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1"/>
  </p:notesMasterIdLst>
  <p:sldIdLst>
    <p:sldId id="256" r:id="rId2"/>
    <p:sldId id="257" r:id="rId3"/>
    <p:sldId id="258" r:id="rId4"/>
    <p:sldId id="262" r:id="rId5"/>
    <p:sldId id="259" r:id="rId6"/>
    <p:sldId id="260" r:id="rId7"/>
    <p:sldId id="265"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123" autoAdjust="0"/>
  </p:normalViewPr>
  <p:slideViewPr>
    <p:cSldViewPr>
      <p:cViewPr varScale="1">
        <p:scale>
          <a:sx n="62" d="100"/>
          <a:sy n="62" d="100"/>
        </p:scale>
        <p:origin x="-1973"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1432AF-2985-41BC-947C-974312C8AA87}" type="datetimeFigureOut">
              <a:rPr lang="en-US" smtClean="0"/>
              <a:t>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1403C-744A-49DA-B53D-1AD405C60177}" type="slidenum">
              <a:rPr lang="en-US" smtClean="0"/>
              <a:t>‹#›</a:t>
            </a:fld>
            <a:endParaRPr lang="en-US"/>
          </a:p>
        </p:txBody>
      </p:sp>
    </p:spTree>
    <p:extLst>
      <p:ext uri="{BB962C8B-B14F-4D97-AF65-F5344CB8AC3E}">
        <p14:creationId xmlns:p14="http://schemas.microsoft.com/office/powerpoint/2010/main" val="300302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Many people deal with stressors in their lives.</a:t>
            </a:r>
            <a:r>
              <a:rPr lang="en-GB" baseline="0" dirty="0" smtClean="0"/>
              <a:t> One of these is drug addiction.</a:t>
            </a:r>
          </a:p>
          <a:p>
            <a:endParaRPr lang="en-GB" baseline="0" dirty="0" smtClean="0"/>
          </a:p>
          <a:p>
            <a:r>
              <a:rPr lang="en-GB" baseline="0" dirty="0" smtClean="0"/>
              <a:t>Drug addiction is no respecter of persons. It is a disease that can happen to anybody, no matter where they live or where they work. Drug addicts can be male or female, any race or ethnicity, and any age.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However, research shows that some people are more susceptible to becoming addicted when using drugs. This has to do with a person’s biological makeup and environmental and developmental factors </a:t>
            </a:r>
            <a:r>
              <a:rPr lang="en-GB" sz="1200" kern="1200" dirty="0" smtClean="0">
                <a:solidFill>
                  <a:schemeClr val="tx1"/>
                </a:solidFill>
                <a:effectLst/>
                <a:latin typeface="+mn-lt"/>
                <a:ea typeface="+mn-ea"/>
                <a:cs typeface="+mn-cs"/>
              </a:rPr>
              <a:t>(NIH, 2012)</a:t>
            </a:r>
            <a:r>
              <a:rPr lang="en-GB" baseline="0" dirty="0" smtClean="0"/>
              <a:t>.</a:t>
            </a:r>
            <a:endParaRPr lang="en-US" dirty="0"/>
          </a:p>
        </p:txBody>
      </p:sp>
      <p:sp>
        <p:nvSpPr>
          <p:cNvPr id="4" name="Slide Number Placeholder 3"/>
          <p:cNvSpPr>
            <a:spLocks noGrp="1"/>
          </p:cNvSpPr>
          <p:nvPr>
            <p:ph type="sldNum" sz="quarter" idx="10"/>
          </p:nvPr>
        </p:nvSpPr>
        <p:spPr/>
        <p:txBody>
          <a:bodyPr/>
          <a:lstStyle/>
          <a:p>
            <a:fld id="{D511403C-744A-49DA-B53D-1AD405C60177}" type="slidenum">
              <a:rPr lang="en-US" smtClean="0"/>
              <a:t>2</a:t>
            </a:fld>
            <a:endParaRPr lang="en-US"/>
          </a:p>
        </p:txBody>
      </p:sp>
    </p:spTree>
    <p:extLst>
      <p:ext uri="{BB962C8B-B14F-4D97-AF65-F5344CB8AC3E}">
        <p14:creationId xmlns:p14="http://schemas.microsoft.com/office/powerpoint/2010/main" val="3735325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Research shows that that more the 500,000 people die each year due to substance abuse. This could mean deaths from overdoses</a:t>
            </a:r>
            <a:r>
              <a:rPr lang="en-GB" baseline="0" dirty="0" smtClean="0"/>
              <a:t> or other factors related to chronic use, such as cardiovascular disease. </a:t>
            </a:r>
            <a:r>
              <a:rPr lang="en-GB" dirty="0" smtClean="0"/>
              <a:t>This</a:t>
            </a:r>
            <a:r>
              <a:rPr lang="en-GB" baseline="0" dirty="0" smtClean="0"/>
              <a:t> is true for adolescents, teens, young adults, middle-aged adults, older adults, pregnant women, and the elderly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UofU</a:t>
            </a:r>
            <a:r>
              <a:rPr lang="en-GB" sz="1200" kern="1200" dirty="0" smtClean="0">
                <a:solidFill>
                  <a:schemeClr val="tx1"/>
                </a:solidFill>
                <a:effectLst/>
                <a:latin typeface="+mn-lt"/>
                <a:ea typeface="+mn-ea"/>
                <a:cs typeface="+mn-cs"/>
              </a:rPr>
              <a:t>, 2013).</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chart shows statistics based on married and unmarried people, with the majority of people using drugs on a daily basis.</a:t>
            </a:r>
            <a:endParaRPr lang="en-US" dirty="0"/>
          </a:p>
        </p:txBody>
      </p:sp>
      <p:sp>
        <p:nvSpPr>
          <p:cNvPr id="4" name="Slide Number Placeholder 3"/>
          <p:cNvSpPr>
            <a:spLocks noGrp="1"/>
          </p:cNvSpPr>
          <p:nvPr>
            <p:ph type="sldNum" sz="quarter" idx="10"/>
          </p:nvPr>
        </p:nvSpPr>
        <p:spPr/>
        <p:txBody>
          <a:bodyPr/>
          <a:lstStyle/>
          <a:p>
            <a:fld id="{D511403C-744A-49DA-B53D-1AD405C60177}" type="slidenum">
              <a:rPr lang="en-US" smtClean="0"/>
              <a:t>3</a:t>
            </a:fld>
            <a:endParaRPr lang="en-US"/>
          </a:p>
        </p:txBody>
      </p:sp>
    </p:spTree>
    <p:extLst>
      <p:ext uri="{BB962C8B-B14F-4D97-AF65-F5344CB8AC3E}">
        <p14:creationId xmlns:p14="http://schemas.microsoft.com/office/powerpoint/2010/main" val="4170098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 acute</a:t>
            </a:r>
            <a:r>
              <a:rPr lang="en-GB" baseline="0" dirty="0" smtClean="0"/>
              <a:t> drug abuse (short-term use and less frequent) can lead to temporary stress. Studies show that chronic drug abuse (long-term, frequent use) causes long-term stressful events in a person’s life, such as loss of employment, family, money, health, sanity, etc. Both acute and chronic drug use and abuse cause health stressors, particularly on the heart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Kloner</a:t>
            </a:r>
            <a:r>
              <a:rPr lang="en-GB" sz="1200" kern="1200" dirty="0" smtClean="0">
                <a:solidFill>
                  <a:schemeClr val="tx1"/>
                </a:solidFill>
                <a:effectLst/>
                <a:latin typeface="+mn-lt"/>
                <a:ea typeface="+mn-ea"/>
                <a:cs typeface="+mn-cs"/>
              </a:rPr>
              <a:t>, Hale, </a:t>
            </a:r>
            <a:r>
              <a:rPr lang="en-GB" sz="1200" kern="1200" dirty="0" err="1" smtClean="0">
                <a:solidFill>
                  <a:schemeClr val="tx1"/>
                </a:solidFill>
                <a:effectLst/>
                <a:latin typeface="+mn-lt"/>
                <a:ea typeface="+mn-ea"/>
                <a:cs typeface="+mn-cs"/>
              </a:rPr>
              <a:t>Alker</a:t>
            </a:r>
            <a:r>
              <a:rPr lang="en-GB" sz="1200" kern="1200" dirty="0" smtClean="0">
                <a:solidFill>
                  <a:schemeClr val="tx1"/>
                </a:solidFill>
                <a:effectLst/>
                <a:latin typeface="+mn-lt"/>
                <a:ea typeface="+mn-ea"/>
                <a:cs typeface="+mn-cs"/>
              </a:rPr>
              <a:t>, &amp; </a:t>
            </a:r>
            <a:r>
              <a:rPr lang="en-GB" sz="1200" kern="1200" dirty="0" err="1" smtClean="0">
                <a:solidFill>
                  <a:schemeClr val="tx1"/>
                </a:solidFill>
                <a:effectLst/>
                <a:latin typeface="+mn-lt"/>
                <a:ea typeface="+mn-ea"/>
                <a:cs typeface="+mn-cs"/>
              </a:rPr>
              <a:t>Rezkalla</a:t>
            </a:r>
            <a:r>
              <a:rPr lang="en-GB" sz="1200" kern="1200" dirty="0" smtClean="0">
                <a:solidFill>
                  <a:schemeClr val="tx1"/>
                </a:solidFill>
                <a:effectLst/>
                <a:latin typeface="+mn-lt"/>
                <a:ea typeface="+mn-ea"/>
                <a:cs typeface="+mn-cs"/>
              </a:rPr>
              <a:t>, 1992)</a:t>
            </a:r>
            <a:r>
              <a:rPr lang="en-GB" baseline="0" dirty="0" smtClean="0"/>
              <a:t>. </a:t>
            </a:r>
          </a:p>
          <a:p>
            <a:endParaRPr lang="en-GB" baseline="0" dirty="0" smtClean="0"/>
          </a:p>
          <a:p>
            <a:r>
              <a:rPr lang="en-GB" baseline="0" dirty="0" smtClean="0"/>
              <a:t>As shown in the diagram, chronic drug use can affect the brain, lungs and the body’s vital systems, as well.</a:t>
            </a:r>
            <a:endParaRPr lang="en-US" dirty="0"/>
          </a:p>
        </p:txBody>
      </p:sp>
      <p:sp>
        <p:nvSpPr>
          <p:cNvPr id="4" name="Slide Number Placeholder 3"/>
          <p:cNvSpPr>
            <a:spLocks noGrp="1"/>
          </p:cNvSpPr>
          <p:nvPr>
            <p:ph type="sldNum" sz="quarter" idx="10"/>
          </p:nvPr>
        </p:nvSpPr>
        <p:spPr/>
        <p:txBody>
          <a:bodyPr/>
          <a:lstStyle/>
          <a:p>
            <a:fld id="{D511403C-744A-49DA-B53D-1AD405C60177}" type="slidenum">
              <a:rPr lang="en-US" smtClean="0"/>
              <a:t>4</a:t>
            </a:fld>
            <a:endParaRPr lang="en-US"/>
          </a:p>
        </p:txBody>
      </p:sp>
    </p:spTree>
    <p:extLst>
      <p:ext uri="{BB962C8B-B14F-4D97-AF65-F5344CB8AC3E}">
        <p14:creationId xmlns:p14="http://schemas.microsoft.com/office/powerpoint/2010/main" val="2957052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flight or fight response is a reaction that serves as a self-preservation</a:t>
            </a:r>
            <a:r>
              <a:rPr lang="en-GB" baseline="0" dirty="0" smtClean="0"/>
              <a:t> technique for the body in reaction to danger or perceived danger. This response gives the body a sudden adrenaline rush to cope with stressful situations. This has both physiological and psychological symptoms in the body such as temporary increased heart rate, increased sensory perception, decreased carbon dioxide levels in the blood, dizziness, hyperventilating, etc. This response often happens to people who are addicted to drugs, due to increased anxiety and other issues </a:t>
            </a:r>
            <a:r>
              <a:rPr lang="en-GB" sz="1200" kern="1200" dirty="0" smtClean="0">
                <a:solidFill>
                  <a:schemeClr val="tx1"/>
                </a:solidFill>
                <a:effectLst/>
                <a:latin typeface="+mn-lt"/>
                <a:ea typeface="+mn-ea"/>
                <a:cs typeface="+mn-cs"/>
              </a:rPr>
              <a:t>(MH, 2013)</a:t>
            </a:r>
            <a:r>
              <a:rPr lang="en-GB" baseline="0" dirty="0" smtClean="0"/>
              <a:t>.</a:t>
            </a:r>
            <a:endParaRPr lang="en-US" dirty="0"/>
          </a:p>
        </p:txBody>
      </p:sp>
      <p:sp>
        <p:nvSpPr>
          <p:cNvPr id="4" name="Slide Number Placeholder 3"/>
          <p:cNvSpPr>
            <a:spLocks noGrp="1"/>
          </p:cNvSpPr>
          <p:nvPr>
            <p:ph type="sldNum" sz="quarter" idx="10"/>
          </p:nvPr>
        </p:nvSpPr>
        <p:spPr/>
        <p:txBody>
          <a:bodyPr/>
          <a:lstStyle/>
          <a:p>
            <a:fld id="{D511403C-744A-49DA-B53D-1AD405C60177}" type="slidenum">
              <a:rPr lang="en-US" smtClean="0"/>
              <a:t>5</a:t>
            </a:fld>
            <a:endParaRPr lang="en-US"/>
          </a:p>
        </p:txBody>
      </p:sp>
    </p:spTree>
    <p:extLst>
      <p:ext uri="{BB962C8B-B14F-4D97-AF65-F5344CB8AC3E}">
        <p14:creationId xmlns:p14="http://schemas.microsoft.com/office/powerpoint/2010/main" val="1059452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General Adaptation Syndrome refers to how the body reacts to stress in</a:t>
            </a:r>
            <a:r>
              <a:rPr lang="en-GB" baseline="0" dirty="0" smtClean="0"/>
              <a:t> terms of resistance. The premise of this syndrome states that it only takes so long before a person becomes exhausted, due to stress. The chart shows the three phases that occur with this syndrome. First, a person realizes the stress, becomes alarmed and looks for ways to deal with the stress. Second, the person then tries to resist the stress by using coping mechanisms. Third, the person becomes tired and worn out because of being drained from the pressure of the stress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Zuck</a:t>
            </a:r>
            <a:r>
              <a:rPr lang="en-GB" sz="1200" kern="1200" dirty="0" smtClean="0">
                <a:solidFill>
                  <a:schemeClr val="tx1"/>
                </a:solidFill>
                <a:effectLst/>
                <a:latin typeface="+mn-lt"/>
                <a:ea typeface="+mn-ea"/>
                <a:cs typeface="+mn-cs"/>
              </a:rPr>
              <a:t>, 2002)</a:t>
            </a:r>
            <a:r>
              <a:rPr lang="en-GB" baseline="0" dirty="0" smtClean="0"/>
              <a:t>.</a:t>
            </a:r>
            <a:endParaRPr lang="en-US" dirty="0"/>
          </a:p>
        </p:txBody>
      </p:sp>
      <p:sp>
        <p:nvSpPr>
          <p:cNvPr id="4" name="Slide Number Placeholder 3"/>
          <p:cNvSpPr>
            <a:spLocks noGrp="1"/>
          </p:cNvSpPr>
          <p:nvPr>
            <p:ph type="sldNum" sz="quarter" idx="10"/>
          </p:nvPr>
        </p:nvSpPr>
        <p:spPr/>
        <p:txBody>
          <a:bodyPr/>
          <a:lstStyle/>
          <a:p>
            <a:fld id="{D511403C-744A-49DA-B53D-1AD405C60177}" type="slidenum">
              <a:rPr lang="en-US" smtClean="0"/>
              <a:t>6</a:t>
            </a:fld>
            <a:endParaRPr lang="en-US"/>
          </a:p>
        </p:txBody>
      </p:sp>
    </p:spTree>
    <p:extLst>
      <p:ext uri="{BB962C8B-B14F-4D97-AF65-F5344CB8AC3E}">
        <p14:creationId xmlns:p14="http://schemas.microsoft.com/office/powerpoint/2010/main" val="142923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There are various treatment options available that work in conjunction to help</a:t>
            </a:r>
            <a:r>
              <a:rPr lang="en-GB" baseline="0" dirty="0" smtClean="0"/>
              <a:t> someone beat drug addiction. These include </a:t>
            </a:r>
            <a:r>
              <a:rPr lang="en-GB" baseline="0" dirty="0" err="1" smtClean="0"/>
              <a:t>counseling</a:t>
            </a:r>
            <a:r>
              <a:rPr lang="en-GB" baseline="0" dirty="0" smtClean="0"/>
              <a:t>, medications, support groups, </a:t>
            </a:r>
            <a:r>
              <a:rPr lang="en-GB" baseline="0" dirty="0" err="1" smtClean="0"/>
              <a:t>behavioral</a:t>
            </a:r>
            <a:r>
              <a:rPr lang="en-GB" baseline="0" dirty="0" smtClean="0"/>
              <a:t> therapy and detoxification. Many successful drug addiction treatments are through outpatient treatment </a:t>
            </a:r>
            <a:r>
              <a:rPr lang="en-GB" baseline="0" dirty="0" err="1" smtClean="0"/>
              <a:t>centers</a:t>
            </a:r>
            <a:r>
              <a:rPr lang="en-GB" baseline="0" dirty="0" smtClean="0"/>
              <a:t>, even though many addicts must be hospitalized before hand to treat withdrawal symptoms through detox. Treatments also often involve 12-step programs that have good support groups and </a:t>
            </a:r>
            <a:r>
              <a:rPr lang="en-GB" baseline="0" dirty="0" err="1" smtClean="0"/>
              <a:t>counseling</a:t>
            </a:r>
            <a:r>
              <a:rPr lang="en-GB" baseline="0" dirty="0" smtClean="0"/>
              <a:t>. Medications used are non-addictive and help regulate their brain chemistry </a:t>
            </a:r>
            <a:r>
              <a:rPr lang="en-GB" sz="1200" kern="1200" dirty="0" smtClean="0">
                <a:solidFill>
                  <a:schemeClr val="tx1"/>
                </a:solidFill>
                <a:effectLst/>
                <a:latin typeface="+mn-lt"/>
                <a:ea typeface="+mn-ea"/>
                <a:cs typeface="+mn-cs"/>
              </a:rPr>
              <a:t>(Morton, 1999)</a:t>
            </a:r>
            <a:r>
              <a:rPr lang="en-GB" baseline="0" dirty="0" smtClean="0"/>
              <a:t>.</a:t>
            </a:r>
            <a:endParaRPr lang="en-US" dirty="0"/>
          </a:p>
        </p:txBody>
      </p:sp>
      <p:sp>
        <p:nvSpPr>
          <p:cNvPr id="4" name="Slide Number Placeholder 3"/>
          <p:cNvSpPr>
            <a:spLocks noGrp="1"/>
          </p:cNvSpPr>
          <p:nvPr>
            <p:ph type="sldNum" sz="quarter" idx="10"/>
          </p:nvPr>
        </p:nvSpPr>
        <p:spPr/>
        <p:txBody>
          <a:bodyPr/>
          <a:lstStyle/>
          <a:p>
            <a:fld id="{D511403C-744A-49DA-B53D-1AD405C60177}" type="slidenum">
              <a:rPr lang="en-US" smtClean="0"/>
              <a:t>7</a:t>
            </a:fld>
            <a:endParaRPr lang="en-US"/>
          </a:p>
        </p:txBody>
      </p:sp>
    </p:spTree>
    <p:extLst>
      <p:ext uri="{BB962C8B-B14F-4D97-AF65-F5344CB8AC3E}">
        <p14:creationId xmlns:p14="http://schemas.microsoft.com/office/powerpoint/2010/main" val="770104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best way to fight drug addiction is through preventing it from happening</a:t>
            </a:r>
            <a:r>
              <a:rPr lang="en-GB" baseline="0" dirty="0" smtClean="0"/>
              <a:t> in the first place. This includes drug addiction prevention programs that advocate saying no to drugs, drug addiction education for children and adults, and community outreach programs that can break habits passed on in certain environments or cultures. It is important that teachers, educators, and medical professionals are involved with drug abuse prevention programs. The drug addiction is a disease that is preventable </a:t>
            </a:r>
            <a:r>
              <a:rPr lang="en-GB" sz="1200" kern="1200" dirty="0" smtClean="0">
                <a:solidFill>
                  <a:schemeClr val="tx1"/>
                </a:solidFill>
                <a:effectLst/>
                <a:latin typeface="+mn-lt"/>
                <a:ea typeface="+mn-ea"/>
                <a:cs typeface="+mn-cs"/>
              </a:rPr>
              <a:t>(NIH, 2012)</a:t>
            </a:r>
            <a:endParaRPr lang="en-US" sz="1200" kern="1200" dirty="0" smtClean="0">
              <a:solidFill>
                <a:schemeClr val="tx1"/>
              </a:solidFill>
              <a:effectLst/>
              <a:latin typeface="+mn-lt"/>
              <a:ea typeface="+mn-ea"/>
              <a:cs typeface="+mn-cs"/>
            </a:endParaRPr>
          </a:p>
          <a:p>
            <a:r>
              <a:rPr lang="en-GB" baseline="0" dirty="0" smtClean="0"/>
              <a:t>.</a:t>
            </a:r>
            <a:endParaRPr lang="en-US" dirty="0"/>
          </a:p>
        </p:txBody>
      </p:sp>
      <p:sp>
        <p:nvSpPr>
          <p:cNvPr id="4" name="Slide Number Placeholder 3"/>
          <p:cNvSpPr>
            <a:spLocks noGrp="1"/>
          </p:cNvSpPr>
          <p:nvPr>
            <p:ph type="sldNum" sz="quarter" idx="10"/>
          </p:nvPr>
        </p:nvSpPr>
        <p:spPr/>
        <p:txBody>
          <a:bodyPr/>
          <a:lstStyle/>
          <a:p>
            <a:fld id="{D511403C-744A-49DA-B53D-1AD405C60177}" type="slidenum">
              <a:rPr lang="en-US" smtClean="0"/>
              <a:t>8</a:t>
            </a:fld>
            <a:endParaRPr lang="en-US"/>
          </a:p>
        </p:txBody>
      </p:sp>
    </p:spTree>
    <p:extLst>
      <p:ext uri="{BB962C8B-B14F-4D97-AF65-F5344CB8AC3E}">
        <p14:creationId xmlns:p14="http://schemas.microsoft.com/office/powerpoint/2010/main" val="2785671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84681BE9-8BAE-4623-B8D1-261A641F10EE}" type="datetimeFigureOut">
              <a:rPr lang="en-US" smtClean="0"/>
              <a:t>11/7/2013</a:t>
            </a:fld>
            <a:endParaRPr lang="en-US"/>
          </a:p>
        </p:txBody>
      </p:sp>
      <p:sp>
        <p:nvSpPr>
          <p:cNvPr id="23" name="Slide Number Placeholder 22"/>
          <p:cNvSpPr>
            <a:spLocks noGrp="1"/>
          </p:cNvSpPr>
          <p:nvPr>
            <p:ph type="sldNum" sz="quarter" idx="11"/>
          </p:nvPr>
        </p:nvSpPr>
        <p:spPr/>
        <p:txBody>
          <a:bodyPr/>
          <a:lstStyle/>
          <a:p>
            <a:fld id="{3519DBE2-C86C-4EBF-9511-D5ED2026B1EC}"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681BE9-8BAE-4623-B8D1-261A641F10EE}"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9DBE2-C86C-4EBF-9511-D5ED2026B1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681BE9-8BAE-4623-B8D1-261A641F10EE}"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9DBE2-C86C-4EBF-9511-D5ED2026B1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84681BE9-8BAE-4623-B8D1-261A641F10EE}" type="datetimeFigureOut">
              <a:rPr lang="en-US" smtClean="0"/>
              <a:t>11/7/2013</a:t>
            </a:fld>
            <a:endParaRPr lang="en-US"/>
          </a:p>
        </p:txBody>
      </p:sp>
      <p:sp>
        <p:nvSpPr>
          <p:cNvPr id="19" name="Slide Number Placeholder 18"/>
          <p:cNvSpPr>
            <a:spLocks noGrp="1"/>
          </p:cNvSpPr>
          <p:nvPr>
            <p:ph type="sldNum" sz="quarter" idx="15"/>
          </p:nvPr>
        </p:nvSpPr>
        <p:spPr/>
        <p:txBody>
          <a:bodyPr/>
          <a:lstStyle/>
          <a:p>
            <a:fld id="{3519DBE2-C86C-4EBF-9511-D5ED2026B1EC}"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84681BE9-8BAE-4623-B8D1-261A641F10EE}" type="datetimeFigureOut">
              <a:rPr lang="en-US" smtClean="0"/>
              <a:t>11/7/2013</a:t>
            </a:fld>
            <a:endParaRPr lang="en-US"/>
          </a:p>
        </p:txBody>
      </p:sp>
      <p:sp>
        <p:nvSpPr>
          <p:cNvPr id="20" name="Slide Number Placeholder 19"/>
          <p:cNvSpPr>
            <a:spLocks noGrp="1"/>
          </p:cNvSpPr>
          <p:nvPr>
            <p:ph type="sldNum" sz="quarter" idx="11"/>
          </p:nvPr>
        </p:nvSpPr>
        <p:spPr/>
        <p:txBody>
          <a:bodyPr/>
          <a:lstStyle/>
          <a:p>
            <a:fld id="{3519DBE2-C86C-4EBF-9511-D5ED2026B1EC}"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84681BE9-8BAE-4623-B8D1-261A641F10EE}" type="datetimeFigureOut">
              <a:rPr lang="en-US" smtClean="0"/>
              <a:t>11/7/2013</a:t>
            </a:fld>
            <a:endParaRPr lang="en-US"/>
          </a:p>
        </p:txBody>
      </p:sp>
      <p:sp>
        <p:nvSpPr>
          <p:cNvPr id="25" name="Slide Number Placeholder 24"/>
          <p:cNvSpPr>
            <a:spLocks noGrp="1"/>
          </p:cNvSpPr>
          <p:nvPr>
            <p:ph type="sldNum" sz="quarter" idx="16"/>
          </p:nvPr>
        </p:nvSpPr>
        <p:spPr/>
        <p:txBody>
          <a:bodyPr/>
          <a:lstStyle/>
          <a:p>
            <a:fld id="{3519DBE2-C86C-4EBF-9511-D5ED2026B1EC}"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84681BE9-8BAE-4623-B8D1-261A641F10EE}" type="datetimeFigureOut">
              <a:rPr lang="en-US" smtClean="0"/>
              <a:t>11/7/2013</a:t>
            </a:fld>
            <a:endParaRPr lang="en-US"/>
          </a:p>
        </p:txBody>
      </p:sp>
      <p:sp>
        <p:nvSpPr>
          <p:cNvPr id="24" name="Slide Number Placeholder 23"/>
          <p:cNvSpPr>
            <a:spLocks noGrp="1"/>
          </p:cNvSpPr>
          <p:nvPr>
            <p:ph type="sldNum" sz="quarter" idx="17"/>
          </p:nvPr>
        </p:nvSpPr>
        <p:spPr/>
        <p:txBody>
          <a:bodyPr/>
          <a:lstStyle/>
          <a:p>
            <a:fld id="{3519DBE2-C86C-4EBF-9511-D5ED2026B1EC}"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84681BE9-8BAE-4623-B8D1-261A641F10EE}" type="datetimeFigureOut">
              <a:rPr lang="en-US" smtClean="0"/>
              <a:t>11/7/2013</a:t>
            </a:fld>
            <a:endParaRPr lang="en-US"/>
          </a:p>
        </p:txBody>
      </p:sp>
      <p:sp>
        <p:nvSpPr>
          <p:cNvPr id="14" name="Slide Number Placeholder 13"/>
          <p:cNvSpPr>
            <a:spLocks noGrp="1"/>
          </p:cNvSpPr>
          <p:nvPr>
            <p:ph type="sldNum" sz="quarter" idx="11"/>
          </p:nvPr>
        </p:nvSpPr>
        <p:spPr/>
        <p:txBody>
          <a:bodyPr/>
          <a:lstStyle/>
          <a:p>
            <a:fld id="{3519DBE2-C86C-4EBF-9511-D5ED2026B1EC}"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4681BE9-8BAE-4623-B8D1-261A641F10EE}" type="datetimeFigureOut">
              <a:rPr lang="en-US" smtClean="0"/>
              <a:t>11/7/2013</a:t>
            </a:fld>
            <a:endParaRPr lang="en-US"/>
          </a:p>
        </p:txBody>
      </p:sp>
      <p:sp>
        <p:nvSpPr>
          <p:cNvPr id="12" name="Slide Number Placeholder 11"/>
          <p:cNvSpPr>
            <a:spLocks noGrp="1"/>
          </p:cNvSpPr>
          <p:nvPr>
            <p:ph type="sldNum" sz="quarter" idx="11"/>
          </p:nvPr>
        </p:nvSpPr>
        <p:spPr/>
        <p:txBody>
          <a:bodyPr/>
          <a:lstStyle/>
          <a:p>
            <a:fld id="{3519DBE2-C86C-4EBF-9511-D5ED2026B1EC}"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84681BE9-8BAE-4623-B8D1-261A641F10EE}" type="datetimeFigureOut">
              <a:rPr lang="en-US" smtClean="0"/>
              <a:t>11/7/2013</a:t>
            </a:fld>
            <a:endParaRPr lang="en-US"/>
          </a:p>
        </p:txBody>
      </p:sp>
      <p:sp>
        <p:nvSpPr>
          <p:cNvPr id="18" name="Slide Number Placeholder 17"/>
          <p:cNvSpPr>
            <a:spLocks noGrp="1"/>
          </p:cNvSpPr>
          <p:nvPr>
            <p:ph type="sldNum" sz="quarter" idx="16"/>
          </p:nvPr>
        </p:nvSpPr>
        <p:spPr/>
        <p:txBody>
          <a:bodyPr/>
          <a:lstStyle/>
          <a:p>
            <a:fld id="{3519DBE2-C86C-4EBF-9511-D5ED2026B1EC}"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84681BE9-8BAE-4623-B8D1-261A641F10EE}" type="datetimeFigureOut">
              <a:rPr lang="en-US" smtClean="0"/>
              <a:t>11/7/2013</a:t>
            </a:fld>
            <a:endParaRPr lang="en-US"/>
          </a:p>
        </p:txBody>
      </p:sp>
      <p:sp>
        <p:nvSpPr>
          <p:cNvPr id="20" name="Slide Number Placeholder 19"/>
          <p:cNvSpPr>
            <a:spLocks noGrp="1"/>
          </p:cNvSpPr>
          <p:nvPr>
            <p:ph type="sldNum" sz="quarter" idx="15"/>
          </p:nvPr>
        </p:nvSpPr>
        <p:spPr/>
        <p:txBody>
          <a:bodyPr/>
          <a:lstStyle/>
          <a:p>
            <a:fld id="{3519DBE2-C86C-4EBF-9511-D5ED2026B1EC}"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84681BE9-8BAE-4623-B8D1-261A641F10EE}" type="datetimeFigureOut">
              <a:rPr lang="en-US" smtClean="0"/>
              <a:t>11/7/2013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3519DBE2-C86C-4EBF-9511-D5ED2026B1E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803737"/>
            <a:ext cx="6629400" cy="1046440"/>
          </a:xfrm>
          <a:prstGeom prst="rect">
            <a:avLst/>
          </a:prstGeom>
          <a:noFill/>
        </p:spPr>
        <p:txBody>
          <a:bodyPr wrap="square" rtlCol="0">
            <a:spAutoFit/>
          </a:bodyPr>
          <a:lstStyle/>
          <a:p>
            <a:r>
              <a:rPr lang="en-GB" sz="6200" b="1" dirty="0" smtClean="0">
                <a:latin typeface="Arial" panose="020B0604020202020204" pitchFamily="34" charset="0"/>
                <a:cs typeface="Arial" panose="020B0604020202020204" pitchFamily="34" charset="0"/>
              </a:rPr>
              <a:t>STRESSOR</a:t>
            </a:r>
            <a:endParaRPr lang="en-US" sz="6200" b="1" dirty="0">
              <a:latin typeface="Arial" panose="020B0604020202020204" pitchFamily="34" charset="0"/>
              <a:cs typeface="Arial" panose="020B0604020202020204" pitchFamily="34" charset="0"/>
            </a:endParaRPr>
          </a:p>
        </p:txBody>
      </p:sp>
      <p:sp>
        <p:nvSpPr>
          <p:cNvPr id="5" name="TextBox 4"/>
          <p:cNvSpPr txBox="1"/>
          <p:nvPr/>
        </p:nvSpPr>
        <p:spPr>
          <a:xfrm>
            <a:off x="533400" y="4899958"/>
            <a:ext cx="6629400" cy="707886"/>
          </a:xfrm>
          <a:prstGeom prst="rect">
            <a:avLst/>
          </a:prstGeom>
          <a:noFill/>
        </p:spPr>
        <p:txBody>
          <a:bodyPr wrap="square" rtlCol="0">
            <a:spAutoFit/>
          </a:bodyPr>
          <a:lstStyle/>
          <a:p>
            <a:r>
              <a:rPr lang="en-GB" sz="4000" b="1" dirty="0" smtClean="0">
                <a:latin typeface="Arial" panose="020B0604020202020204" pitchFamily="34" charset="0"/>
                <a:cs typeface="Arial" panose="020B0604020202020204" pitchFamily="34" charset="0"/>
              </a:rPr>
              <a:t>Drug Addiction</a:t>
            </a: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1139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7320" y="3981344"/>
            <a:ext cx="3535680" cy="2297221"/>
          </a:xfrm>
          <a:prstGeom prst="rect">
            <a:avLst/>
          </a:prstGeom>
        </p:spPr>
      </p:pic>
      <p:sp>
        <p:nvSpPr>
          <p:cNvPr id="2" name="Content Placeholder 1"/>
          <p:cNvSpPr>
            <a:spLocks noGrp="1"/>
          </p:cNvSpPr>
          <p:nvPr>
            <p:ph sz="quarter" idx="13"/>
          </p:nvPr>
        </p:nvSpPr>
        <p:spPr>
          <a:xfrm>
            <a:off x="352426" y="1981200"/>
            <a:ext cx="8105774" cy="4724400"/>
          </a:xfrm>
        </p:spPr>
        <p:txBody>
          <a:bodyPr>
            <a:normAutofit/>
          </a:bodyPr>
          <a:lstStyle/>
          <a:p>
            <a:pPr marL="627063" indent="-627063">
              <a:lnSpc>
                <a:spcPct val="150000"/>
              </a:lnSpc>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What </a:t>
            </a:r>
            <a:r>
              <a:rPr lang="en-GB" sz="2400" dirty="0" smtClean="0">
                <a:solidFill>
                  <a:srgbClr val="FFFF00"/>
                </a:solidFill>
                <a:latin typeface="Arial" panose="020B0604020202020204" pitchFamily="34" charset="0"/>
                <a:cs typeface="Arial" panose="020B0604020202020204" pitchFamily="34" charset="0"/>
              </a:rPr>
              <a:t>types of people </a:t>
            </a:r>
            <a:r>
              <a:rPr lang="en-GB" sz="2400" dirty="0" smtClean="0">
                <a:latin typeface="Arial" panose="020B0604020202020204" pitchFamily="34" charset="0"/>
                <a:cs typeface="Arial" panose="020B0604020202020204" pitchFamily="34" charset="0"/>
              </a:rPr>
              <a:t>are addicted to drugs?</a:t>
            </a:r>
          </a:p>
          <a:p>
            <a:pPr marL="627063" indent="-627063">
              <a:lnSpc>
                <a:spcPct val="150000"/>
              </a:lnSpc>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What are their </a:t>
            </a:r>
            <a:r>
              <a:rPr lang="en-GB" sz="2400" dirty="0" smtClean="0">
                <a:solidFill>
                  <a:srgbClr val="FFFF00"/>
                </a:solidFill>
                <a:latin typeface="Arial" panose="020B0604020202020204" pitchFamily="34" charset="0"/>
                <a:cs typeface="Arial" panose="020B0604020202020204" pitchFamily="34" charset="0"/>
              </a:rPr>
              <a:t>occupations</a:t>
            </a:r>
            <a:r>
              <a:rPr lang="en-GB" sz="2400" dirty="0" smtClean="0">
                <a:latin typeface="Arial" panose="020B0604020202020204" pitchFamily="34" charset="0"/>
                <a:cs typeface="Arial" panose="020B0604020202020204" pitchFamily="34" charset="0"/>
              </a:rPr>
              <a:t>?</a:t>
            </a:r>
          </a:p>
          <a:p>
            <a:pPr marL="627063" indent="-627063">
              <a:lnSpc>
                <a:spcPct val="150000"/>
              </a:lnSpc>
              <a:spcAft>
                <a:spcPts val="1200"/>
              </a:spcAft>
              <a:buClr>
                <a:schemeClr val="tx1">
                  <a:lumMod val="95000"/>
                </a:schemeClr>
              </a:buClr>
              <a:buFont typeface="Wingdings" panose="05000000000000000000" pitchFamily="2" charset="2"/>
              <a:buChar char="Ø"/>
            </a:pPr>
            <a:r>
              <a:rPr lang="en-GB" sz="2400" dirty="0" smtClean="0">
                <a:solidFill>
                  <a:srgbClr val="FFFF00"/>
                </a:solidFill>
                <a:latin typeface="Arial" panose="020B0604020202020204" pitchFamily="34" charset="0"/>
                <a:cs typeface="Arial" panose="020B0604020202020204" pitchFamily="34" charset="0"/>
              </a:rPr>
              <a:t>Where</a:t>
            </a:r>
            <a:r>
              <a:rPr lang="en-GB" sz="2400" dirty="0" smtClean="0">
                <a:latin typeface="Arial" panose="020B0604020202020204" pitchFamily="34" charset="0"/>
                <a:cs typeface="Arial" panose="020B0604020202020204" pitchFamily="34" charset="0"/>
              </a:rPr>
              <a:t> do they live?</a:t>
            </a:r>
          </a:p>
          <a:p>
            <a:pPr marL="627063" indent="-627063">
              <a:lnSpc>
                <a:spcPct val="150000"/>
              </a:lnSpc>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What is their </a:t>
            </a:r>
            <a:r>
              <a:rPr lang="en-GB" sz="2400" dirty="0" smtClean="0">
                <a:solidFill>
                  <a:srgbClr val="FFFF00"/>
                </a:solidFill>
                <a:latin typeface="Arial" panose="020B0604020202020204" pitchFamily="34" charset="0"/>
                <a:cs typeface="Arial" panose="020B0604020202020204" pitchFamily="34" charset="0"/>
              </a:rPr>
              <a:t>demographic makeup</a:t>
            </a:r>
            <a:r>
              <a:rPr lang="en-GB" sz="2400" dirty="0" smtClean="0">
                <a:latin typeface="Arial" panose="020B0604020202020204" pitchFamily="34" charset="0"/>
                <a:cs typeface="Arial" panose="020B0604020202020204" pitchFamily="34" charset="0"/>
              </a:rPr>
              <a:t>?</a:t>
            </a:r>
          </a:p>
          <a:p>
            <a:pPr>
              <a:lnSpc>
                <a:spcPct val="150000"/>
              </a:lnSpc>
              <a:spcAft>
                <a:spcPts val="1200"/>
              </a:spcAft>
              <a:buClr>
                <a:schemeClr val="tx1">
                  <a:lumMod val="95000"/>
                </a:schemeClr>
              </a:buClr>
            </a:pP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52426" y="457200"/>
            <a:ext cx="7680960" cy="1066800"/>
          </a:xfrm>
        </p:spPr>
        <p:txBody>
          <a:bodyPr>
            <a:normAutofit/>
          </a:bodyPr>
          <a:lstStyle/>
          <a:p>
            <a:r>
              <a:rPr lang="en-GB" sz="4200" b="1" dirty="0" smtClean="0">
                <a:latin typeface="Arial" panose="020B0604020202020204" pitchFamily="34" charset="0"/>
                <a:cs typeface="Arial" panose="020B0604020202020204" pitchFamily="34" charset="0"/>
              </a:rPr>
              <a:t>Drug Addiction (Stressor)</a:t>
            </a:r>
            <a:endParaRPr lang="en-US" sz="4200" b="1" dirty="0">
              <a:latin typeface="Arial" panose="020B0604020202020204" pitchFamily="34" charset="0"/>
              <a:cs typeface="Arial" panose="020B0604020202020204" pitchFamily="34" charset="0"/>
            </a:endParaRPr>
          </a:p>
        </p:txBody>
      </p:sp>
      <p:sp>
        <p:nvSpPr>
          <p:cNvPr id="5" name="TextBox 4"/>
          <p:cNvSpPr txBox="1"/>
          <p:nvPr/>
        </p:nvSpPr>
        <p:spPr>
          <a:xfrm>
            <a:off x="6118860" y="6269064"/>
            <a:ext cx="1752600" cy="307777"/>
          </a:xfrm>
          <a:prstGeom prst="rect">
            <a:avLst/>
          </a:prstGeom>
          <a:noFill/>
        </p:spPr>
        <p:txBody>
          <a:bodyPr wrap="square" rtlCol="0">
            <a:spAutoFit/>
          </a:bodyPr>
          <a:lstStyle/>
          <a:p>
            <a:pPr algn="ctr"/>
            <a:r>
              <a:rPr lang="en-GB" sz="1400" i="1" dirty="0" smtClean="0"/>
              <a:t>Tutsking.com</a:t>
            </a:r>
            <a:endParaRPr lang="en-US" sz="1400" i="1" dirty="0"/>
          </a:p>
        </p:txBody>
      </p:sp>
    </p:spTree>
    <p:extLst>
      <p:ext uri="{BB962C8B-B14F-4D97-AF65-F5344CB8AC3E}">
        <p14:creationId xmlns:p14="http://schemas.microsoft.com/office/powerpoint/2010/main" val="2132911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2426" y="228600"/>
            <a:ext cx="7680960" cy="1066800"/>
          </a:xfrm>
        </p:spPr>
        <p:txBody>
          <a:bodyPr>
            <a:normAutofit/>
          </a:bodyPr>
          <a:lstStyle/>
          <a:p>
            <a:r>
              <a:rPr lang="en-GB" sz="4200" b="1" dirty="0" smtClean="0">
                <a:latin typeface="Arial" panose="020B0604020202020204" pitchFamily="34" charset="0"/>
                <a:cs typeface="Arial" panose="020B0604020202020204" pitchFamily="34" charset="0"/>
              </a:rPr>
              <a:t>Frequency</a:t>
            </a:r>
            <a:endParaRPr lang="en-US" sz="4200" b="1" dirty="0">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31549" y="1676400"/>
            <a:ext cx="8105774" cy="1524000"/>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What is the </a:t>
            </a:r>
            <a:r>
              <a:rPr lang="en-GB" sz="2400" dirty="0" smtClean="0">
                <a:solidFill>
                  <a:srgbClr val="FFFF00"/>
                </a:solidFill>
                <a:latin typeface="Arial" panose="020B0604020202020204" pitchFamily="34" charset="0"/>
                <a:cs typeface="Arial" panose="020B0604020202020204" pitchFamily="34" charset="0"/>
              </a:rPr>
              <a:t>prevalence</a:t>
            </a:r>
            <a:r>
              <a:rPr lang="en-GB" sz="2400" dirty="0" smtClean="0">
                <a:latin typeface="Arial" panose="020B0604020202020204" pitchFamily="34" charset="0"/>
                <a:cs typeface="Arial" panose="020B0604020202020204" pitchFamily="34" charset="0"/>
              </a:rPr>
              <a:t> for drug addiction?</a:t>
            </a:r>
          </a:p>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How </a:t>
            </a:r>
            <a:r>
              <a:rPr lang="en-GB" sz="2400" dirty="0" smtClean="0">
                <a:solidFill>
                  <a:srgbClr val="FFFF00"/>
                </a:solidFill>
                <a:latin typeface="Arial" panose="020B0604020202020204" pitchFamily="34" charset="0"/>
                <a:cs typeface="Arial" panose="020B0604020202020204" pitchFamily="34" charset="0"/>
              </a:rPr>
              <a:t>many </a:t>
            </a:r>
            <a:r>
              <a:rPr lang="en-GB" sz="2400" dirty="0" smtClean="0">
                <a:latin typeface="Arial" panose="020B0604020202020204" pitchFamily="34" charset="0"/>
                <a:cs typeface="Arial" panose="020B0604020202020204" pitchFamily="34" charset="0"/>
              </a:rPr>
              <a:t>people abuse drugs and how </a:t>
            </a:r>
            <a:r>
              <a:rPr lang="en-GB" sz="2400" dirty="0" smtClean="0">
                <a:solidFill>
                  <a:srgbClr val="FFFF00"/>
                </a:solidFill>
                <a:latin typeface="Arial" panose="020B0604020202020204" pitchFamily="34" charset="0"/>
                <a:cs typeface="Arial" panose="020B0604020202020204" pitchFamily="34" charset="0"/>
              </a:rPr>
              <a:t>often</a:t>
            </a:r>
            <a:r>
              <a:rPr lang="en-GB" sz="2400" dirty="0" smtClean="0">
                <a:latin typeface="Arial" panose="020B0604020202020204" pitchFamily="34" charset="0"/>
                <a:cs typeface="Arial" panose="020B0604020202020204" pitchFamily="34" charset="0"/>
              </a:rPr>
              <a: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3200400"/>
            <a:ext cx="6664565" cy="2895600"/>
          </a:xfrm>
          <a:prstGeom prst="rect">
            <a:avLst/>
          </a:prstGeom>
          <a:ln>
            <a:solidFill>
              <a:schemeClr val="accent1"/>
            </a:solidFill>
          </a:ln>
        </p:spPr>
      </p:pic>
      <p:sp>
        <p:nvSpPr>
          <p:cNvPr id="11" name="TextBox 10"/>
          <p:cNvSpPr txBox="1"/>
          <p:nvPr/>
        </p:nvSpPr>
        <p:spPr>
          <a:xfrm>
            <a:off x="6477000" y="6269064"/>
            <a:ext cx="1752600" cy="307777"/>
          </a:xfrm>
          <a:prstGeom prst="rect">
            <a:avLst/>
          </a:prstGeom>
          <a:noFill/>
        </p:spPr>
        <p:txBody>
          <a:bodyPr wrap="square" rtlCol="0">
            <a:spAutoFit/>
          </a:bodyPr>
          <a:lstStyle/>
          <a:p>
            <a:pPr algn="ctr"/>
            <a:r>
              <a:rPr lang="en-GB" sz="1400" i="1" dirty="0" smtClean="0"/>
              <a:t>Samhsa.gov</a:t>
            </a:r>
            <a:endParaRPr lang="en-US" sz="1400" i="1" dirty="0"/>
          </a:p>
        </p:txBody>
      </p:sp>
    </p:spTree>
    <p:extLst>
      <p:ext uri="{BB962C8B-B14F-4D97-AF65-F5344CB8AC3E}">
        <p14:creationId xmlns:p14="http://schemas.microsoft.com/office/powerpoint/2010/main" val="933487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981200"/>
            <a:ext cx="8105774" cy="4724400"/>
          </a:xfrm>
        </p:spPr>
        <p:txBody>
          <a:bodyPr>
            <a:normAutofit/>
          </a:bodyPr>
          <a:lstStyle/>
          <a:p>
            <a:pPr>
              <a:lnSpc>
                <a:spcPct val="150000"/>
              </a:lnSpc>
              <a:spcAft>
                <a:spcPts val="1200"/>
              </a:spcAft>
              <a:buClr>
                <a:schemeClr val="tx1">
                  <a:lumMod val="95000"/>
                </a:schemeClr>
              </a:buClr>
            </a:pPr>
            <a:r>
              <a:rPr lang="en-GB" sz="2400" dirty="0" smtClean="0">
                <a:latin typeface="Arial" panose="020B0604020202020204" pitchFamily="34" charset="0"/>
                <a:cs typeface="Arial" panose="020B0604020202020204" pitchFamily="34" charset="0"/>
              </a:rPr>
              <a:t>Answer: Chronic</a:t>
            </a:r>
          </a:p>
          <a:p>
            <a:pPr>
              <a:lnSpc>
                <a:spcPct val="150000"/>
              </a:lnSpc>
              <a:spcAft>
                <a:spcPts val="1200"/>
              </a:spcAft>
              <a:buClr>
                <a:schemeClr val="tx1">
                  <a:lumMod val="95000"/>
                </a:schemeClr>
              </a:buClr>
            </a:pPr>
            <a:r>
              <a:rPr lang="en-GB" sz="2400" dirty="0" smtClean="0">
                <a:latin typeface="Arial" panose="020B0604020202020204" pitchFamily="34" charset="0"/>
                <a:cs typeface="Arial" panose="020B0604020202020204" pitchFamily="34" charset="0"/>
              </a:rPr>
              <a:t>It affects the heart and</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other vital organs.</a:t>
            </a:r>
          </a:p>
          <a:p>
            <a:pPr>
              <a:lnSpc>
                <a:spcPct val="150000"/>
              </a:lnSpc>
              <a:spcAft>
                <a:spcPts val="1200"/>
              </a:spcAft>
              <a:buClr>
                <a:schemeClr val="tx1">
                  <a:lumMod val="95000"/>
                </a:schemeClr>
              </a:buClr>
            </a:pPr>
            <a:endParaRPr lang="en-GB" sz="2400" dirty="0" smtClean="0">
              <a:latin typeface="Arial" panose="020B0604020202020204" pitchFamily="34" charset="0"/>
              <a:cs typeface="Arial" panose="020B0604020202020204" pitchFamily="34" charset="0"/>
            </a:endParaRPr>
          </a:p>
          <a:p>
            <a:pPr>
              <a:lnSpc>
                <a:spcPct val="150000"/>
              </a:lnSpc>
              <a:spcAft>
                <a:spcPts val="1200"/>
              </a:spcAft>
              <a:buClr>
                <a:schemeClr val="tx1">
                  <a:lumMod val="95000"/>
                </a:schemeClr>
              </a:buClr>
            </a:pP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52426" y="760956"/>
            <a:ext cx="8486774" cy="1066800"/>
          </a:xfrm>
        </p:spPr>
        <p:txBody>
          <a:bodyPr>
            <a:noAutofit/>
          </a:bodyPr>
          <a:lstStyle/>
          <a:p>
            <a:r>
              <a:rPr lang="en-GB" sz="4200" b="1" dirty="0" smtClean="0">
                <a:latin typeface="Arial" panose="020B0604020202020204" pitchFamily="34" charset="0"/>
                <a:cs typeface="Arial" panose="020B0604020202020204" pitchFamily="34" charset="0"/>
              </a:rPr>
              <a:t>Is drug addiction an acute or chronic stressor?</a:t>
            </a:r>
            <a:endParaRPr lang="en-US" sz="42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981200"/>
            <a:ext cx="4005530" cy="3769041"/>
          </a:xfrm>
          <a:prstGeom prst="rect">
            <a:avLst/>
          </a:prstGeom>
          <a:ln>
            <a:solidFill>
              <a:schemeClr val="bg1"/>
            </a:solidFill>
          </a:ln>
        </p:spPr>
      </p:pic>
      <p:sp>
        <p:nvSpPr>
          <p:cNvPr id="5" name="TextBox 4"/>
          <p:cNvSpPr txBox="1"/>
          <p:nvPr/>
        </p:nvSpPr>
        <p:spPr>
          <a:xfrm>
            <a:off x="6467836" y="5867400"/>
            <a:ext cx="1752600" cy="307777"/>
          </a:xfrm>
          <a:prstGeom prst="rect">
            <a:avLst/>
          </a:prstGeom>
          <a:noFill/>
        </p:spPr>
        <p:txBody>
          <a:bodyPr wrap="square" rtlCol="0">
            <a:spAutoFit/>
          </a:bodyPr>
          <a:lstStyle/>
          <a:p>
            <a:pPr algn="ctr"/>
            <a:r>
              <a:rPr lang="en-GB" sz="1400" i="1" dirty="0" smtClean="0"/>
              <a:t>Medicinechest1.com</a:t>
            </a:r>
            <a:endParaRPr lang="en-US" sz="1400" i="1" dirty="0"/>
          </a:p>
        </p:txBody>
      </p:sp>
    </p:spTree>
    <p:extLst>
      <p:ext uri="{BB962C8B-B14F-4D97-AF65-F5344CB8AC3E}">
        <p14:creationId xmlns:p14="http://schemas.microsoft.com/office/powerpoint/2010/main" val="933487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981200"/>
            <a:ext cx="8105774" cy="4724400"/>
          </a:xfrm>
        </p:spPr>
        <p:txBody>
          <a:bodyPr>
            <a:normAutofit/>
          </a:bodyPr>
          <a:lstStyle/>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Fight or flight</a:t>
            </a:r>
          </a:p>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Physiological symptoms</a:t>
            </a:r>
          </a:p>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Psychological symptoms</a:t>
            </a:r>
          </a:p>
          <a:p>
            <a:pPr>
              <a:spcAft>
                <a:spcPts val="1200"/>
              </a:spcAft>
              <a:buClr>
                <a:schemeClr val="tx1">
                  <a:lumMod val="95000"/>
                </a:schemeClr>
              </a:buClr>
            </a:pP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52426" y="304800"/>
            <a:ext cx="7680960" cy="1066800"/>
          </a:xfrm>
        </p:spPr>
        <p:txBody>
          <a:bodyPr>
            <a:normAutofit/>
          </a:bodyPr>
          <a:lstStyle/>
          <a:p>
            <a:r>
              <a:rPr lang="en-GB" sz="4200" b="1" dirty="0" smtClean="0">
                <a:latin typeface="Arial" panose="020B0604020202020204" pitchFamily="34" charset="0"/>
                <a:cs typeface="Arial" panose="020B0604020202020204" pitchFamily="34" charset="0"/>
              </a:rPr>
              <a:t>Affects on the Body</a:t>
            </a:r>
            <a:endParaRPr lang="en-US" sz="4200" b="1" dirty="0">
              <a:latin typeface="Arial" panose="020B0604020202020204" pitchFamily="34" charset="0"/>
              <a:cs typeface="Arial" panose="020B0604020202020204" pitchFamily="34" charset="0"/>
            </a:endParaRPr>
          </a:p>
        </p:txBody>
      </p:sp>
      <p:pic>
        <p:nvPicPr>
          <p:cNvPr id="2050" name="Picture 2" descr="http://files.myopera.com/lambchop777/blog/AANM.fightorfli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543833"/>
            <a:ext cx="2743200" cy="262128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705600" y="4165113"/>
            <a:ext cx="1752600" cy="307777"/>
          </a:xfrm>
          <a:prstGeom prst="rect">
            <a:avLst/>
          </a:prstGeom>
          <a:noFill/>
        </p:spPr>
        <p:txBody>
          <a:bodyPr wrap="square" rtlCol="0">
            <a:spAutoFit/>
          </a:bodyPr>
          <a:lstStyle/>
          <a:p>
            <a:pPr algn="ctr"/>
            <a:r>
              <a:rPr lang="en-GB" sz="1400" i="1" dirty="0" smtClean="0"/>
              <a:t>My.opera.com</a:t>
            </a:r>
            <a:endParaRPr lang="en-US" sz="1400" i="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800" y="4316523"/>
            <a:ext cx="4038600" cy="2160478"/>
          </a:xfrm>
          <a:prstGeom prst="rect">
            <a:avLst/>
          </a:prstGeom>
          <a:ln>
            <a:solidFill>
              <a:schemeClr val="bg1"/>
            </a:solidFill>
          </a:ln>
        </p:spPr>
      </p:pic>
      <p:sp>
        <p:nvSpPr>
          <p:cNvPr id="7" name="TextBox 6"/>
          <p:cNvSpPr txBox="1"/>
          <p:nvPr/>
        </p:nvSpPr>
        <p:spPr>
          <a:xfrm>
            <a:off x="3810000" y="6522692"/>
            <a:ext cx="2552700" cy="307777"/>
          </a:xfrm>
          <a:prstGeom prst="rect">
            <a:avLst/>
          </a:prstGeom>
          <a:noFill/>
        </p:spPr>
        <p:txBody>
          <a:bodyPr wrap="square" rtlCol="0">
            <a:spAutoFit/>
          </a:bodyPr>
          <a:lstStyle/>
          <a:p>
            <a:pPr algn="ctr"/>
            <a:r>
              <a:rPr lang="en-GB" sz="1400" i="1" dirty="0" smtClean="0"/>
              <a:t>Bestdrugrehabilitation.com</a:t>
            </a:r>
            <a:endParaRPr lang="en-US" sz="1400" i="1" dirty="0"/>
          </a:p>
        </p:txBody>
      </p:sp>
    </p:spTree>
    <p:extLst>
      <p:ext uri="{BB962C8B-B14F-4D97-AF65-F5344CB8AC3E}">
        <p14:creationId xmlns:p14="http://schemas.microsoft.com/office/powerpoint/2010/main" val="933487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2426" y="304800"/>
            <a:ext cx="8486774" cy="1066800"/>
          </a:xfrm>
        </p:spPr>
        <p:txBody>
          <a:bodyPr>
            <a:normAutofit/>
          </a:bodyPr>
          <a:lstStyle/>
          <a:p>
            <a:r>
              <a:rPr lang="en-GB" sz="4200" b="1" dirty="0" smtClean="0">
                <a:latin typeface="Arial" panose="020B0604020202020204" pitchFamily="34" charset="0"/>
                <a:cs typeface="Arial" panose="020B0604020202020204" pitchFamily="34" charset="0"/>
              </a:rPr>
              <a:t>General Adaptation Syndrome</a:t>
            </a:r>
            <a:endParaRPr lang="en-US" sz="4200" b="1" dirty="0">
              <a:latin typeface="Arial" panose="020B0604020202020204" pitchFamily="34" charset="0"/>
              <a:cs typeface="Arial" panose="020B0604020202020204" pitchFamily="34" charset="0"/>
            </a:endParaRPr>
          </a:p>
        </p:txBody>
      </p:sp>
      <p:pic>
        <p:nvPicPr>
          <p:cNvPr id="4098" name="Picture 2" descr="http://www.stress-management-for-peak-performance.com/images/general_adaptation_syndrom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676400"/>
            <a:ext cx="5715000" cy="450068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448300" y="6214915"/>
            <a:ext cx="2552700" cy="307777"/>
          </a:xfrm>
          <a:prstGeom prst="rect">
            <a:avLst/>
          </a:prstGeom>
          <a:noFill/>
        </p:spPr>
        <p:txBody>
          <a:bodyPr wrap="square" rtlCol="0">
            <a:spAutoFit/>
          </a:bodyPr>
          <a:lstStyle/>
          <a:p>
            <a:pPr algn="ctr"/>
            <a:r>
              <a:rPr lang="en-GB" sz="1400" i="1" dirty="0" smtClean="0"/>
              <a:t>P2pu.org</a:t>
            </a:r>
            <a:endParaRPr lang="en-US" sz="1400" i="1" dirty="0"/>
          </a:p>
        </p:txBody>
      </p:sp>
    </p:spTree>
    <p:extLst>
      <p:ext uri="{BB962C8B-B14F-4D97-AF65-F5344CB8AC3E}">
        <p14:creationId xmlns:p14="http://schemas.microsoft.com/office/powerpoint/2010/main" val="933487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2426" y="457200"/>
            <a:ext cx="7680960" cy="1066800"/>
          </a:xfrm>
        </p:spPr>
        <p:txBody>
          <a:bodyPr>
            <a:noAutofit/>
          </a:bodyPr>
          <a:lstStyle/>
          <a:p>
            <a:r>
              <a:rPr lang="en-GB" sz="4200" b="1" dirty="0" smtClean="0">
                <a:latin typeface="Arial" panose="020B0604020202020204" pitchFamily="34" charset="0"/>
                <a:cs typeface="Arial" panose="020B0604020202020204" pitchFamily="34" charset="0"/>
              </a:rPr>
              <a:t>Treatment Options</a:t>
            </a:r>
            <a:endParaRPr lang="en-US" sz="4200" b="1" dirty="0">
              <a:latin typeface="Arial" panose="020B0604020202020204" pitchFamily="34" charset="0"/>
              <a:cs typeface="Arial" panose="020B0604020202020204" pitchFamily="34" charset="0"/>
            </a:endParaRPr>
          </a:p>
        </p:txBody>
      </p:sp>
      <p:sp>
        <p:nvSpPr>
          <p:cNvPr id="7" name="Content Placeholder 1"/>
          <p:cNvSpPr>
            <a:spLocks noGrp="1"/>
          </p:cNvSpPr>
          <p:nvPr>
            <p:ph sz="quarter" idx="13"/>
          </p:nvPr>
        </p:nvSpPr>
        <p:spPr>
          <a:xfrm>
            <a:off x="381000" y="1752600"/>
            <a:ext cx="4724400" cy="4724400"/>
          </a:xfrm>
        </p:spPr>
        <p:txBody>
          <a:bodyPr>
            <a:normAutofit/>
          </a:bodyPr>
          <a:lstStyle/>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Counseling</a:t>
            </a:r>
          </a:p>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Medications</a:t>
            </a:r>
          </a:p>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Support Groups</a:t>
            </a:r>
          </a:p>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Behavioral Therapy</a:t>
            </a:r>
          </a:p>
          <a:p>
            <a:pPr marL="627063" indent="-627063">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Detoxification</a:t>
            </a:r>
          </a:p>
          <a:p>
            <a:pPr>
              <a:spcAft>
                <a:spcPts val="1200"/>
              </a:spcAft>
              <a:buClr>
                <a:schemeClr val="tx1">
                  <a:lumMod val="95000"/>
                </a:schemeClr>
              </a:buClr>
            </a:pPr>
            <a:endParaRPr lang="en-US" sz="2400" dirty="0">
              <a:latin typeface="Arial" panose="020B0604020202020204" pitchFamily="34" charset="0"/>
              <a:cs typeface="Arial" panose="020B0604020202020204" pitchFamily="34" charset="0"/>
            </a:endParaRPr>
          </a:p>
        </p:txBody>
      </p:sp>
      <p:sp>
        <p:nvSpPr>
          <p:cNvPr id="8" name="TextBox 7"/>
          <p:cNvSpPr txBox="1"/>
          <p:nvPr/>
        </p:nvSpPr>
        <p:spPr>
          <a:xfrm>
            <a:off x="6362700" y="5715001"/>
            <a:ext cx="2552700" cy="307777"/>
          </a:xfrm>
          <a:prstGeom prst="rect">
            <a:avLst/>
          </a:prstGeom>
          <a:noFill/>
        </p:spPr>
        <p:txBody>
          <a:bodyPr wrap="square" rtlCol="0">
            <a:spAutoFit/>
          </a:bodyPr>
          <a:lstStyle/>
          <a:p>
            <a:pPr algn="ctr"/>
            <a:r>
              <a:rPr lang="en-GB" sz="1400" i="1" dirty="0" smtClean="0"/>
              <a:t>Rightstep.com</a:t>
            </a:r>
            <a:endParaRPr lang="en-US" sz="1400" i="1" dirty="0"/>
          </a:p>
        </p:txBody>
      </p:sp>
      <p:pic>
        <p:nvPicPr>
          <p:cNvPr id="5124" name="Picture 4" descr="http://rightstep.wpengine.netdna-cdn.com/wp-content/uploads/Next-Ste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648199"/>
            <a:ext cx="3453922" cy="106680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77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1981200"/>
            <a:ext cx="5486400" cy="4038600"/>
          </a:xfrm>
        </p:spPr>
        <p:txBody>
          <a:bodyPr>
            <a:normAutofit/>
          </a:bodyPr>
          <a:lstStyle/>
          <a:p>
            <a:pPr marL="627063" indent="-627063">
              <a:lnSpc>
                <a:spcPct val="150000"/>
              </a:lnSpc>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Saying </a:t>
            </a:r>
            <a:r>
              <a:rPr lang="en-GB" sz="2400" dirty="0" smtClean="0">
                <a:solidFill>
                  <a:srgbClr val="FFFF00"/>
                </a:solidFill>
                <a:latin typeface="Arial" panose="020B0604020202020204" pitchFamily="34" charset="0"/>
                <a:cs typeface="Arial" panose="020B0604020202020204" pitchFamily="34" charset="0"/>
              </a:rPr>
              <a:t>no</a:t>
            </a:r>
            <a:r>
              <a:rPr lang="en-GB" sz="2400" dirty="0" smtClean="0">
                <a:latin typeface="Arial" panose="020B0604020202020204" pitchFamily="34" charset="0"/>
                <a:cs typeface="Arial" panose="020B0604020202020204" pitchFamily="34" charset="0"/>
              </a:rPr>
              <a:t> to drugs</a:t>
            </a:r>
          </a:p>
          <a:p>
            <a:pPr marL="627063" indent="-627063">
              <a:lnSpc>
                <a:spcPct val="150000"/>
              </a:lnSpc>
              <a:spcAft>
                <a:spcPts val="1200"/>
              </a:spcAft>
              <a:buClr>
                <a:schemeClr val="tx1">
                  <a:lumMod val="95000"/>
                </a:schemeClr>
              </a:buClr>
              <a:buFont typeface="Wingdings" panose="05000000000000000000" pitchFamily="2" charset="2"/>
              <a:buChar char="Ø"/>
            </a:pPr>
            <a:r>
              <a:rPr lang="en-GB" sz="2400" dirty="0" smtClean="0">
                <a:solidFill>
                  <a:srgbClr val="FFFF00"/>
                </a:solidFill>
                <a:latin typeface="Arial" panose="020B0604020202020204" pitchFamily="34" charset="0"/>
                <a:cs typeface="Arial" panose="020B0604020202020204" pitchFamily="34" charset="0"/>
              </a:rPr>
              <a:t>Educating</a:t>
            </a:r>
            <a:r>
              <a:rPr lang="en-GB" sz="2400" dirty="0" smtClean="0">
                <a:latin typeface="Arial" panose="020B0604020202020204" pitchFamily="34" charset="0"/>
                <a:cs typeface="Arial" panose="020B0604020202020204" pitchFamily="34" charset="0"/>
              </a:rPr>
              <a:t> children and adults</a:t>
            </a:r>
          </a:p>
          <a:p>
            <a:pPr marL="627063" indent="-627063">
              <a:lnSpc>
                <a:spcPct val="150000"/>
              </a:lnSpc>
              <a:spcAft>
                <a:spcPts val="1200"/>
              </a:spcAft>
              <a:buClr>
                <a:schemeClr val="tx1">
                  <a:lumMod val="95000"/>
                </a:schemeClr>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Community </a:t>
            </a:r>
            <a:r>
              <a:rPr lang="en-GB" sz="2400" dirty="0" smtClean="0">
                <a:solidFill>
                  <a:srgbClr val="FFFF00"/>
                </a:solidFill>
                <a:latin typeface="Arial" panose="020B0604020202020204" pitchFamily="34" charset="0"/>
                <a:cs typeface="Arial" panose="020B0604020202020204" pitchFamily="34" charset="0"/>
              </a:rPr>
              <a:t>outreach</a:t>
            </a:r>
            <a:r>
              <a:rPr lang="en-GB" sz="2400" dirty="0" smtClean="0">
                <a:latin typeface="Arial" panose="020B0604020202020204" pitchFamily="34" charset="0"/>
                <a:cs typeface="Arial" panose="020B0604020202020204" pitchFamily="34" charset="0"/>
              </a:rPr>
              <a:t> programs</a:t>
            </a:r>
            <a:endParaRPr lang="en-GB" sz="2400" dirty="0" smtClean="0">
              <a:solidFill>
                <a:srgbClr val="FFFF00"/>
              </a:solidFill>
              <a:latin typeface="Arial" panose="020B0604020202020204" pitchFamily="34" charset="0"/>
              <a:cs typeface="Arial" panose="020B0604020202020204" pitchFamily="34" charset="0"/>
            </a:endParaRPr>
          </a:p>
          <a:p>
            <a:pPr>
              <a:lnSpc>
                <a:spcPct val="150000"/>
              </a:lnSpc>
              <a:spcAft>
                <a:spcPts val="1200"/>
              </a:spcAft>
              <a:buClr>
                <a:schemeClr val="tx1">
                  <a:lumMod val="95000"/>
                </a:schemeClr>
              </a:buClr>
            </a:pP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52426" y="381000"/>
            <a:ext cx="7680960" cy="1066800"/>
          </a:xfrm>
        </p:spPr>
        <p:txBody>
          <a:bodyPr>
            <a:noAutofit/>
          </a:bodyPr>
          <a:lstStyle/>
          <a:p>
            <a:r>
              <a:rPr lang="en-GB" sz="4200" b="1" dirty="0" smtClean="0">
                <a:latin typeface="Arial" panose="020B0604020202020204" pitchFamily="34" charset="0"/>
                <a:cs typeface="Arial" panose="020B0604020202020204" pitchFamily="34" charset="0"/>
              </a:rPr>
              <a:t>Preventive Measures</a:t>
            </a:r>
            <a:endParaRPr lang="en-US" sz="4200" b="1" dirty="0">
              <a:latin typeface="Arial" panose="020B0604020202020204" pitchFamily="34" charset="0"/>
              <a:cs typeface="Arial" panose="020B0604020202020204" pitchFamily="34" charset="0"/>
            </a:endParaRPr>
          </a:p>
        </p:txBody>
      </p:sp>
      <p:pic>
        <p:nvPicPr>
          <p:cNvPr id="6146" name="Picture 2" descr="http://dominicanewsonline.com/wp-content/uploads/2010/04/drugs1-300x30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429000"/>
            <a:ext cx="2552700" cy="255270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48400" y="6019800"/>
            <a:ext cx="2552700" cy="307777"/>
          </a:xfrm>
          <a:prstGeom prst="rect">
            <a:avLst/>
          </a:prstGeom>
          <a:noFill/>
        </p:spPr>
        <p:txBody>
          <a:bodyPr wrap="square" rtlCol="0">
            <a:spAutoFit/>
          </a:bodyPr>
          <a:lstStyle/>
          <a:p>
            <a:pPr algn="ctr"/>
            <a:r>
              <a:rPr lang="en-GB" sz="1400" i="1" dirty="0" smtClean="0"/>
              <a:t>Dominicanewsonline.com</a:t>
            </a:r>
            <a:endParaRPr lang="en-US" sz="1400" i="1" dirty="0"/>
          </a:p>
        </p:txBody>
      </p:sp>
    </p:spTree>
    <p:extLst>
      <p:ext uri="{BB962C8B-B14F-4D97-AF65-F5344CB8AC3E}">
        <p14:creationId xmlns:p14="http://schemas.microsoft.com/office/powerpoint/2010/main" val="933487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524000"/>
            <a:ext cx="8105774" cy="4724400"/>
          </a:xfrm>
        </p:spPr>
        <p:txBody>
          <a:bodyPr>
            <a:noAutofit/>
          </a:bodyPr>
          <a:lstStyle/>
          <a:p>
            <a:pPr>
              <a:tabLst>
                <a:tab pos="463550" algn="l"/>
              </a:tabLst>
            </a:pPr>
            <a:r>
              <a:rPr lang="en-GB" sz="1600" dirty="0" err="1">
                <a:latin typeface="Arial" panose="020B0604020202020204" pitchFamily="34" charset="0"/>
                <a:cs typeface="Arial" panose="020B0604020202020204" pitchFamily="34" charset="0"/>
              </a:rPr>
              <a:t>Kloner</a:t>
            </a:r>
            <a:r>
              <a:rPr lang="en-GB" sz="1600" dirty="0">
                <a:latin typeface="Arial" panose="020B0604020202020204" pitchFamily="34" charset="0"/>
                <a:cs typeface="Arial" panose="020B0604020202020204" pitchFamily="34" charset="0"/>
              </a:rPr>
              <a:t>, R. A., Hale, S., </a:t>
            </a:r>
            <a:r>
              <a:rPr lang="en-GB" sz="1600" dirty="0" err="1">
                <a:latin typeface="Arial" panose="020B0604020202020204" pitchFamily="34" charset="0"/>
                <a:cs typeface="Arial" panose="020B0604020202020204" pitchFamily="34" charset="0"/>
              </a:rPr>
              <a:t>Alker</a:t>
            </a:r>
            <a:r>
              <a:rPr lang="en-GB" sz="1600" dirty="0">
                <a:latin typeface="Arial" panose="020B0604020202020204" pitchFamily="34" charset="0"/>
                <a:cs typeface="Arial" panose="020B0604020202020204" pitchFamily="34" charset="0"/>
              </a:rPr>
              <a:t>, K., &amp; </a:t>
            </a:r>
            <a:r>
              <a:rPr lang="en-GB" sz="1600" dirty="0" err="1">
                <a:latin typeface="Arial" panose="020B0604020202020204" pitchFamily="34" charset="0"/>
                <a:cs typeface="Arial" panose="020B0604020202020204" pitchFamily="34" charset="0"/>
              </a:rPr>
              <a:t>Rezkalla</a:t>
            </a:r>
            <a:r>
              <a:rPr lang="en-GB" sz="1600" dirty="0">
                <a:latin typeface="Arial" panose="020B0604020202020204" pitchFamily="34" charset="0"/>
                <a:cs typeface="Arial" panose="020B0604020202020204" pitchFamily="34" charset="0"/>
              </a:rPr>
              <a:t>, S. (1992). The effects of acute </a:t>
            </a:r>
            <a:r>
              <a:rPr lang="en-GB" sz="1600" dirty="0" smtClean="0">
                <a:latin typeface="Arial" panose="020B0604020202020204" pitchFamily="34" charset="0"/>
                <a:cs typeface="Arial" panose="020B0604020202020204" pitchFamily="34" charset="0"/>
              </a:rPr>
              <a:t>and</a:t>
            </a:r>
            <a:br>
              <a:rPr lang="en-GB" sz="1600" dirty="0" smtClean="0">
                <a:latin typeface="Arial" panose="020B0604020202020204" pitchFamily="34" charset="0"/>
                <a:cs typeface="Arial" panose="020B0604020202020204" pitchFamily="34" charset="0"/>
              </a:rPr>
            </a:br>
            <a:r>
              <a:rPr lang="en-GB" sz="1600" dirty="0" smtClean="0">
                <a:latin typeface="Arial" panose="020B0604020202020204" pitchFamily="34" charset="0"/>
                <a:cs typeface="Arial" panose="020B0604020202020204" pitchFamily="34" charset="0"/>
              </a:rPr>
              <a:t>	chronic </a:t>
            </a:r>
            <a:r>
              <a:rPr lang="en-GB" sz="1600" dirty="0">
                <a:latin typeface="Arial" panose="020B0604020202020204" pitchFamily="34" charset="0"/>
                <a:cs typeface="Arial" panose="020B0604020202020204" pitchFamily="34" charset="0"/>
              </a:rPr>
              <a:t>cocaine use on the heart. </a:t>
            </a:r>
            <a:r>
              <a:rPr lang="en-GB" sz="1600" i="1" dirty="0">
                <a:latin typeface="Arial" panose="020B0604020202020204" pitchFamily="34" charset="0"/>
                <a:cs typeface="Arial" panose="020B0604020202020204" pitchFamily="34" charset="0"/>
              </a:rPr>
              <a:t>American Heart Association</a:t>
            </a:r>
            <a:r>
              <a:rPr lang="en-GB" sz="1600" dirty="0">
                <a:latin typeface="Arial" panose="020B0604020202020204" pitchFamily="34" charset="0"/>
                <a:cs typeface="Arial" panose="020B0604020202020204" pitchFamily="34" charset="0"/>
              </a:rPr>
              <a:t>, 407-419.</a:t>
            </a:r>
            <a:endParaRPr lang="en-US" sz="1600" dirty="0">
              <a:latin typeface="Arial" panose="020B0604020202020204" pitchFamily="34" charset="0"/>
              <a:cs typeface="Arial" panose="020B0604020202020204" pitchFamily="34" charset="0"/>
            </a:endParaRPr>
          </a:p>
          <a:p>
            <a:pPr>
              <a:tabLst>
                <a:tab pos="400050" algn="l"/>
              </a:tabLst>
            </a:pPr>
            <a:r>
              <a:rPr lang="en-GB" sz="1600" dirty="0">
                <a:latin typeface="Arial" panose="020B0604020202020204" pitchFamily="34" charset="0"/>
                <a:cs typeface="Arial" panose="020B0604020202020204" pitchFamily="34" charset="0"/>
              </a:rPr>
              <a:t>MH. (2013). </a:t>
            </a:r>
            <a:r>
              <a:rPr lang="en-GB" sz="1600" i="1" dirty="0">
                <a:latin typeface="Arial" panose="020B0604020202020204" pitchFamily="34" charset="0"/>
                <a:cs typeface="Arial" panose="020B0604020202020204" pitchFamily="34" charset="0"/>
              </a:rPr>
              <a:t>The Flight or Fight response</a:t>
            </a:r>
            <a:r>
              <a:rPr lang="en-GB" sz="1600" dirty="0">
                <a:latin typeface="Arial" panose="020B0604020202020204" pitchFamily="34" charset="0"/>
                <a:cs typeface="Arial" panose="020B0604020202020204" pitchFamily="34" charset="0"/>
              </a:rPr>
              <a:t>. Retrieved from Mental Healthy: </a:t>
            </a:r>
            <a:r>
              <a:rPr lang="en-GB" sz="1600" dirty="0" smtClean="0">
                <a:latin typeface="Arial" panose="020B0604020202020204" pitchFamily="34" charset="0"/>
                <a:cs typeface="Arial" panose="020B0604020202020204" pitchFamily="34" charset="0"/>
              </a:rPr>
              <a:t>	http</a:t>
            </a:r>
            <a:r>
              <a:rPr lang="en-GB" sz="1600" dirty="0">
                <a:latin typeface="Arial" panose="020B0604020202020204" pitchFamily="34" charset="0"/>
                <a:cs typeface="Arial" panose="020B0604020202020204" pitchFamily="34" charset="0"/>
              </a:rPr>
              <a:t>://www.mentalhealthy.co.uk/anxiety/anxiety/the-fight-or-flight-response.html</a:t>
            </a:r>
            <a:endParaRPr lang="en-US"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Morton</a:t>
            </a:r>
            <a:r>
              <a:rPr lang="en-GB" sz="1600" dirty="0">
                <a:latin typeface="Arial" panose="020B0604020202020204" pitchFamily="34" charset="0"/>
                <a:cs typeface="Arial" panose="020B0604020202020204" pitchFamily="34" charset="0"/>
              </a:rPr>
              <a:t>, W. A. (1999). Cocaine and Psychiatric Symptoms. </a:t>
            </a:r>
            <a:r>
              <a:rPr lang="en-GB" sz="1600" i="1" dirty="0">
                <a:latin typeface="Arial" panose="020B0604020202020204" pitchFamily="34" charset="0"/>
                <a:cs typeface="Arial" panose="020B0604020202020204" pitchFamily="34" charset="0"/>
              </a:rPr>
              <a:t>Primary Care </a:t>
            </a:r>
            <a:r>
              <a:rPr lang="en-GB" sz="1600" i="1" dirty="0" smtClean="0">
                <a:latin typeface="Arial" panose="020B0604020202020204" pitchFamily="34" charset="0"/>
                <a:cs typeface="Arial" panose="020B0604020202020204" pitchFamily="34" charset="0"/>
              </a:rPr>
              <a:t>Companion</a:t>
            </a:r>
            <a:br>
              <a:rPr lang="en-GB" sz="1600" i="1" dirty="0" smtClean="0">
                <a:latin typeface="Arial" panose="020B0604020202020204" pitchFamily="34" charset="0"/>
                <a:cs typeface="Arial" panose="020B0604020202020204" pitchFamily="34" charset="0"/>
              </a:rPr>
            </a:br>
            <a:r>
              <a:rPr lang="en-GB" sz="1600" i="1" dirty="0" smtClean="0">
                <a:latin typeface="Arial" panose="020B0604020202020204" pitchFamily="34" charset="0"/>
                <a:cs typeface="Arial" panose="020B0604020202020204" pitchFamily="34" charset="0"/>
              </a:rPr>
              <a:t>	Journal </a:t>
            </a:r>
            <a:r>
              <a:rPr lang="en-GB" sz="1600" i="1" dirty="0">
                <a:latin typeface="Arial" panose="020B0604020202020204" pitchFamily="34" charset="0"/>
                <a:cs typeface="Arial" panose="020B0604020202020204" pitchFamily="34" charset="0"/>
              </a:rPr>
              <a:t>of Clinical Psychiatry, 1</a:t>
            </a:r>
            <a:r>
              <a:rPr lang="en-GB" sz="1600" dirty="0">
                <a:latin typeface="Arial" panose="020B0604020202020204" pitchFamily="34" charset="0"/>
                <a:cs typeface="Arial" panose="020B0604020202020204" pitchFamily="34" charset="0"/>
              </a:rPr>
              <a:t>(4), 109-113.</a:t>
            </a:r>
            <a:endParaRPr lang="en-US" sz="1600" dirty="0">
              <a:latin typeface="Arial" panose="020B0604020202020204" pitchFamily="34" charset="0"/>
              <a:cs typeface="Arial" panose="020B0604020202020204" pitchFamily="34" charset="0"/>
            </a:endParaRPr>
          </a:p>
          <a:p>
            <a:pPr>
              <a:tabLst>
                <a:tab pos="400050" algn="l"/>
              </a:tabLst>
            </a:pPr>
            <a:r>
              <a:rPr lang="en-GB" sz="1600" dirty="0">
                <a:latin typeface="Arial" panose="020B0604020202020204" pitchFamily="34" charset="0"/>
                <a:cs typeface="Arial" panose="020B0604020202020204" pitchFamily="34" charset="0"/>
              </a:rPr>
              <a:t>NIH. (2012). </a:t>
            </a:r>
            <a:r>
              <a:rPr lang="en-GB" sz="1600" i="1" dirty="0" err="1">
                <a:latin typeface="Arial" panose="020B0604020202020204" pitchFamily="34" charset="0"/>
                <a:cs typeface="Arial" panose="020B0604020202020204" pitchFamily="34" charset="0"/>
              </a:rPr>
              <a:t>DrugFacts</a:t>
            </a:r>
            <a:r>
              <a:rPr lang="en-GB" sz="1600" i="1" dirty="0">
                <a:latin typeface="Arial" panose="020B0604020202020204" pitchFamily="34" charset="0"/>
                <a:cs typeface="Arial" panose="020B0604020202020204" pitchFamily="34" charset="0"/>
              </a:rPr>
              <a:t>: Understanding Drug Abuse and Addiction</a:t>
            </a:r>
            <a:r>
              <a:rPr lang="en-GB" sz="1600" dirty="0">
                <a:latin typeface="Arial" panose="020B0604020202020204" pitchFamily="34" charset="0"/>
                <a:cs typeface="Arial" panose="020B0604020202020204" pitchFamily="34" charset="0"/>
              </a:rPr>
              <a:t>. Retrieved </a:t>
            </a:r>
            <a:r>
              <a:rPr lang="en-GB" sz="1600" dirty="0" smtClean="0">
                <a:latin typeface="Arial" panose="020B0604020202020204" pitchFamily="34" charset="0"/>
                <a:cs typeface="Arial" panose="020B0604020202020204" pitchFamily="34" charset="0"/>
              </a:rPr>
              <a:t>from</a:t>
            </a:r>
            <a:br>
              <a:rPr lang="en-GB" sz="1600" dirty="0" smtClean="0">
                <a:latin typeface="Arial" panose="020B0604020202020204" pitchFamily="34" charset="0"/>
                <a:cs typeface="Arial" panose="020B0604020202020204" pitchFamily="34" charset="0"/>
              </a:rPr>
            </a:br>
            <a:r>
              <a:rPr lang="en-GB" sz="1600" dirty="0" smtClean="0">
                <a:latin typeface="Arial" panose="020B0604020202020204" pitchFamily="34" charset="0"/>
                <a:cs typeface="Arial" panose="020B0604020202020204" pitchFamily="34" charset="0"/>
              </a:rPr>
              <a:t>	National </a:t>
            </a:r>
            <a:r>
              <a:rPr lang="en-GB" sz="1600" dirty="0">
                <a:latin typeface="Arial" panose="020B0604020202020204" pitchFamily="34" charset="0"/>
                <a:cs typeface="Arial" panose="020B0604020202020204" pitchFamily="34" charset="0"/>
              </a:rPr>
              <a:t>Institute on Drug Abuse</a:t>
            </a:r>
            <a:r>
              <a:rPr lang="en-GB" sz="1600" dirty="0" smtClean="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http</a:t>
            </a:r>
            <a:r>
              <a:rPr lang="en-GB" sz="1600" dirty="0">
                <a:latin typeface="Arial" panose="020B0604020202020204" pitchFamily="34" charset="0"/>
                <a:cs typeface="Arial" panose="020B0604020202020204" pitchFamily="34" charset="0"/>
              </a:rPr>
              <a:t>://</a:t>
            </a:r>
            <a:r>
              <a:rPr lang="en-GB" sz="1600" dirty="0" smtClean="0">
                <a:latin typeface="Arial" panose="020B0604020202020204" pitchFamily="34" charset="0"/>
                <a:cs typeface="Arial" panose="020B0604020202020204" pitchFamily="34" charset="0"/>
              </a:rPr>
              <a:t>www.drugabuse.gov/publications/drugfacts/understanding-drug-abuse-</a:t>
            </a:r>
            <a:r>
              <a:rPr lang="en-GB" sz="1600"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addiction</a:t>
            </a:r>
            <a:endParaRPr lang="en-US" sz="1600" dirty="0">
              <a:latin typeface="Arial" panose="020B0604020202020204" pitchFamily="34" charset="0"/>
              <a:cs typeface="Arial" panose="020B0604020202020204" pitchFamily="34" charset="0"/>
            </a:endParaRPr>
          </a:p>
          <a:p>
            <a:pPr>
              <a:tabLst>
                <a:tab pos="463550" algn="l"/>
              </a:tabLst>
            </a:pPr>
            <a:r>
              <a:rPr lang="en-GB" sz="1600" dirty="0" err="1">
                <a:latin typeface="Arial" panose="020B0604020202020204" pitchFamily="34" charset="0"/>
                <a:cs typeface="Arial" panose="020B0604020202020204" pitchFamily="34" charset="0"/>
              </a:rPr>
              <a:t>UofU</a:t>
            </a:r>
            <a:r>
              <a:rPr lang="en-GB" sz="1600" dirty="0">
                <a:latin typeface="Arial" panose="020B0604020202020204" pitchFamily="34" charset="0"/>
                <a:cs typeface="Arial" panose="020B0604020202020204" pitchFamily="34" charset="0"/>
              </a:rPr>
              <a:t>. (2013). </a:t>
            </a:r>
            <a:r>
              <a:rPr lang="en-GB" sz="1600" i="1" dirty="0">
                <a:latin typeface="Arial" panose="020B0604020202020204" pitchFamily="34" charset="0"/>
                <a:cs typeface="Arial" panose="020B0604020202020204" pitchFamily="34" charset="0"/>
              </a:rPr>
              <a:t>Utah Addiction </a:t>
            </a:r>
            <a:r>
              <a:rPr lang="en-GB" sz="1600" i="1" dirty="0" err="1">
                <a:latin typeface="Arial" panose="020B0604020202020204" pitchFamily="34" charset="0"/>
                <a:cs typeface="Arial" panose="020B0604020202020204" pitchFamily="34" charset="0"/>
              </a:rPr>
              <a:t>Center</a:t>
            </a:r>
            <a:r>
              <a:rPr lang="en-GB" sz="1600" dirty="0">
                <a:latin typeface="Arial" panose="020B0604020202020204" pitchFamily="34" charset="0"/>
                <a:cs typeface="Arial" panose="020B0604020202020204" pitchFamily="34" charset="0"/>
              </a:rPr>
              <a:t>. Retrieved from University of Utah </a:t>
            </a:r>
            <a:r>
              <a:rPr lang="en-GB" sz="1600" dirty="0" smtClean="0">
                <a:latin typeface="Arial" panose="020B0604020202020204" pitchFamily="34" charset="0"/>
                <a:cs typeface="Arial" panose="020B0604020202020204" pitchFamily="34" charset="0"/>
              </a:rPr>
              <a:t>Health</a:t>
            </a:r>
            <a:br>
              <a:rPr lang="en-GB" sz="1600" dirty="0" smtClean="0">
                <a:latin typeface="Arial" panose="020B0604020202020204" pitchFamily="34" charset="0"/>
                <a:cs typeface="Arial" panose="020B0604020202020204" pitchFamily="34" charset="0"/>
              </a:rPr>
            </a:br>
            <a:r>
              <a:rPr lang="en-GB" sz="1600" dirty="0" smtClean="0">
                <a:latin typeface="Arial" panose="020B0604020202020204" pitchFamily="34" charset="0"/>
                <a:cs typeface="Arial" panose="020B0604020202020204" pitchFamily="34" charset="0"/>
              </a:rPr>
              <a:t>	Sciences</a:t>
            </a:r>
            <a:r>
              <a:rPr lang="en-GB" sz="1600"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
            </a:r>
            <a:br>
              <a:rPr lang="en-GB" sz="1600" dirty="0" smtClean="0">
                <a:latin typeface="Arial" panose="020B0604020202020204" pitchFamily="34" charset="0"/>
                <a:cs typeface="Arial" panose="020B0604020202020204" pitchFamily="34" charset="0"/>
              </a:rPr>
            </a:br>
            <a:r>
              <a:rPr lang="en-GB" sz="1600" dirty="0" smtClean="0">
                <a:latin typeface="Arial" panose="020B0604020202020204" pitchFamily="34" charset="0"/>
                <a:cs typeface="Arial" panose="020B0604020202020204" pitchFamily="34" charset="0"/>
              </a:rPr>
              <a:t>	http</a:t>
            </a:r>
            <a:r>
              <a:rPr lang="en-GB" sz="1600" dirty="0">
                <a:latin typeface="Arial" panose="020B0604020202020204" pitchFamily="34" charset="0"/>
                <a:cs typeface="Arial" panose="020B0604020202020204" pitchFamily="34" charset="0"/>
              </a:rPr>
              <a:t>://</a:t>
            </a:r>
            <a:r>
              <a:rPr lang="en-GB" sz="1600" dirty="0" smtClean="0">
                <a:latin typeface="Arial" panose="020B0604020202020204" pitchFamily="34" charset="0"/>
                <a:cs typeface="Arial" panose="020B0604020202020204" pitchFamily="34" charset="0"/>
              </a:rPr>
              <a:t>healthsciences.utah.edu/utahaddictioncenter/healthcare_professionals/Tr	</a:t>
            </a:r>
            <a:r>
              <a:rPr lang="en-GB" sz="1600" dirty="0" err="1" smtClean="0">
                <a:latin typeface="Arial" panose="020B0604020202020204" pitchFamily="34" charset="0"/>
                <a:cs typeface="Arial" panose="020B0604020202020204" pitchFamily="34" charset="0"/>
              </a:rPr>
              <a:t>aining_Modules</a:t>
            </a:r>
            <a:r>
              <a:rPr lang="en-GB" sz="1600" dirty="0" smtClean="0">
                <a:latin typeface="Arial" panose="020B0604020202020204" pitchFamily="34" charset="0"/>
                <a:cs typeface="Arial" panose="020B0604020202020204" pitchFamily="34" charset="0"/>
              </a:rPr>
              <a:t>/module1.htm</a:t>
            </a:r>
            <a:endParaRPr lang="en-US" sz="1600" dirty="0">
              <a:latin typeface="Arial" panose="020B0604020202020204" pitchFamily="34" charset="0"/>
              <a:cs typeface="Arial" panose="020B0604020202020204" pitchFamily="34" charset="0"/>
            </a:endParaRPr>
          </a:p>
          <a:p>
            <a:pPr>
              <a:tabLst>
                <a:tab pos="463550" algn="l"/>
              </a:tabLst>
            </a:pPr>
            <a:r>
              <a:rPr lang="en-GB" sz="1600" dirty="0" err="1">
                <a:latin typeface="Arial" panose="020B0604020202020204" pitchFamily="34" charset="0"/>
                <a:cs typeface="Arial" panose="020B0604020202020204" pitchFamily="34" charset="0"/>
              </a:rPr>
              <a:t>Zuck</a:t>
            </a:r>
            <a:r>
              <a:rPr lang="en-GB" sz="1600" dirty="0">
                <a:latin typeface="Arial" panose="020B0604020202020204" pitchFamily="34" charset="0"/>
                <a:cs typeface="Arial" panose="020B0604020202020204" pitchFamily="34" charset="0"/>
              </a:rPr>
              <a:t>, M. (2002). </a:t>
            </a:r>
            <a:r>
              <a:rPr lang="en-GB" sz="1600" i="1" dirty="0">
                <a:latin typeface="Arial" panose="020B0604020202020204" pitchFamily="34" charset="0"/>
                <a:cs typeface="Arial" panose="020B0604020202020204" pitchFamily="34" charset="0"/>
              </a:rPr>
              <a:t>General Adaptation Syndrome</a:t>
            </a:r>
            <a:r>
              <a:rPr lang="en-GB" sz="1600" dirty="0">
                <a:latin typeface="Arial" panose="020B0604020202020204" pitchFamily="34" charset="0"/>
                <a:cs typeface="Arial" panose="020B0604020202020204" pitchFamily="34" charset="0"/>
              </a:rPr>
              <a:t>. Retrieved from </a:t>
            </a:r>
            <a:r>
              <a:rPr lang="en-GB" sz="1600" dirty="0" err="1" smtClean="0">
                <a:latin typeface="Arial" panose="020B0604020202020204" pitchFamily="34" charset="0"/>
                <a:cs typeface="Arial" panose="020B0604020202020204" pitchFamily="34" charset="0"/>
              </a:rPr>
              <a:t>Healthline</a:t>
            </a:r>
            <a:r>
              <a:rPr lang="en-GB" sz="1600" dirty="0" smtClean="0">
                <a:latin typeface="Arial" panose="020B0604020202020204" pitchFamily="34" charset="0"/>
                <a:cs typeface="Arial" panose="020B0604020202020204" pitchFamily="34" charset="0"/>
              </a:rPr>
              <a:t>:</a:t>
            </a:r>
            <a:br>
              <a:rPr lang="en-GB" sz="1600" dirty="0" smtClean="0">
                <a:latin typeface="Arial" panose="020B0604020202020204" pitchFamily="34" charset="0"/>
                <a:cs typeface="Arial" panose="020B0604020202020204" pitchFamily="34" charset="0"/>
              </a:rPr>
            </a:br>
            <a:r>
              <a:rPr lang="en-GB" sz="1600" dirty="0" smtClean="0">
                <a:latin typeface="Arial" panose="020B0604020202020204" pitchFamily="34" charset="0"/>
                <a:cs typeface="Arial" panose="020B0604020202020204" pitchFamily="34" charset="0"/>
              </a:rPr>
              <a:t>	http</a:t>
            </a:r>
            <a:r>
              <a:rPr lang="en-GB" sz="1600" dirty="0">
                <a:latin typeface="Arial" panose="020B0604020202020204" pitchFamily="34" charset="0"/>
                <a:cs typeface="Arial" panose="020B0604020202020204" pitchFamily="34" charset="0"/>
              </a:rPr>
              <a:t>://www.healthline.com/galecontent/general-adaptation-syndrome</a:t>
            </a:r>
            <a:endParaRPr lang="en-US"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a:lnSpc>
                <a:spcPct val="150000"/>
              </a:lnSpc>
              <a:spcAft>
                <a:spcPts val="1200"/>
              </a:spcAft>
              <a:buClr>
                <a:schemeClr val="tx1">
                  <a:lumMod val="95000"/>
                </a:schemeClr>
              </a:buClr>
            </a:pPr>
            <a:endParaRPr lang="en-US" sz="1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r>
              <a:rPr lang="en-GB" sz="4200" b="1" dirty="0" smtClean="0">
                <a:latin typeface="Arial" panose="020B0604020202020204" pitchFamily="34" charset="0"/>
                <a:cs typeface="Arial" panose="020B0604020202020204" pitchFamily="34" charset="0"/>
              </a:rPr>
              <a:t>References</a:t>
            </a:r>
            <a:endParaRPr lang="en-US" sz="4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4879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175</TotalTime>
  <Words>821</Words>
  <Application>Microsoft Office PowerPoint</Application>
  <PresentationFormat>On-screen Show (4:3)</PresentationFormat>
  <Paragraphs>67</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Mylar</vt:lpstr>
      <vt:lpstr>PowerPoint Presentation</vt:lpstr>
      <vt:lpstr>Drug Addiction (Stressor)</vt:lpstr>
      <vt:lpstr>Frequency</vt:lpstr>
      <vt:lpstr>Is drug addiction an acute or chronic stressor?</vt:lpstr>
      <vt:lpstr>Affects on the Body</vt:lpstr>
      <vt:lpstr>General Adaptation Syndrome</vt:lpstr>
      <vt:lpstr>Treatment Options</vt:lpstr>
      <vt:lpstr>Preventive Measures</vt:lpstr>
      <vt:lpstr>References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Audrey M.</dc:creator>
  <cp:lastModifiedBy>Audrey M.</cp:lastModifiedBy>
  <cp:revision>22</cp:revision>
  <dcterms:created xsi:type="dcterms:W3CDTF">2013-11-07T20:17:44Z</dcterms:created>
  <dcterms:modified xsi:type="dcterms:W3CDTF">2013-11-07T23:13:11Z</dcterms:modified>
</cp:coreProperties>
</file>