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1E7B0-F48D-4196-B6FB-A9A46C518D7D}" type="datetimeFigureOut">
              <a:rPr lang="en-US" smtClean="0"/>
              <a:t>12/10/2011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7BEF1-9854-421D-BB33-1411DA40AF8E}" type="slidenum">
              <a:rPr lang="en-US" smtClean="0"/>
              <a:t>‹#›</a:t>
            </a:fld>
            <a:endParaRPr lang="en-US" dirty="0"/>
          </a:p>
        </p:txBody>
      </p:sp>
    </p:spTree>
    <p:extLst>
      <p:ext uri="{BB962C8B-B14F-4D97-AF65-F5344CB8AC3E}">
        <p14:creationId xmlns:p14="http://schemas.microsoft.com/office/powerpoint/2010/main" val="175448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my presentation for the Ethics</a:t>
            </a:r>
            <a:r>
              <a:rPr lang="en-US" baseline="0" dirty="0" smtClean="0"/>
              <a:t> Program Plan for Taylor Ambulance Company, Inc.  </a:t>
            </a:r>
            <a:r>
              <a:rPr lang="en-US" dirty="0" smtClean="0"/>
              <a:t>Taylor Ambulance Company has been serving the citizens of Kelsey for 10 years and started as a small, independent operation handling primarily non-emergency transports for individuals, hospitals and rehabilitation centers. As our reputation for providing quality, professional service grew, we began to get calls to handle overflow emergency calls from the City's emergency transport contractor and the Kelsey Fire Department. We have grown from our modest beginnings to a company with 26 ambulances and employing 70 paramedics and emergency medical technicians.  </a:t>
            </a:r>
          </a:p>
          <a:p>
            <a:endParaRPr lang="en-US" dirty="0"/>
          </a:p>
        </p:txBody>
      </p:sp>
      <p:sp>
        <p:nvSpPr>
          <p:cNvPr id="4" name="Slide Number Placeholder 3"/>
          <p:cNvSpPr>
            <a:spLocks noGrp="1"/>
          </p:cNvSpPr>
          <p:nvPr>
            <p:ph type="sldNum" sz="quarter" idx="10"/>
          </p:nvPr>
        </p:nvSpPr>
        <p:spPr/>
        <p:txBody>
          <a:bodyPr/>
          <a:lstStyle/>
          <a:p>
            <a:fld id="{4107BEF1-9854-421D-BB33-1411DA40AF8E}" type="slidenum">
              <a:rPr lang="en-US" smtClean="0"/>
              <a:t>1</a:t>
            </a:fld>
            <a:endParaRPr lang="en-US" dirty="0"/>
          </a:p>
        </p:txBody>
      </p:sp>
    </p:spTree>
    <p:extLst>
      <p:ext uri="{BB962C8B-B14F-4D97-AF65-F5344CB8AC3E}">
        <p14:creationId xmlns:p14="http://schemas.microsoft.com/office/powerpoint/2010/main" val="212564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key program essentials that an organization needs in order to have</a:t>
            </a:r>
            <a:r>
              <a:rPr lang="en-US" baseline="0" dirty="0" smtClean="0"/>
              <a:t> an effective ethics program.  A values-based approach defines the organizational values and encourages employee commitment to an ethics program.  The Identify of an RBE is also essential because it reflects </a:t>
            </a:r>
            <a:r>
              <a:rPr lang="en-US" sz="1200" b="0" i="0" u="none" strike="noStrike" kern="1200" baseline="0" dirty="0" smtClean="0">
                <a:solidFill>
                  <a:schemeClr val="tx1"/>
                </a:solidFill>
                <a:latin typeface="+mn-lt"/>
                <a:ea typeface="+mn-ea"/>
                <a:cs typeface="+mn-cs"/>
              </a:rPr>
              <a:t>how well the business meets its responsibilities as am ember of a community.  Compliance of course is essential because an organization must meet its legal requirements. Go beyond compliance and look at organizational culture to see if  there is a history of problems.   Finally, there are nine important structural components that we will review that will make an  effective business program for Taylor Ambulance Company.  Find Leaders to guide our employees.  </a:t>
            </a:r>
          </a:p>
        </p:txBody>
      </p:sp>
      <p:sp>
        <p:nvSpPr>
          <p:cNvPr id="4" name="Slide Number Placeholder 3"/>
          <p:cNvSpPr>
            <a:spLocks noGrp="1"/>
          </p:cNvSpPr>
          <p:nvPr>
            <p:ph type="sldNum" sz="quarter" idx="10"/>
          </p:nvPr>
        </p:nvSpPr>
        <p:spPr/>
        <p:txBody>
          <a:bodyPr/>
          <a:lstStyle/>
          <a:p>
            <a:fld id="{4107BEF1-9854-421D-BB33-1411DA40AF8E}" type="slidenum">
              <a:rPr lang="en-US" smtClean="0"/>
              <a:t>2</a:t>
            </a:fld>
            <a:endParaRPr lang="en-US" dirty="0"/>
          </a:p>
        </p:txBody>
      </p:sp>
    </p:spTree>
    <p:extLst>
      <p:ext uri="{BB962C8B-B14F-4D97-AF65-F5344CB8AC3E}">
        <p14:creationId xmlns:p14="http://schemas.microsoft.com/office/powerpoint/2010/main" val="2806531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for an Ethics Program to be successful here at Taylor Ambulance Company, Inc., a values</a:t>
            </a:r>
            <a:r>
              <a:rPr lang="en-US" baseline="0" dirty="0" smtClean="0"/>
              <a:t>-based approach to the ethics plan is necessary.  Our company prides itself on serving the community for 10 years and prides itself in helping the community.  Our value statement, therefore is “We will be there quickly and provide you with the best possible emergency medical care”.   We need to develop and define a standards of behavior or a code of conduct that specifies the company’s standards of behavior.  What do we expect from employees?  For instance establish a training program which employees need to complete.  Compliance officers can monitor the program and reward and reprimand employees as necessary.   Reward employees for their outstanding performance. For example, the first group of individuals who complete the training program will get some sort of incentive or money reward.  Employees who do not follow the ethics program, reprimand..written up.  Three write ups and possible termination.</a:t>
            </a:r>
            <a:endParaRPr lang="en-US" dirty="0"/>
          </a:p>
        </p:txBody>
      </p:sp>
      <p:sp>
        <p:nvSpPr>
          <p:cNvPr id="4" name="Slide Number Placeholder 3"/>
          <p:cNvSpPr>
            <a:spLocks noGrp="1"/>
          </p:cNvSpPr>
          <p:nvPr>
            <p:ph type="sldNum" sz="quarter" idx="10"/>
          </p:nvPr>
        </p:nvSpPr>
        <p:spPr/>
        <p:txBody>
          <a:bodyPr/>
          <a:lstStyle/>
          <a:p>
            <a:fld id="{4107BEF1-9854-421D-BB33-1411DA40AF8E}" type="slidenum">
              <a:rPr lang="en-US" smtClean="0"/>
              <a:t>3</a:t>
            </a:fld>
            <a:endParaRPr lang="en-US" dirty="0"/>
          </a:p>
        </p:txBody>
      </p:sp>
    </p:spTree>
    <p:extLst>
      <p:ext uri="{BB962C8B-B14F-4D97-AF65-F5344CB8AC3E}">
        <p14:creationId xmlns:p14="http://schemas.microsoft.com/office/powerpoint/2010/main" val="152226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RBE </a:t>
            </a:r>
            <a:r>
              <a:rPr lang="en-US" sz="1200" b="0" i="0" u="none" strike="noStrike" kern="1200" baseline="0" dirty="0" smtClean="0">
                <a:solidFill>
                  <a:schemeClr val="tx1"/>
                </a:solidFill>
                <a:latin typeface="+mn-lt"/>
                <a:ea typeface="+mn-ea"/>
                <a:cs typeface="+mn-cs"/>
              </a:rPr>
              <a:t>reflects how well it meets its responsibilities as a member of a community. Responsible business conduct—ethics, compliance, and social responsibility.  It is an essential part of ethics program.  “It influences the way the enterprise sees itself and the way the community views the enterprise. As seen in</a:t>
            </a:r>
            <a:r>
              <a:rPr lang="en-US" dirty="0" smtClean="0"/>
              <a:t> Figure 1, there are four levels:  1)compliance   2)risk management   3)reputation enhancement 4) value added.     These levels will lead to the tools needed to set up standards and procedures.  This also sets</a:t>
            </a:r>
            <a:r>
              <a:rPr lang="en-US" baseline="0" dirty="0" smtClean="0"/>
              <a:t> up a process to reach the stakeholders more effectively so that it achieves its expected program outcomes.  </a:t>
            </a:r>
            <a:endParaRPr lang="en-US" dirty="0" smtClean="0"/>
          </a:p>
          <a:p>
            <a:endParaRPr lang="en-US" dirty="0"/>
          </a:p>
        </p:txBody>
      </p:sp>
      <p:sp>
        <p:nvSpPr>
          <p:cNvPr id="4" name="Slide Number Placeholder 3"/>
          <p:cNvSpPr>
            <a:spLocks noGrp="1"/>
          </p:cNvSpPr>
          <p:nvPr>
            <p:ph type="sldNum" sz="quarter" idx="10"/>
          </p:nvPr>
        </p:nvSpPr>
        <p:spPr/>
        <p:txBody>
          <a:bodyPr/>
          <a:lstStyle/>
          <a:p>
            <a:fld id="{4107BEF1-9854-421D-BB33-1411DA40AF8E}" type="slidenum">
              <a:rPr lang="en-US" smtClean="0"/>
              <a:t>4</a:t>
            </a:fld>
            <a:endParaRPr lang="en-US" dirty="0"/>
          </a:p>
        </p:txBody>
      </p:sp>
    </p:spTree>
    <p:extLst>
      <p:ext uri="{BB962C8B-B14F-4D97-AF65-F5344CB8AC3E}">
        <p14:creationId xmlns:p14="http://schemas.microsoft.com/office/powerpoint/2010/main" val="213688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standards and procedures to guide member behavior and foster reasonable stakeholder expectations</a:t>
            </a:r>
            <a:r>
              <a:rPr lang="en-US" baseline="0" dirty="0" smtClean="0"/>
              <a:t> and </a:t>
            </a:r>
            <a:r>
              <a:rPr lang="en-US" dirty="0" smtClean="0"/>
              <a:t>Communication of standards, procedures, and expectations to the enterprise’s members.  Create an adequate structure and system that provide for authority, responsibility, accountability, and sustainability. Ensure a p</a:t>
            </a:r>
            <a:r>
              <a:rPr lang="en-US" sz="1200" b="0" i="0" u="none" strike="noStrike" kern="1200" baseline="0" dirty="0" smtClean="0">
                <a:solidFill>
                  <a:schemeClr val="tx1"/>
                </a:solidFill>
                <a:latin typeface="+mn-lt"/>
                <a:ea typeface="+mn-ea"/>
                <a:cs typeface="+mn-cs"/>
              </a:rPr>
              <a:t>rogram that monitors and audits member conduct.  Encouragement of members to seek advice and report concerns. Encouragement of members to follow standards and procedures.  Have a guideline set in place to handle any problem or situation when standards and procedures are violated. Perform regular evaluations of program effectiveness</a:t>
            </a:r>
            <a:endParaRPr lang="en-US" dirty="0"/>
          </a:p>
        </p:txBody>
      </p:sp>
      <p:sp>
        <p:nvSpPr>
          <p:cNvPr id="4" name="Slide Number Placeholder 3"/>
          <p:cNvSpPr>
            <a:spLocks noGrp="1"/>
          </p:cNvSpPr>
          <p:nvPr>
            <p:ph type="sldNum" sz="quarter" idx="10"/>
          </p:nvPr>
        </p:nvSpPr>
        <p:spPr/>
        <p:txBody>
          <a:bodyPr/>
          <a:lstStyle/>
          <a:p>
            <a:fld id="{4107BEF1-9854-421D-BB33-1411DA40AF8E}" type="slidenum">
              <a:rPr lang="en-US" smtClean="0"/>
              <a:t>5</a:t>
            </a:fld>
            <a:endParaRPr lang="en-US" dirty="0"/>
          </a:p>
        </p:txBody>
      </p:sp>
    </p:spTree>
    <p:extLst>
      <p:ext uri="{BB962C8B-B14F-4D97-AF65-F5344CB8AC3E}">
        <p14:creationId xmlns:p14="http://schemas.microsoft.com/office/powerpoint/2010/main" val="177879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Leadership…find the</a:t>
            </a:r>
            <a:r>
              <a:rPr lang="en-US" baseline="0" dirty="0" smtClean="0"/>
              <a:t> leaders we need for Taylor Ambulance and become successful.  Our leaders will guide employees to ethical success!</a:t>
            </a:r>
            <a:endParaRPr lang="en-US" dirty="0"/>
          </a:p>
        </p:txBody>
      </p:sp>
      <p:sp>
        <p:nvSpPr>
          <p:cNvPr id="4" name="Slide Number Placeholder 3"/>
          <p:cNvSpPr>
            <a:spLocks noGrp="1"/>
          </p:cNvSpPr>
          <p:nvPr>
            <p:ph type="sldNum" sz="quarter" idx="10"/>
          </p:nvPr>
        </p:nvSpPr>
        <p:spPr/>
        <p:txBody>
          <a:bodyPr/>
          <a:lstStyle/>
          <a:p>
            <a:fld id="{4107BEF1-9854-421D-BB33-1411DA40AF8E}" type="slidenum">
              <a:rPr lang="en-US" smtClean="0"/>
              <a:t>6</a:t>
            </a:fld>
            <a:endParaRPr lang="en-US" dirty="0"/>
          </a:p>
        </p:txBody>
      </p:sp>
    </p:spTree>
    <p:extLst>
      <p:ext uri="{BB962C8B-B14F-4D97-AF65-F5344CB8AC3E}">
        <p14:creationId xmlns:p14="http://schemas.microsoft.com/office/powerpoint/2010/main" val="326878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B9511E-49C6-41C0-964A-14E54B1782D3}"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B9511E-49C6-41C0-964A-14E54B1782D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6B9511E-49C6-41C0-964A-14E54B1782D3}"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6B9511E-49C6-41C0-964A-14E54B1782D3}"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B9511E-49C6-41C0-964A-14E54B1782D3}"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AAD5230-30C8-40F6-87C7-870F32AC5202}" type="datetimeFigureOut">
              <a:rPr lang="en-US" smtClean="0"/>
              <a:t>12/10/2011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B9511E-49C6-41C0-964A-14E54B1782D3}"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6B9511E-49C6-41C0-964A-14E54B1782D3}"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6B9511E-49C6-41C0-964A-14E54B1782D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6B9511E-49C6-41C0-964A-14E54B1782D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6B9511E-49C6-41C0-964A-14E54B1782D3}"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AAD5230-30C8-40F6-87C7-870F32AC5202}" type="datetimeFigureOut">
              <a:rPr lang="en-US" smtClean="0"/>
              <a:t>12/10/2011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6B9511E-49C6-41C0-964A-14E54B1782D3}"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0AAD5230-30C8-40F6-87C7-870F32AC5202}" type="datetimeFigureOut">
              <a:rPr lang="en-US" smtClean="0"/>
              <a:t>12/10/2011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AAD5230-30C8-40F6-87C7-870F32AC5202}" type="datetimeFigureOut">
              <a:rPr lang="en-US" smtClean="0"/>
              <a:t>12/10/2011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6B9511E-49C6-41C0-964A-14E54B1782D3}"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hyperlink" Target="http://www.google.com/imgres?q=ethics+program+leadership&amp;hl=en&amp;sa=X&amp;biw=1366&amp;bih=613&amp;tbm=isch&amp;prmd=imvns&amp;tbnid=r-Zy69upMWw2yM:&amp;imgrefur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orporatecompliance.org/Content/NavigationMenu/Resources/IssuesAnswers/BuildingIncentivesInYourComplianceProgram_NonMemb.pdf" TargetMode="External"/><Relationship Id="rId2" Type="http://schemas.openxmlformats.org/officeDocument/2006/relationships/hyperlink" Target="http://www.trade.gov/goodgovernance/adobe/bem_section_2/chapter_4.pdf" TargetMode="External"/><Relationship Id="rId1" Type="http://schemas.openxmlformats.org/officeDocument/2006/relationships/slideLayout" Target="../slideLayouts/slideLayout6.xml"/><Relationship Id="rId5" Type="http://schemas.openxmlformats.org/officeDocument/2006/relationships/hyperlink" Target="http://www.usoge.gov/Program" TargetMode="External"/><Relationship Id="rId4" Type="http://schemas.openxmlformats.org/officeDocument/2006/relationships/hyperlink" Target="http://www.accenture.com/SiteCollectionDocuments/PDF/219006_CoBE_OnlineRVN_v03_Englishv5.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048000"/>
          </a:xfrm>
        </p:spPr>
        <p:txBody>
          <a:bodyPr/>
          <a:lstStyle/>
          <a:p>
            <a:r>
              <a:rPr lang="en-US" dirty="0" smtClean="0"/>
              <a:t>Ethics Program Plan</a:t>
            </a:r>
          </a:p>
          <a:p>
            <a:endParaRPr lang="en-US" dirty="0"/>
          </a:p>
          <a:p>
            <a:endParaRPr lang="en-US" dirty="0" smtClean="0"/>
          </a:p>
          <a:p>
            <a:endParaRPr lang="en-US" dirty="0" smtClean="0"/>
          </a:p>
          <a:p>
            <a:endParaRPr lang="en-US" dirty="0"/>
          </a:p>
          <a:p>
            <a:endParaRPr lang="en-US" dirty="0" smtClean="0"/>
          </a:p>
          <a:p>
            <a:endParaRPr lang="en-US" dirty="0"/>
          </a:p>
          <a:p>
            <a:endParaRPr lang="en-US" dirty="0"/>
          </a:p>
          <a:p>
            <a:r>
              <a:rPr lang="en-US" i="1" dirty="0"/>
              <a:t>We'll be there when you need us</a:t>
            </a:r>
            <a:endParaRPr lang="en-US" dirty="0"/>
          </a:p>
          <a:p>
            <a:endParaRPr lang="en-US" dirty="0"/>
          </a:p>
        </p:txBody>
      </p:sp>
      <p:sp>
        <p:nvSpPr>
          <p:cNvPr id="2" name="Title 1"/>
          <p:cNvSpPr>
            <a:spLocks noGrp="1"/>
          </p:cNvSpPr>
          <p:nvPr>
            <p:ph type="ctrTitle"/>
          </p:nvPr>
        </p:nvSpPr>
        <p:spPr/>
        <p:txBody>
          <a:bodyPr/>
          <a:lstStyle/>
          <a:p>
            <a:r>
              <a:rPr lang="en-US" dirty="0" smtClean="0"/>
              <a:t>Taylor Ambulance Company, Inc.</a:t>
            </a:r>
            <a:endParaRPr lang="en-US" dirty="0"/>
          </a:p>
        </p:txBody>
      </p:sp>
    </p:spTree>
    <p:extLst>
      <p:ext uri="{BB962C8B-B14F-4D97-AF65-F5344CB8AC3E}">
        <p14:creationId xmlns:p14="http://schemas.microsoft.com/office/powerpoint/2010/main" val="136464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Essentials Overview</a:t>
            </a:r>
            <a:endParaRPr lang="en-US" dirty="0"/>
          </a:p>
        </p:txBody>
      </p:sp>
      <p:sp>
        <p:nvSpPr>
          <p:cNvPr id="3" name="Content Placeholder 2"/>
          <p:cNvSpPr>
            <a:spLocks noGrp="1"/>
          </p:cNvSpPr>
          <p:nvPr>
            <p:ph sz="quarter" idx="1"/>
          </p:nvPr>
        </p:nvSpPr>
        <p:spPr/>
        <p:txBody>
          <a:bodyPr/>
          <a:lstStyle/>
          <a:p>
            <a:r>
              <a:rPr lang="en-US" dirty="0" smtClean="0"/>
              <a:t>Effective Ethics Program:</a:t>
            </a:r>
          </a:p>
          <a:p>
            <a:pPr lvl="1"/>
            <a:r>
              <a:rPr lang="en-US" dirty="0" smtClean="0"/>
              <a:t>A </a:t>
            </a:r>
            <a:r>
              <a:rPr lang="en-US" dirty="0"/>
              <a:t>values-based </a:t>
            </a:r>
            <a:r>
              <a:rPr lang="en-US" dirty="0" smtClean="0"/>
              <a:t>approach:  define </a:t>
            </a:r>
            <a:r>
              <a:rPr lang="en-US" dirty="0"/>
              <a:t>organizational values </a:t>
            </a:r>
            <a:endParaRPr lang="en-US" dirty="0" smtClean="0"/>
          </a:p>
          <a:p>
            <a:pPr lvl="1"/>
            <a:r>
              <a:rPr lang="en-US" dirty="0" smtClean="0"/>
              <a:t>encourage </a:t>
            </a:r>
            <a:r>
              <a:rPr lang="en-US" dirty="0"/>
              <a:t>employee </a:t>
            </a:r>
            <a:r>
              <a:rPr lang="en-US" dirty="0" smtClean="0"/>
              <a:t>commitment</a:t>
            </a:r>
          </a:p>
          <a:p>
            <a:r>
              <a:rPr lang="en-US" dirty="0" smtClean="0"/>
              <a:t>Identity </a:t>
            </a:r>
            <a:r>
              <a:rPr lang="en-US" dirty="0"/>
              <a:t>of an </a:t>
            </a:r>
            <a:r>
              <a:rPr lang="en-US" dirty="0" smtClean="0"/>
              <a:t>RBE</a:t>
            </a:r>
          </a:p>
          <a:p>
            <a:pPr lvl="1"/>
            <a:r>
              <a:rPr lang="en-US" dirty="0" smtClean="0"/>
              <a:t>Responsibilities to the community</a:t>
            </a:r>
          </a:p>
          <a:p>
            <a:r>
              <a:rPr lang="en-US" dirty="0" smtClean="0"/>
              <a:t>Structural Components</a:t>
            </a:r>
          </a:p>
          <a:p>
            <a:r>
              <a:rPr lang="en-US" dirty="0" smtClean="0"/>
              <a:t>Leadership</a:t>
            </a:r>
            <a:endParaRPr lang="en-US" dirty="0"/>
          </a:p>
        </p:txBody>
      </p:sp>
    </p:spTree>
    <p:extLst>
      <p:ext uri="{BB962C8B-B14F-4D97-AF65-F5344CB8AC3E}">
        <p14:creationId xmlns:p14="http://schemas.microsoft.com/office/powerpoint/2010/main" val="133624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Ethics Program</a:t>
            </a:r>
            <a:endParaRPr lang="en-US" dirty="0"/>
          </a:p>
        </p:txBody>
      </p:sp>
      <p:sp>
        <p:nvSpPr>
          <p:cNvPr id="3" name="Text Placeholder 2"/>
          <p:cNvSpPr>
            <a:spLocks noGrp="1"/>
          </p:cNvSpPr>
          <p:nvPr>
            <p:ph type="body" idx="2"/>
          </p:nvPr>
        </p:nvSpPr>
        <p:spPr/>
        <p:txBody>
          <a:bodyPr>
            <a:normAutofit fontScale="92500" lnSpcReduction="10000"/>
          </a:bodyPr>
          <a:lstStyle/>
          <a:p>
            <a:r>
              <a:rPr lang="en-US" dirty="0"/>
              <a:t>A values-based </a:t>
            </a:r>
            <a:r>
              <a:rPr lang="en-US" dirty="0" smtClean="0"/>
              <a:t>approach</a:t>
            </a:r>
          </a:p>
          <a:p>
            <a:endParaRPr lang="en-US" dirty="0" smtClean="0"/>
          </a:p>
          <a:p>
            <a:endParaRPr lang="en-US" dirty="0"/>
          </a:p>
          <a:p>
            <a:r>
              <a:rPr lang="en-US" dirty="0" smtClean="0"/>
              <a:t>“the </a:t>
            </a:r>
            <a:r>
              <a:rPr lang="en-US" dirty="0"/>
              <a:t>strongest answer is that the incentives we are discussing are not just rewards </a:t>
            </a:r>
            <a:r>
              <a:rPr lang="en-US" dirty="0" smtClean="0"/>
              <a:t>for </a:t>
            </a:r>
            <a:endParaRPr lang="en-US" dirty="0"/>
          </a:p>
          <a:p>
            <a:r>
              <a:rPr lang="en-US" dirty="0"/>
              <a:t>avoiding trouble. Rather, the recognition is for outstanding performance and leadership</a:t>
            </a:r>
          </a:p>
          <a:p>
            <a:r>
              <a:rPr lang="en-US" dirty="0"/>
              <a:t>in the area of compliance and </a:t>
            </a:r>
            <a:r>
              <a:rPr lang="en-US" dirty="0" smtClean="0"/>
              <a:t>ethics (Murphy, 2009)</a:t>
            </a:r>
          </a:p>
          <a:p>
            <a:endParaRPr lang="en-US" dirty="0"/>
          </a:p>
          <a:p>
            <a:endParaRPr lang="en-US" dirty="0"/>
          </a:p>
        </p:txBody>
      </p:sp>
      <p:sp>
        <p:nvSpPr>
          <p:cNvPr id="4" name="Content Placeholder 3"/>
          <p:cNvSpPr>
            <a:spLocks noGrp="1"/>
          </p:cNvSpPr>
          <p:nvPr>
            <p:ph sz="quarter" idx="1"/>
          </p:nvPr>
        </p:nvSpPr>
        <p:spPr>
          <a:xfrm>
            <a:off x="3124200" y="685800"/>
            <a:ext cx="5715000" cy="5410200"/>
          </a:xfrm>
        </p:spPr>
        <p:txBody>
          <a:bodyPr>
            <a:normAutofit fontScale="85000" lnSpcReduction="20000"/>
          </a:bodyPr>
          <a:lstStyle/>
          <a:p>
            <a:r>
              <a:rPr lang="en-US" dirty="0" smtClean="0"/>
              <a:t>Define Value Statement</a:t>
            </a:r>
            <a:endParaRPr lang="en-US" dirty="0"/>
          </a:p>
          <a:p>
            <a:pPr lvl="1"/>
            <a:r>
              <a:rPr lang="en-US" dirty="0"/>
              <a:t>Develop a statement of corporate </a:t>
            </a:r>
            <a:r>
              <a:rPr lang="en-US" dirty="0" smtClean="0"/>
              <a:t>values</a:t>
            </a:r>
          </a:p>
          <a:p>
            <a:pPr lvl="3"/>
            <a:r>
              <a:rPr lang="en-US" dirty="0" smtClean="0"/>
              <a:t>Pride in serving the community </a:t>
            </a:r>
          </a:p>
          <a:p>
            <a:pPr lvl="3"/>
            <a:r>
              <a:rPr lang="en-US" dirty="0" smtClean="0"/>
              <a:t>“We </a:t>
            </a:r>
            <a:r>
              <a:rPr lang="en-US" dirty="0"/>
              <a:t>will be there quickly and provide you with the best possible emergency medical </a:t>
            </a:r>
            <a:r>
              <a:rPr lang="en-US" dirty="0" smtClean="0"/>
              <a:t>care”</a:t>
            </a:r>
            <a:endParaRPr lang="en-US" dirty="0"/>
          </a:p>
          <a:p>
            <a:r>
              <a:rPr lang="en-US" dirty="0" smtClean="0"/>
              <a:t> Define Standards </a:t>
            </a:r>
            <a:r>
              <a:rPr lang="en-US" dirty="0"/>
              <a:t>of Behavior</a:t>
            </a:r>
          </a:p>
          <a:p>
            <a:pPr lvl="1"/>
            <a:r>
              <a:rPr lang="en-US" dirty="0" smtClean="0"/>
              <a:t>Develop </a:t>
            </a:r>
            <a:r>
              <a:rPr lang="en-US" dirty="0"/>
              <a:t>a code of </a:t>
            </a:r>
            <a:r>
              <a:rPr lang="en-US" dirty="0" smtClean="0"/>
              <a:t>conduct</a:t>
            </a:r>
            <a:r>
              <a:rPr lang="en-US" dirty="0"/>
              <a:t>(Kauffman Foundation, 2003</a:t>
            </a:r>
            <a:r>
              <a:rPr lang="en-US" dirty="0" smtClean="0"/>
              <a:t>)</a:t>
            </a:r>
            <a:endParaRPr lang="en-US" dirty="0"/>
          </a:p>
          <a:p>
            <a:pPr lvl="1"/>
            <a:endParaRPr lang="en-US" dirty="0" smtClean="0"/>
          </a:p>
          <a:p>
            <a:pPr lvl="1"/>
            <a:r>
              <a:rPr lang="en-US" dirty="0" smtClean="0"/>
              <a:t>What does company expect?</a:t>
            </a:r>
          </a:p>
          <a:p>
            <a:pPr lvl="2"/>
            <a:r>
              <a:rPr lang="en-US" dirty="0" smtClean="0"/>
              <a:t>Start with compliance training</a:t>
            </a:r>
          </a:p>
          <a:p>
            <a:pPr lvl="2"/>
            <a:r>
              <a:rPr lang="en-US" dirty="0" smtClean="0"/>
              <a:t>Compliance Officers</a:t>
            </a:r>
          </a:p>
          <a:p>
            <a:pPr lvl="3"/>
            <a:r>
              <a:rPr lang="en-US" dirty="0" smtClean="0"/>
              <a:t>Monitor the program</a:t>
            </a:r>
            <a:endParaRPr lang="en-US" dirty="0"/>
          </a:p>
          <a:p>
            <a:pPr marL="274320" lvl="1" indent="0">
              <a:buNone/>
            </a:pPr>
            <a:r>
              <a:rPr lang="en-US" dirty="0" smtClean="0"/>
              <a:t>	       </a:t>
            </a:r>
          </a:p>
          <a:p>
            <a:pPr lvl="3"/>
            <a:r>
              <a:rPr lang="en-US" dirty="0" smtClean="0"/>
              <a:t>Reward</a:t>
            </a:r>
          </a:p>
          <a:p>
            <a:pPr lvl="4"/>
            <a:r>
              <a:rPr lang="en-US" dirty="0" smtClean="0"/>
              <a:t>Recognition for outstanding performance </a:t>
            </a:r>
          </a:p>
          <a:p>
            <a:pPr lvl="4"/>
            <a:r>
              <a:rPr lang="en-US" dirty="0"/>
              <a:t>O</a:t>
            </a:r>
            <a:r>
              <a:rPr lang="en-US" dirty="0" smtClean="0"/>
              <a:t>ffer </a:t>
            </a:r>
            <a:r>
              <a:rPr lang="en-US" dirty="0"/>
              <a:t>an </a:t>
            </a:r>
            <a:r>
              <a:rPr lang="en-US" dirty="0" smtClean="0"/>
              <a:t>incentive=$</a:t>
            </a:r>
          </a:p>
          <a:p>
            <a:pPr lvl="3"/>
            <a:r>
              <a:rPr lang="en-US" dirty="0" smtClean="0"/>
              <a:t>Employees not Following</a:t>
            </a:r>
          </a:p>
          <a:p>
            <a:pPr lvl="4"/>
            <a:r>
              <a:rPr lang="en-US" dirty="0" smtClean="0"/>
              <a:t>Write ups.  3 =possible termination</a:t>
            </a:r>
            <a:endParaRPr lang="en-US" dirty="0"/>
          </a:p>
          <a:p>
            <a:pPr lvl="2"/>
            <a:endParaRPr lang="en-US" dirty="0" smtClean="0"/>
          </a:p>
          <a:p>
            <a:pPr lvl="1"/>
            <a:endParaRPr lang="en-US" dirty="0" smtClean="0"/>
          </a:p>
          <a:p>
            <a:pPr marL="274320" lvl="1" indent="0">
              <a:buNone/>
            </a:pPr>
            <a:endParaRPr lang="en-US" dirty="0"/>
          </a:p>
        </p:txBody>
      </p:sp>
    </p:spTree>
    <p:extLst>
      <p:ext uri="{BB962C8B-B14F-4D97-AF65-F5344CB8AC3E}">
        <p14:creationId xmlns:p14="http://schemas.microsoft.com/office/powerpoint/2010/main" val="1792482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RBE=Identity</a:t>
            </a:r>
            <a:endParaRPr lang="en-US" dirty="0"/>
          </a:p>
        </p:txBody>
      </p:sp>
      <p:sp>
        <p:nvSpPr>
          <p:cNvPr id="3" name="Text Placeholder 2"/>
          <p:cNvSpPr>
            <a:spLocks noGrp="1"/>
          </p:cNvSpPr>
          <p:nvPr>
            <p:ph type="body" idx="2"/>
          </p:nvPr>
        </p:nvSpPr>
        <p:spPr/>
        <p:txBody>
          <a:bodyPr>
            <a:normAutofit fontScale="92500"/>
          </a:bodyPr>
          <a:lstStyle/>
          <a:p>
            <a:r>
              <a:rPr lang="en-US" dirty="0" smtClean="0"/>
              <a:t>“It </a:t>
            </a:r>
            <a:r>
              <a:rPr lang="en-US" dirty="0"/>
              <a:t>influences the</a:t>
            </a:r>
          </a:p>
          <a:p>
            <a:r>
              <a:rPr lang="en-US" dirty="0"/>
              <a:t>way the enterprise sees itself and the way the community views the </a:t>
            </a:r>
            <a:r>
              <a:rPr lang="en-US" dirty="0" smtClean="0"/>
              <a:t>enterprise (International Trade Administration)”</a:t>
            </a:r>
          </a:p>
          <a:p>
            <a:endParaRPr lang="en-US" dirty="0"/>
          </a:p>
          <a:p>
            <a:r>
              <a:rPr lang="en-US" dirty="0" smtClean="0"/>
              <a:t>“reach wide </a:t>
            </a:r>
            <a:r>
              <a:rPr lang="en-US" dirty="0"/>
              <a:t>range of stakeholders more effectively so that it achieves its</a:t>
            </a:r>
          </a:p>
          <a:p>
            <a:r>
              <a:rPr lang="en-US" dirty="0"/>
              <a:t>expected program </a:t>
            </a:r>
            <a:r>
              <a:rPr lang="en-US" dirty="0" smtClean="0"/>
              <a:t>outcomes (International Trade Administration)”</a:t>
            </a:r>
            <a:endParaRPr lang="en-US" dirty="0"/>
          </a:p>
        </p:txBody>
      </p:sp>
      <p:sp>
        <p:nvSpPr>
          <p:cNvPr id="5" name="Isosceles Triangle 4"/>
          <p:cNvSpPr/>
          <p:nvPr/>
        </p:nvSpPr>
        <p:spPr>
          <a:xfrm>
            <a:off x="4038600" y="1066800"/>
            <a:ext cx="3886200" cy="464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630882" y="2514600"/>
            <a:ext cx="2743200" cy="369332"/>
          </a:xfrm>
          <a:prstGeom prst="rect">
            <a:avLst/>
          </a:prstGeom>
          <a:solidFill>
            <a:srgbClr val="00B0F0"/>
          </a:solidFill>
        </p:spPr>
        <p:txBody>
          <a:bodyPr wrap="square" rtlCol="0">
            <a:spAutoFit/>
          </a:bodyPr>
          <a:lstStyle/>
          <a:p>
            <a:r>
              <a:rPr lang="en-US" dirty="0"/>
              <a:t>          </a:t>
            </a:r>
            <a:r>
              <a:rPr lang="en-US" dirty="0" smtClean="0"/>
              <a:t>Value Added</a:t>
            </a:r>
            <a:endParaRPr lang="en-US" dirty="0"/>
          </a:p>
        </p:txBody>
      </p:sp>
      <p:pic>
        <p:nvPicPr>
          <p:cNvPr id="102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609862" y="2514600"/>
            <a:ext cx="2743438" cy="570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630882" y="4495800"/>
            <a:ext cx="2743200" cy="369332"/>
          </a:xfrm>
          <a:prstGeom prst="rect">
            <a:avLst/>
          </a:prstGeom>
          <a:solidFill>
            <a:srgbClr val="00B0F0"/>
          </a:solidFill>
        </p:spPr>
        <p:txBody>
          <a:bodyPr wrap="square" rtlCol="0">
            <a:spAutoFit/>
          </a:bodyPr>
          <a:lstStyle/>
          <a:p>
            <a:pPr algn="ctr"/>
            <a:r>
              <a:rPr lang="en-US" dirty="0"/>
              <a:t>       </a:t>
            </a:r>
            <a:r>
              <a:rPr lang="en-US" dirty="0" smtClean="0"/>
              <a:t> Risk Management</a:t>
            </a:r>
            <a:endParaRPr lang="en-US" dirty="0"/>
          </a:p>
        </p:txBody>
      </p:sp>
      <p:sp>
        <p:nvSpPr>
          <p:cNvPr id="9" name="TextBox 8"/>
          <p:cNvSpPr txBox="1"/>
          <p:nvPr/>
        </p:nvSpPr>
        <p:spPr>
          <a:xfrm>
            <a:off x="4308764" y="5200379"/>
            <a:ext cx="3657600" cy="369332"/>
          </a:xfrm>
          <a:prstGeom prst="rect">
            <a:avLst/>
          </a:prstGeom>
          <a:solidFill>
            <a:srgbClr val="00B0F0"/>
          </a:solidFill>
        </p:spPr>
        <p:txBody>
          <a:bodyPr wrap="square" rtlCol="0">
            <a:spAutoFit/>
          </a:bodyPr>
          <a:lstStyle/>
          <a:p>
            <a:pPr algn="ctr"/>
            <a:r>
              <a:rPr lang="en-US" dirty="0" smtClean="0"/>
              <a:t>  Compliance</a:t>
            </a:r>
            <a:endParaRPr lang="en-US" dirty="0"/>
          </a:p>
        </p:txBody>
      </p:sp>
      <p:sp>
        <p:nvSpPr>
          <p:cNvPr id="10" name="TextBox 9"/>
          <p:cNvSpPr txBox="1"/>
          <p:nvPr/>
        </p:nvSpPr>
        <p:spPr>
          <a:xfrm>
            <a:off x="4630882" y="3505200"/>
            <a:ext cx="2743200" cy="646331"/>
          </a:xfrm>
          <a:prstGeom prst="rect">
            <a:avLst/>
          </a:prstGeom>
          <a:solidFill>
            <a:srgbClr val="00B0F0"/>
          </a:solidFill>
        </p:spPr>
        <p:txBody>
          <a:bodyPr wrap="square" rtlCol="0">
            <a:spAutoFit/>
          </a:bodyPr>
          <a:lstStyle/>
          <a:p>
            <a:pPr algn="ctr"/>
            <a:r>
              <a:rPr lang="en-US" dirty="0" smtClean="0"/>
              <a:t> Reputation        </a:t>
            </a:r>
          </a:p>
          <a:p>
            <a:pPr algn="ctr"/>
            <a:r>
              <a:rPr lang="en-US" dirty="0" smtClean="0"/>
              <a:t> Enhancement</a:t>
            </a:r>
            <a:endParaRPr lang="en-US" dirty="0"/>
          </a:p>
        </p:txBody>
      </p:sp>
      <p:sp>
        <p:nvSpPr>
          <p:cNvPr id="11" name="TextBox 10"/>
          <p:cNvSpPr txBox="1"/>
          <p:nvPr/>
        </p:nvSpPr>
        <p:spPr>
          <a:xfrm>
            <a:off x="3429000" y="914400"/>
            <a:ext cx="1066800" cy="369332"/>
          </a:xfrm>
          <a:prstGeom prst="rect">
            <a:avLst/>
          </a:prstGeom>
          <a:noFill/>
        </p:spPr>
        <p:txBody>
          <a:bodyPr wrap="square" rtlCol="0">
            <a:spAutoFit/>
          </a:bodyPr>
          <a:lstStyle/>
          <a:p>
            <a:r>
              <a:rPr lang="en-US" dirty="0" smtClean="0"/>
              <a:t>Figure 1.</a:t>
            </a:r>
            <a:endParaRPr lang="en-US" dirty="0"/>
          </a:p>
        </p:txBody>
      </p:sp>
      <p:sp>
        <p:nvSpPr>
          <p:cNvPr id="12" name="TextBox 11"/>
          <p:cNvSpPr txBox="1"/>
          <p:nvPr/>
        </p:nvSpPr>
        <p:spPr>
          <a:xfrm>
            <a:off x="4765964" y="1251466"/>
            <a:ext cx="2473036" cy="646331"/>
          </a:xfrm>
          <a:prstGeom prst="rect">
            <a:avLst/>
          </a:prstGeom>
          <a:solidFill>
            <a:srgbClr val="FFFF00"/>
          </a:solidFill>
        </p:spPr>
        <p:txBody>
          <a:bodyPr wrap="square" rtlCol="0">
            <a:spAutoFit/>
          </a:bodyPr>
          <a:lstStyle/>
          <a:p>
            <a:pPr algn="ctr"/>
            <a:r>
              <a:rPr lang="en-US" dirty="0" smtClean="0"/>
              <a:t>Standards and Procedures</a:t>
            </a:r>
            <a:endParaRPr lang="en-US" dirty="0"/>
          </a:p>
        </p:txBody>
      </p:sp>
    </p:spTree>
    <p:extLst>
      <p:ext uri="{BB962C8B-B14F-4D97-AF65-F5344CB8AC3E}">
        <p14:creationId xmlns:p14="http://schemas.microsoft.com/office/powerpoint/2010/main" val="14656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dirty="0" smtClean="0">
                <a:solidFill>
                  <a:schemeClr val="tx1"/>
                </a:solidFill>
              </a:rPr>
              <a:t>Structural Components for Successful Ethics Program</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 Create standards </a:t>
            </a:r>
            <a:r>
              <a:rPr lang="en-US" dirty="0"/>
              <a:t>and procedures </a:t>
            </a:r>
            <a:endParaRPr lang="en-US" dirty="0" smtClean="0"/>
          </a:p>
          <a:p>
            <a:r>
              <a:rPr lang="en-US" dirty="0" smtClean="0"/>
              <a:t>Adequate structures and systems </a:t>
            </a:r>
          </a:p>
          <a:p>
            <a:r>
              <a:rPr lang="en-US" dirty="0"/>
              <a:t>Programs that monitor and audit </a:t>
            </a:r>
            <a:r>
              <a:rPr lang="en-US" dirty="0" smtClean="0"/>
              <a:t>employees</a:t>
            </a:r>
          </a:p>
          <a:p>
            <a:r>
              <a:rPr lang="en-US" dirty="0" smtClean="0"/>
              <a:t>Encourage advice </a:t>
            </a:r>
            <a:r>
              <a:rPr lang="en-US" dirty="0"/>
              <a:t>and report </a:t>
            </a:r>
            <a:r>
              <a:rPr lang="en-US" dirty="0" smtClean="0"/>
              <a:t>concerns</a:t>
            </a:r>
          </a:p>
          <a:p>
            <a:pPr marL="0" indent="0">
              <a:buNone/>
            </a:pPr>
            <a:r>
              <a:rPr lang="en-US" sz="2800" dirty="0"/>
              <a:t>	</a:t>
            </a:r>
            <a:r>
              <a:rPr lang="en-US" sz="1800" dirty="0" smtClean="0"/>
              <a:t>“Employees </a:t>
            </a:r>
            <a:r>
              <a:rPr lang="en-US" sz="1800" dirty="0"/>
              <a:t>who violate our Standards </a:t>
            </a:r>
            <a:r>
              <a:rPr lang="en-US" sz="1800" dirty="0" smtClean="0"/>
              <a:t>of Business </a:t>
            </a:r>
            <a:r>
              <a:rPr lang="en-US" sz="1800" dirty="0"/>
              <a:t>Conduct may subject themselves and the </a:t>
            </a:r>
            <a:r>
              <a:rPr lang="en-US" sz="1800" dirty="0" smtClean="0"/>
              <a:t>company to criminal </a:t>
            </a:r>
            <a:r>
              <a:rPr lang="en-US" sz="1800" dirty="0"/>
              <a:t>and civil fines and </a:t>
            </a:r>
            <a:r>
              <a:rPr lang="en-US" sz="1800" dirty="0" smtClean="0"/>
              <a:t>penalties (Accenture,  Accenture, 2010)”</a:t>
            </a:r>
          </a:p>
          <a:p>
            <a:r>
              <a:rPr lang="en-US" dirty="0" smtClean="0"/>
              <a:t>Evaluations of procedures and program</a:t>
            </a:r>
          </a:p>
        </p:txBody>
      </p:sp>
    </p:spTree>
    <p:extLst>
      <p:ext uri="{BB962C8B-B14F-4D97-AF65-F5344CB8AC3E}">
        <p14:creationId xmlns:p14="http://schemas.microsoft.com/office/powerpoint/2010/main" val="3095531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Leaders</a:t>
            </a:r>
            <a:endParaRPr lang="en-US" dirty="0"/>
          </a:p>
        </p:txBody>
      </p:sp>
      <p:sp>
        <p:nvSpPr>
          <p:cNvPr id="3" name="Text Placeholder 2"/>
          <p:cNvSpPr>
            <a:spLocks noGrp="1"/>
          </p:cNvSpPr>
          <p:nvPr>
            <p:ph type="body" idx="2"/>
          </p:nvPr>
        </p:nvSpPr>
        <p:spPr/>
        <p:txBody>
          <a:bodyPr/>
          <a:lstStyle/>
          <a:p>
            <a:r>
              <a:rPr lang="en-US" dirty="0" smtClean="0"/>
              <a:t>“Leadership—agency </a:t>
            </a:r>
            <a:r>
              <a:rPr lang="en-US" dirty="0"/>
              <a:t>leaders and supervisors support and are involved in the </a:t>
            </a:r>
            <a:r>
              <a:rPr lang="en-US" dirty="0" smtClean="0"/>
              <a:t>program (United States Office of Government Ethics, 2010)</a:t>
            </a:r>
            <a:endParaRPr lang="en-US" dirty="0"/>
          </a:p>
          <a:p>
            <a:endParaRPr lang="en-US" dirty="0"/>
          </a:p>
        </p:txBody>
      </p:sp>
      <p:sp>
        <p:nvSpPr>
          <p:cNvPr id="4" name="Content Placeholder 3"/>
          <p:cNvSpPr>
            <a:spLocks noGrp="1"/>
          </p:cNvSpPr>
          <p:nvPr>
            <p:ph sz="quarter" idx="1"/>
          </p:nvPr>
        </p:nvSpPr>
        <p:spPr/>
        <p:txBody>
          <a:bodyPr/>
          <a:lstStyle/>
          <a:p>
            <a:r>
              <a:rPr lang="en-US" dirty="0" smtClean="0"/>
              <a:t>Leadership</a:t>
            </a:r>
          </a:p>
          <a:p>
            <a:pPr lvl="1"/>
            <a:r>
              <a:rPr lang="en-US" dirty="0" smtClean="0"/>
              <a:t>-key to success</a:t>
            </a:r>
          </a:p>
          <a:p>
            <a:pPr lvl="1"/>
            <a:r>
              <a:rPr lang="en-US" dirty="0" smtClean="0"/>
              <a:t>Establish your leaders</a:t>
            </a:r>
          </a:p>
          <a:p>
            <a:pPr lvl="2"/>
            <a:r>
              <a:rPr lang="en-US" dirty="0" smtClean="0"/>
              <a:t>Guide employees in right direction</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514600"/>
            <a:ext cx="5334000"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371600" y="6429375"/>
            <a:ext cx="6934200" cy="692497"/>
          </a:xfrm>
          <a:prstGeom prst="rect">
            <a:avLst/>
          </a:prstGeom>
          <a:noFill/>
        </p:spPr>
        <p:txBody>
          <a:bodyPr wrap="square" rtlCol="0">
            <a:spAutoFit/>
          </a:bodyPr>
          <a:lstStyle/>
          <a:p>
            <a:r>
              <a:rPr lang="en-US" sz="1050" dirty="0" smtClean="0">
                <a:hlinkClick r:id="rId4"/>
              </a:rPr>
              <a:t>http://www.google.com/imgres?q=ethics+program+leadership&amp;hl=en&amp;sa=X&amp;biw=1366&amp;bih=613&amp;tbm=isch&amp;prmd=imvns&amp;tbnid=r-Zy69upMWw2yM:&amp;imgrefurl</a:t>
            </a:r>
            <a:endParaRPr lang="en-US" sz="1050" dirty="0" smtClean="0"/>
          </a:p>
          <a:p>
            <a:endParaRPr lang="en-US" dirty="0"/>
          </a:p>
        </p:txBody>
      </p:sp>
    </p:spTree>
    <p:extLst>
      <p:ext uri="{BB962C8B-B14F-4D97-AF65-F5344CB8AC3E}">
        <p14:creationId xmlns:p14="http://schemas.microsoft.com/office/powerpoint/2010/main" val="2511998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References</a:t>
            </a:r>
            <a:endParaRPr lang="en-US" dirty="0">
              <a:solidFill>
                <a:schemeClr val="tx1"/>
              </a:solidFill>
            </a:endParaRPr>
          </a:p>
        </p:txBody>
      </p:sp>
      <p:sp>
        <p:nvSpPr>
          <p:cNvPr id="3" name="Rectangle 2"/>
          <p:cNvSpPr/>
          <p:nvPr/>
        </p:nvSpPr>
        <p:spPr>
          <a:xfrm>
            <a:off x="360219" y="3053209"/>
            <a:ext cx="8382000" cy="1077218"/>
          </a:xfrm>
          <a:prstGeom prst="rect">
            <a:avLst/>
          </a:prstGeom>
        </p:spPr>
        <p:txBody>
          <a:bodyPr wrap="square">
            <a:spAutoFit/>
          </a:bodyPr>
          <a:lstStyle/>
          <a:p>
            <a:r>
              <a:rPr lang="en-US" sz="1600" dirty="0" smtClean="0">
                <a:latin typeface="Times New Roman" pitchFamily="18" charset="0"/>
                <a:cs typeface="Times New Roman" pitchFamily="18" charset="0"/>
              </a:rPr>
              <a:t>International Trade Administration.  </a:t>
            </a:r>
            <a:r>
              <a:rPr lang="en-US" sz="1600" i="1" dirty="0" smtClean="0">
                <a:latin typeface="Times New Roman" pitchFamily="18" charset="0"/>
                <a:cs typeface="Times New Roman" pitchFamily="18" charset="0"/>
              </a:rPr>
              <a:t>The Business</a:t>
            </a:r>
          </a:p>
          <a:p>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Ethics Program</a:t>
            </a:r>
            <a:r>
              <a:rPr lang="en-US" sz="1600" dirty="0" smtClean="0">
                <a:latin typeface="Times New Roman" pitchFamily="18" charset="0"/>
                <a:cs typeface="Times New Roman" pitchFamily="18" charset="0"/>
              </a:rPr>
              <a:t>. Retrieved from: 	</a:t>
            </a:r>
          </a:p>
          <a:p>
            <a:r>
              <a:rPr lang="en-US" sz="1600" dirty="0" smtClean="0">
                <a:latin typeface="Times New Roman" pitchFamily="18" charset="0"/>
                <a:cs typeface="Times New Roman" pitchFamily="18" charset="0"/>
                <a:hlinkClick r:id="rId2"/>
              </a:rPr>
              <a:t>http://www.trade.gov/goodgovernance/adobe/bem_section_2/chapter	4.pdf</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4" name="TextBox 3"/>
          <p:cNvSpPr txBox="1"/>
          <p:nvPr/>
        </p:nvSpPr>
        <p:spPr>
          <a:xfrm>
            <a:off x="360219" y="4114800"/>
            <a:ext cx="8382000" cy="1354217"/>
          </a:xfrm>
          <a:prstGeom prst="rect">
            <a:avLst/>
          </a:prstGeom>
          <a:noFill/>
        </p:spPr>
        <p:txBody>
          <a:bodyPr wrap="square" rtlCol="0">
            <a:spAutoFit/>
          </a:bodyPr>
          <a:lstStyle/>
          <a:p>
            <a:r>
              <a:rPr lang="en-US" sz="1600" dirty="0" smtClean="0">
                <a:latin typeface="Times New Roman" pitchFamily="18" charset="0"/>
                <a:cs typeface="Times New Roman" pitchFamily="18" charset="0"/>
              </a:rPr>
              <a:t>Murphy, J.  CCEP.  2009 </a:t>
            </a:r>
            <a:r>
              <a:rPr lang="en-US" sz="1600" i="1" dirty="0" smtClean="0">
                <a:latin typeface="Times New Roman" pitchFamily="18" charset="0"/>
                <a:cs typeface="Times New Roman" pitchFamily="18" charset="0"/>
              </a:rPr>
              <a:t>Building Incentives in Your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Compliance &amp; Ethics Program</a:t>
            </a:r>
            <a:r>
              <a:rPr lang="en-US" sz="1600"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Society of </a:t>
            </a:r>
            <a:r>
              <a:rPr lang="en-US" sz="1600" i="1" dirty="0" smtClean="0">
                <a:latin typeface="Times New Roman" pitchFamily="18" charset="0"/>
                <a:cs typeface="Times New Roman" pitchFamily="18" charset="0"/>
              </a:rPr>
              <a:t>	Corporate 	Compliance </a:t>
            </a:r>
            <a:r>
              <a:rPr lang="en-US" sz="1600" i="1" dirty="0">
                <a:latin typeface="Times New Roman" pitchFamily="18" charset="0"/>
                <a:cs typeface="Times New Roman" pitchFamily="18" charset="0"/>
              </a:rPr>
              <a:t>&amp; </a:t>
            </a:r>
            <a:r>
              <a:rPr lang="en-US" sz="1600" i="1" dirty="0" smtClean="0">
                <a:latin typeface="Times New Roman" pitchFamily="18" charset="0"/>
                <a:cs typeface="Times New Roman" pitchFamily="18" charset="0"/>
              </a:rPr>
              <a:t>Ethics. 27pp.  Retrieved from: 	</a:t>
            </a:r>
            <a:r>
              <a:rPr lang="en-US" sz="1600" i="1" dirty="0" smtClean="0">
                <a:solidFill>
                  <a:srgbClr val="00B0F0"/>
                </a:solidFill>
                <a:latin typeface="Times New Roman" pitchFamily="18" charset="0"/>
                <a:cs typeface="Times New Roman" pitchFamily="18" charset="0"/>
                <a:hlinkClick r:id="rId3"/>
              </a:rPr>
              <a:t>http://corporatecompliance.org/Content/NavigationMenu/Resources/IssuesAnswers/BuildingIncentivesInYourComplianceProgram_NonMemb.pdf</a:t>
            </a:r>
            <a:endParaRPr lang="en-US" sz="1600" i="1" dirty="0" smtClean="0">
              <a:solidFill>
                <a:srgbClr val="00B0F0"/>
              </a:solidFill>
              <a:latin typeface="Times New Roman" pitchFamily="18" charset="0"/>
              <a:cs typeface="Times New Roman" pitchFamily="18" charset="0"/>
            </a:endParaRPr>
          </a:p>
          <a:p>
            <a:endParaRPr lang="en-US" dirty="0">
              <a:solidFill>
                <a:srgbClr val="00B0F0"/>
              </a:solidFill>
            </a:endParaRPr>
          </a:p>
        </p:txBody>
      </p:sp>
      <p:sp>
        <p:nvSpPr>
          <p:cNvPr id="5" name="TextBox 4"/>
          <p:cNvSpPr txBox="1"/>
          <p:nvPr/>
        </p:nvSpPr>
        <p:spPr>
          <a:xfrm>
            <a:off x="415637" y="1600200"/>
            <a:ext cx="7855527" cy="1815882"/>
          </a:xfrm>
          <a:prstGeom prst="rect">
            <a:avLst/>
          </a:prstGeom>
          <a:noFill/>
        </p:spPr>
        <p:txBody>
          <a:bodyPr wrap="square" rtlCol="0">
            <a:spAutoFit/>
          </a:bodyPr>
          <a:lstStyle/>
          <a:p>
            <a:r>
              <a:rPr lang="en-US" sz="1600" dirty="0" smtClean="0">
                <a:latin typeface="Times New Roman" pitchFamily="18" charset="0"/>
                <a:cs typeface="Times New Roman" pitchFamily="18" charset="0"/>
              </a:rPr>
              <a:t>Accenture.  2010. Brochure </a:t>
            </a:r>
            <a:r>
              <a:rPr lang="en-US" sz="1600" dirty="0">
                <a:latin typeface="Times New Roman" pitchFamily="18" charset="0"/>
                <a:cs typeface="Times New Roman" pitchFamily="18" charset="0"/>
              </a:rPr>
              <a:t>Title Code of Business Ethics</a:t>
            </a:r>
            <a:r>
              <a:rPr lang="en-US" sz="1600" dirty="0" smtClean="0">
                <a:latin typeface="Times New Roman" pitchFamily="18" charset="0"/>
                <a:cs typeface="Times New Roman" pitchFamily="18" charset="0"/>
              </a:rPr>
              <a:t>: Our </a:t>
            </a:r>
            <a:r>
              <a:rPr lang="en-US" sz="1600" dirty="0">
                <a:latin typeface="Times New Roman" pitchFamily="18" charset="0"/>
                <a:cs typeface="Times New Roman" pitchFamily="18" charset="0"/>
              </a:rPr>
              <a:t>Core Values </a:t>
            </a:r>
            <a:r>
              <a:rPr lang="en-US" sz="1600" dirty="0" smtClean="0">
                <a:latin typeface="Times New Roman" pitchFamily="18" charset="0"/>
                <a:cs typeface="Times New Roman" pitchFamily="18" charset="0"/>
              </a:rPr>
              <a:t>	n Action.  	Retrieved from: 	</a:t>
            </a:r>
            <a:r>
              <a:rPr lang="en-US" sz="1600" dirty="0" smtClean="0">
                <a:latin typeface="Times New Roman" pitchFamily="18" charset="0"/>
                <a:cs typeface="Times New Roman" pitchFamily="18" charset="0"/>
                <a:hlinkClick r:id="rId4"/>
              </a:rPr>
              <a:t>http://www.accenture.com/SiteCollectionDocuments/PDF/21900</a:t>
            </a:r>
          </a:p>
          <a:p>
            <a:r>
              <a:rPr lang="en-US" sz="1600" dirty="0" smtClean="0">
                <a:latin typeface="Times New Roman" pitchFamily="18" charset="0"/>
                <a:cs typeface="Times New Roman" pitchFamily="18" charset="0"/>
                <a:hlinkClick r:id="rId4"/>
              </a:rPr>
              <a:t>6_CoBE_OnlineRVN_v03_Englishv5.1.pdf</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6" name="TextBox 5"/>
          <p:cNvSpPr txBox="1"/>
          <p:nvPr/>
        </p:nvSpPr>
        <p:spPr>
          <a:xfrm>
            <a:off x="290946" y="5142875"/>
            <a:ext cx="7980218" cy="1631216"/>
          </a:xfrm>
          <a:prstGeom prst="rect">
            <a:avLst/>
          </a:prstGeom>
          <a:noFill/>
        </p:spPr>
        <p:txBody>
          <a:bodyPr wrap="square" rtlCol="0">
            <a:spAutoFit/>
          </a:bodyPr>
          <a:lstStyle/>
          <a:p>
            <a:endParaRPr lang="en-US" dirty="0"/>
          </a:p>
          <a:p>
            <a:r>
              <a:rPr lang="en-US" dirty="0"/>
              <a:t> </a:t>
            </a:r>
            <a:r>
              <a:rPr lang="en-US" sz="1600" dirty="0" smtClean="0">
                <a:latin typeface="Times New Roman" pitchFamily="18" charset="0"/>
                <a:cs typeface="Times New Roman" pitchFamily="18" charset="0"/>
              </a:rPr>
              <a:t>United States Office of Government Ethics.  2010. A </a:t>
            </a:r>
            <a:r>
              <a:rPr lang="en-US" sz="1600" dirty="0">
                <a:latin typeface="Times New Roman" pitchFamily="18" charset="0"/>
                <a:cs typeface="Times New Roman" pitchFamily="18" charset="0"/>
              </a:rPr>
              <a:t>Vision for Ethics Program Management: </a:t>
            </a:r>
            <a:r>
              <a:rPr lang="en-US" sz="1600" dirty="0" smtClean="0">
                <a:latin typeface="Times New Roman" pitchFamily="18" charset="0"/>
                <a:cs typeface="Times New Roman" pitchFamily="18" charset="0"/>
              </a:rPr>
              <a:t>	Benchmarking Success.  A </a:t>
            </a:r>
            <a:r>
              <a:rPr lang="en-US" sz="1600" dirty="0">
                <a:latin typeface="Times New Roman" pitchFamily="18" charset="0"/>
                <a:cs typeface="Times New Roman" pitchFamily="18" charset="0"/>
              </a:rPr>
              <a:t>Report on the Cabinet Agencies’ Incorporation of the </a:t>
            </a:r>
            <a:endParaRPr lang="en-US" sz="1600" dirty="0" smtClean="0">
              <a:latin typeface="Times New Roman" pitchFamily="18" charset="0"/>
              <a:cs typeface="Times New Roman" pitchFamily="18" charset="0"/>
            </a:endParaRP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Critical </a:t>
            </a:r>
            <a:r>
              <a:rPr lang="en-US" sz="1600" dirty="0">
                <a:latin typeface="Times New Roman" pitchFamily="18" charset="0"/>
                <a:cs typeface="Times New Roman" pitchFamily="18" charset="0"/>
              </a:rPr>
              <a:t>Success Factors for Ethics Program </a:t>
            </a:r>
            <a:r>
              <a:rPr lang="en-US" sz="1600" dirty="0" smtClean="0">
                <a:latin typeface="Times New Roman" pitchFamily="18" charset="0"/>
                <a:cs typeface="Times New Roman" pitchFamily="18" charset="0"/>
              </a:rPr>
              <a:t>Management.  Retrieved from: 	</a:t>
            </a:r>
            <a:r>
              <a:rPr lang="en-US" sz="1600" i="1" dirty="0" smtClean="0">
                <a:effectLst/>
                <a:hlinkClick r:id="rId5"/>
              </a:rPr>
              <a:t>www.usoge.gov/</a:t>
            </a:r>
            <a:r>
              <a:rPr lang="en-US" sz="1600" b="1" i="1" dirty="0" smtClean="0">
                <a:effectLst/>
                <a:hlinkClick r:id="rId5"/>
              </a:rPr>
              <a:t>Program</a:t>
            </a:r>
            <a:endParaRPr lang="en-US" sz="1600" b="1" i="1" dirty="0" smtClean="0">
              <a:effectLst/>
            </a:endParaRPr>
          </a:p>
          <a:p>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96332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130</TotalTime>
  <Words>967</Words>
  <Application>Microsoft Office PowerPoint</Application>
  <PresentationFormat>On-screen Show (4:3)</PresentationFormat>
  <Paragraphs>93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Taylor Ambulance Company, Inc.</vt:lpstr>
      <vt:lpstr>Program Essentials Overview</vt:lpstr>
      <vt:lpstr>Effective Ethics Program</vt:lpstr>
      <vt:lpstr>RBE=Identity</vt:lpstr>
      <vt:lpstr>Structural Components for Successful Ethics Program</vt:lpstr>
      <vt:lpstr>Establish Leaders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Taylor Ambulance Company, Inc.</dc:title>
  <dc:creator>Dana Schafer</dc:creator>
  <cp:lastModifiedBy>Dana Schafer</cp:lastModifiedBy>
  <cp:revision>21</cp:revision>
  <dcterms:created xsi:type="dcterms:W3CDTF">2011-12-11T01:20:25Z</dcterms:created>
  <dcterms:modified xsi:type="dcterms:W3CDTF">2011-12-11T03:30:49Z</dcterms:modified>
</cp:coreProperties>
</file>