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F9360-C6A6-4A4A-BA73-62CE650FA8E8}" type="datetimeFigureOut">
              <a:rPr lang="en-US" smtClean="0"/>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B9171-69E2-4D5F-8509-30850B4EC1D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dedicated</a:t>
            </a:r>
            <a:r>
              <a:rPr lang="en-US" baseline="0" dirty="0" smtClean="0"/>
              <a:t> to showing how collaborative approaches of Marketing could be successfully used to campaign for a new jewelry shop that is targeting a new group of responders in the market. </a:t>
            </a:r>
            <a:endParaRPr lang="en-US" dirty="0"/>
          </a:p>
        </p:txBody>
      </p:sp>
      <p:sp>
        <p:nvSpPr>
          <p:cNvPr id="4" name="Slide Number Placeholder 3"/>
          <p:cNvSpPr>
            <a:spLocks noGrp="1"/>
          </p:cNvSpPr>
          <p:nvPr>
            <p:ph type="sldNum" sz="quarter" idx="10"/>
          </p:nvPr>
        </p:nvSpPr>
        <p:spPr/>
        <p:txBody>
          <a:bodyPr/>
          <a:lstStyle/>
          <a:p>
            <a:fld id="{FC0B9171-69E2-4D5F-8509-30850B4EC1D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marketing promotions,</a:t>
            </a:r>
            <a:r>
              <a:rPr lang="en-US" baseline="0" dirty="0" smtClean="0"/>
              <a:t> it is always important to start with the basics. Since the business being promoted has a physical base, it is important to start the campaign from there. The location-handbills are designed to get the attention of the local residents of the area, the shop dress-up entails to present the shop in good décor that would not only present the products, but would also provide comfort to clients who want to see what the store has to offer. </a:t>
            </a:r>
          </a:p>
          <a:p>
            <a:r>
              <a:rPr lang="en-US" baseline="0" dirty="0" smtClean="0"/>
              <a:t>The pre-opening promotions involve a good sense of control on how partner products are to be sold along with other jewelries along with the introductory sales price offers. </a:t>
            </a:r>
          </a:p>
          <a:p>
            <a:endParaRPr lang="en-US" baseline="0" dirty="0" smtClean="0"/>
          </a:p>
          <a:p>
            <a:r>
              <a:rPr lang="en-US" baseline="0" dirty="0" smtClean="0"/>
              <a:t>For beginners, it could be assumed that social media promotion is an easy step to enter the field of internet for marketing the shop and the products it has to offer. </a:t>
            </a:r>
            <a:endParaRPr lang="en-US" dirty="0"/>
          </a:p>
        </p:txBody>
      </p:sp>
      <p:sp>
        <p:nvSpPr>
          <p:cNvPr id="4" name="Slide Number Placeholder 3"/>
          <p:cNvSpPr>
            <a:spLocks noGrp="1"/>
          </p:cNvSpPr>
          <p:nvPr>
            <p:ph type="sldNum" sz="quarter" idx="10"/>
          </p:nvPr>
        </p:nvSpPr>
        <p:spPr/>
        <p:txBody>
          <a:bodyPr/>
          <a:lstStyle/>
          <a:p>
            <a:fld id="{FC0B9171-69E2-4D5F-8509-30850B4EC1D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the launching day, the shop is expected to come alive. The live music and entertainment need not be expensive nor very loud either. Jewelries are often defined to be sophisticated and luxurious, choosing the right music to introduce it to the people is needed. </a:t>
            </a:r>
          </a:p>
          <a:p>
            <a:r>
              <a:rPr lang="en-US" baseline="0" dirty="0" smtClean="0"/>
              <a:t>The launching-day promotions such as the couple’s choice, the occasional gifts and the special mementos are designed to help the market grab their own jewelries that the shop is ready to offer under special pricing strategies. </a:t>
            </a:r>
            <a:endParaRPr lang="en-US" dirty="0"/>
          </a:p>
        </p:txBody>
      </p:sp>
      <p:sp>
        <p:nvSpPr>
          <p:cNvPr id="4" name="Slide Number Placeholder 3"/>
          <p:cNvSpPr>
            <a:spLocks noGrp="1"/>
          </p:cNvSpPr>
          <p:nvPr>
            <p:ph type="sldNum" sz="quarter" idx="10"/>
          </p:nvPr>
        </p:nvSpPr>
        <p:spPr/>
        <p:txBody>
          <a:bodyPr/>
          <a:lstStyle/>
          <a:p>
            <a:fld id="{FC0B9171-69E2-4D5F-8509-30850B4EC1D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Among the largest</a:t>
            </a:r>
            <a:r>
              <a:rPr lang="en-US" baseline="0" dirty="0" smtClean="0"/>
              <a:t> and most effective courses of marketing that attracts individuals to appreciate any particular product offered in the market is through the internet. To make sure that this system of marketing works for the length of time that the business is operating, it is important to know three of the most common approaches to internet marketing that best gets the attention  of the target market and at times even a larger scope of individuals in the international scene. </a:t>
            </a:r>
            <a:endParaRPr lang="en-US" dirty="0"/>
          </a:p>
        </p:txBody>
      </p:sp>
      <p:sp>
        <p:nvSpPr>
          <p:cNvPr id="4" name="Slide Number Placeholder 3"/>
          <p:cNvSpPr>
            <a:spLocks noGrp="1"/>
          </p:cNvSpPr>
          <p:nvPr>
            <p:ph type="sldNum" sz="quarter" idx="10"/>
          </p:nvPr>
        </p:nvSpPr>
        <p:spPr/>
        <p:txBody>
          <a:bodyPr/>
          <a:lstStyle/>
          <a:p>
            <a:fld id="{FC0B9171-69E2-4D5F-8509-30850B4EC1D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 social</a:t>
            </a:r>
            <a:r>
              <a:rPr lang="en-US" baseline="0" dirty="0" smtClean="0"/>
              <a:t> networking sites such as facebook and twitter [currently the most popular in the field], businesses would be able to reach a huge number of individuals in the market as they introduce and promote their products. These postings simply need to be attractive and intuitive in providing the target market with what they want and what they expected from the organization. </a:t>
            </a:r>
            <a:endParaRPr lang="en-US" dirty="0"/>
          </a:p>
        </p:txBody>
      </p:sp>
      <p:sp>
        <p:nvSpPr>
          <p:cNvPr id="4" name="Slide Number Placeholder 3"/>
          <p:cNvSpPr>
            <a:spLocks noGrp="1"/>
          </p:cNvSpPr>
          <p:nvPr>
            <p:ph type="sldNum" sz="quarter" idx="10"/>
          </p:nvPr>
        </p:nvSpPr>
        <p:spPr/>
        <p:txBody>
          <a:bodyPr/>
          <a:lstStyle/>
          <a:p>
            <a:fld id="{FC0B9171-69E2-4D5F-8509-30850B4EC1D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company website could be established under free-hosting or a paid one depending on how the company wants to use the said online domain for business. Usually, it is the impact of the design of the website that creates both attraction and interest to buy on the part of the individuals being targeted in the market. </a:t>
            </a:r>
            <a:endParaRPr lang="en-US" dirty="0"/>
          </a:p>
        </p:txBody>
      </p:sp>
      <p:sp>
        <p:nvSpPr>
          <p:cNvPr id="4" name="Slide Number Placeholder 3"/>
          <p:cNvSpPr>
            <a:spLocks noGrp="1"/>
          </p:cNvSpPr>
          <p:nvPr>
            <p:ph type="sldNum" sz="quarter" idx="10"/>
          </p:nvPr>
        </p:nvSpPr>
        <p:spPr/>
        <p:txBody>
          <a:bodyPr/>
          <a:lstStyle/>
          <a:p>
            <a:fld id="{FC0B9171-69E2-4D5F-8509-30850B4EC1D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Making a persona and direct relationship</a:t>
            </a:r>
            <a:r>
              <a:rPr lang="en-US" baseline="0" dirty="0" smtClean="0"/>
              <a:t> with the regular customers would basically build up customer loyalty which would bring business to the organization for a long time. </a:t>
            </a:r>
            <a:endParaRPr lang="en-US" dirty="0"/>
          </a:p>
        </p:txBody>
      </p:sp>
      <p:sp>
        <p:nvSpPr>
          <p:cNvPr id="4" name="Slide Number Placeholder 3"/>
          <p:cNvSpPr>
            <a:spLocks noGrp="1"/>
          </p:cNvSpPr>
          <p:nvPr>
            <p:ph type="sldNum" sz="quarter" idx="10"/>
          </p:nvPr>
        </p:nvSpPr>
        <p:spPr/>
        <p:txBody>
          <a:bodyPr/>
          <a:lstStyle/>
          <a:p>
            <a:fld id="{FC0B9171-69E2-4D5F-8509-30850B4EC1D7}"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9144000" cy="6858000"/>
          </a:xfrm>
          <a:prstGeom prst="rect">
            <a:avLst/>
          </a:prstGeom>
          <a:noFill/>
        </p:spPr>
      </p:pic>
      <p:sp>
        <p:nvSpPr>
          <p:cNvPr id="3341" name="Rectangle 269"/>
          <p:cNvSpPr>
            <a:spLocks noChangeArrowheads="1"/>
          </p:cNvSpPr>
          <p:nvPr/>
        </p:nvSpPr>
        <p:spPr bwMode="hidden">
          <a:xfrm>
            <a:off x="1828800" y="5835650"/>
            <a:ext cx="58674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endParaRPr lang="en-US"/>
          </a:p>
        </p:txBody>
      </p:sp>
      <p:pic>
        <p:nvPicPr>
          <p:cNvPr id="3340" name="Picture 268" descr="Picture2"/>
          <p:cNvPicPr>
            <a:picLocks noChangeAspect="1" noChangeArrowheads="1"/>
          </p:cNvPicPr>
          <p:nvPr/>
        </p:nvPicPr>
        <p:blipFill>
          <a:blip r:embed="rId3" cstate="print"/>
          <a:srcRect/>
          <a:stretch>
            <a:fillRect/>
          </a:stretch>
        </p:blipFill>
        <p:spPr bwMode="auto">
          <a:xfrm>
            <a:off x="0" y="2951163"/>
            <a:ext cx="9167813" cy="3684587"/>
          </a:xfrm>
          <a:prstGeom prst="rect">
            <a:avLst/>
          </a:prstGeom>
          <a:noFill/>
        </p:spPr>
      </p:pic>
      <p:sp>
        <p:nvSpPr>
          <p:cNvPr id="3074" name="Rectangle 2"/>
          <p:cNvSpPr>
            <a:spLocks noGrp="1" noChangeArrowheads="1"/>
          </p:cNvSpPr>
          <p:nvPr>
            <p:ph type="ctrTitle"/>
          </p:nvPr>
        </p:nvSpPr>
        <p:spPr bwMode="gray">
          <a:xfrm>
            <a:off x="304800" y="1295400"/>
            <a:ext cx="6324600" cy="1371600"/>
          </a:xfrm>
        </p:spPr>
        <p:txBody>
          <a:bodyPr/>
          <a:lstStyle>
            <a:lvl1pPr>
              <a:defRPr sz="5000" i="1"/>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304800" y="2743200"/>
            <a:ext cx="6400800" cy="381000"/>
          </a:xfrm>
        </p:spPr>
        <p:txBody>
          <a:bodyPr/>
          <a:lstStyle>
            <a:lvl1pPr marL="0" indent="0">
              <a:buFontTx/>
              <a:buNone/>
              <a:defRPr sz="2000">
                <a:solidFill>
                  <a:schemeClr val="accent1"/>
                </a:solidFill>
              </a:defRPr>
            </a:lvl1pPr>
          </a:lstStyle>
          <a:p>
            <a:r>
              <a:rPr lang="en-US" smtClean="0"/>
              <a:t>Click to edit Master subtitle style</a:t>
            </a:r>
            <a:endParaRPr lang="en-US"/>
          </a:p>
        </p:txBody>
      </p:sp>
      <p:sp>
        <p:nvSpPr>
          <p:cNvPr id="3277" name="Text Box 205"/>
          <p:cNvSpPr txBox="1">
            <a:spLocks noChangeArrowheads="1"/>
          </p:cNvSpPr>
          <p:nvPr/>
        </p:nvSpPr>
        <p:spPr bwMode="gray">
          <a:xfrm>
            <a:off x="4265613" y="6156325"/>
            <a:ext cx="1303337" cy="427038"/>
          </a:xfrm>
          <a:prstGeom prst="rect">
            <a:avLst/>
          </a:prstGeom>
          <a:noFill/>
          <a:ln w="9525">
            <a:noFill/>
            <a:miter lim="800000"/>
            <a:headEnd/>
            <a:tailEnd/>
          </a:ln>
          <a:effectLst/>
        </p:spPr>
        <p:txBody>
          <a:bodyPr wrap="none">
            <a:spAutoFit/>
          </a:bodyPr>
          <a:lstStyle/>
          <a:p>
            <a:pPr algn="ctr"/>
            <a:r>
              <a:rPr lang="en-US" sz="2200" b="0">
                <a:latin typeface="Arial Black" pitchFamily="34" charset="0"/>
              </a:rPr>
              <a:t>L/O/G/O</a:t>
            </a:r>
          </a:p>
        </p:txBody>
      </p:sp>
      <p:sp>
        <p:nvSpPr>
          <p:cNvPr id="3076" name="Rectangle 4"/>
          <p:cNvSpPr>
            <a:spLocks noGrp="1" noChangeArrowheads="1"/>
          </p:cNvSpPr>
          <p:nvPr>
            <p:ph type="dt" sz="half" idx="2"/>
          </p:nvPr>
        </p:nvSpPr>
        <p:spPr bwMode="gray">
          <a:xfrm>
            <a:off x="2362200" y="6477000"/>
            <a:ext cx="1447800" cy="244475"/>
          </a:xfrm>
        </p:spPr>
        <p:txBody>
          <a:bodyPr/>
          <a:lstStyle>
            <a:lvl1pPr>
              <a:defRPr/>
            </a:lvl1pPr>
          </a:lstStyle>
          <a:p>
            <a:fld id="{AED9C57B-05B1-4BF3-AC3A-2327954C810C}" type="datetimeFigureOut">
              <a:rPr lang="en-US" smtClean="0"/>
              <a:t>5/16/2013</a:t>
            </a:fld>
            <a:endParaRPr lang="en-US"/>
          </a:p>
        </p:txBody>
      </p:sp>
      <p:sp>
        <p:nvSpPr>
          <p:cNvPr id="3077" name="Rectangle 5"/>
          <p:cNvSpPr>
            <a:spLocks noGrp="1" noChangeArrowheads="1"/>
          </p:cNvSpPr>
          <p:nvPr>
            <p:ph type="ftr" sz="quarter" idx="3"/>
          </p:nvPr>
        </p:nvSpPr>
        <p:spPr bwMode="gray">
          <a:xfrm>
            <a:off x="7391400" y="6477000"/>
            <a:ext cx="1600200" cy="244475"/>
          </a:xfrm>
        </p:spPr>
        <p:txBody>
          <a:bodyPr/>
          <a:lstStyle>
            <a:lvl1pPr algn="r">
              <a:defRPr/>
            </a:lvl1pPr>
          </a:lstStyle>
          <a:p>
            <a:endParaRPr lang="en-US"/>
          </a:p>
        </p:txBody>
      </p:sp>
      <p:sp>
        <p:nvSpPr>
          <p:cNvPr id="3078" name="Rectangle 6"/>
          <p:cNvSpPr>
            <a:spLocks noGrp="1" noChangeArrowheads="1"/>
          </p:cNvSpPr>
          <p:nvPr>
            <p:ph type="sldNum" sz="quarter" idx="4"/>
          </p:nvPr>
        </p:nvSpPr>
        <p:spPr bwMode="gray">
          <a:xfrm>
            <a:off x="5638800" y="6477000"/>
            <a:ext cx="1524000" cy="244475"/>
          </a:xfrm>
        </p:spPr>
        <p:txBody>
          <a:bodyPr/>
          <a:lstStyle>
            <a:lvl1pPr algn="ctr">
              <a:defRPr/>
            </a:lvl1pPr>
          </a:lstStyle>
          <a:p>
            <a:fld id="{0354D169-5EC8-417D-A2BA-96EE1BF7F1EB}" type="slidenum">
              <a:rPr lang="en-US" smtClean="0"/>
              <a:t>‹#›</a:t>
            </a:fld>
            <a:endParaRPr lang="en-US"/>
          </a:p>
        </p:txBody>
      </p:sp>
      <p:sp>
        <p:nvSpPr>
          <p:cNvPr id="3403" name="Rectangle 331"/>
          <p:cNvSpPr>
            <a:spLocks noChangeArrowheads="1"/>
          </p:cNvSpPr>
          <p:nvPr/>
        </p:nvSpPr>
        <p:spPr bwMode="hidden">
          <a:xfrm>
            <a:off x="76200" y="2667000"/>
            <a:ext cx="73152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endParaRPr lang="en-US"/>
          </a:p>
        </p:txBody>
      </p:sp>
      <p:pic>
        <p:nvPicPr>
          <p:cNvPr id="3405" name="Picture 333" descr="2"/>
          <p:cNvPicPr>
            <a:picLocks noChangeAspect="1" noChangeArrowheads="1"/>
          </p:cNvPicPr>
          <p:nvPr/>
        </p:nvPicPr>
        <p:blipFill>
          <a:blip r:embed="rId4" cstate="print"/>
          <a:srcRect/>
          <a:stretch>
            <a:fillRect/>
          </a:stretch>
        </p:blipFill>
        <p:spPr bwMode="auto">
          <a:xfrm>
            <a:off x="7300913" y="1093788"/>
            <a:ext cx="1009650" cy="20066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338"/>
            <a:ext cx="2057400" cy="6164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338"/>
            <a:ext cx="6019800" cy="6164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7848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2133600" cy="244475"/>
          </a:xfrm>
        </p:spPr>
        <p:txBody>
          <a:bodyPr/>
          <a:lstStyle>
            <a:lvl1pPr>
              <a:defRPr/>
            </a:lvl1pPr>
          </a:lstStyle>
          <a:p>
            <a:fld id="{AED9C57B-05B1-4BF3-AC3A-2327954C810C}" type="datetimeFigureOut">
              <a:rPr lang="en-US" smtClean="0"/>
              <a:t>5/16/2013</a:t>
            </a:fld>
            <a:endParaRPr lang="en-US"/>
          </a:p>
        </p:txBody>
      </p:sp>
      <p:sp>
        <p:nvSpPr>
          <p:cNvPr id="6" name="Footer Placeholder 5"/>
          <p:cNvSpPr>
            <a:spLocks noGrp="1"/>
          </p:cNvSpPr>
          <p:nvPr>
            <p:ph type="ftr" sz="quarter" idx="11"/>
          </p:nvPr>
        </p:nvSpPr>
        <p:spPr>
          <a:xfrm>
            <a:off x="3124200" y="6477000"/>
            <a:ext cx="2895600" cy="244475"/>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77000"/>
            <a:ext cx="2133600" cy="244475"/>
          </a:xfrm>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7848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229600" cy="4876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AED9C57B-05B1-4BF3-AC3A-2327954C810C}" type="datetimeFigureOut">
              <a:rPr lang="en-US" smtClean="0"/>
              <a:t>5/16/2013</a:t>
            </a:fld>
            <a:endParaRPr lang="en-US"/>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ED9C57B-05B1-4BF3-AC3A-2327954C810C}" type="datetimeFigureOut">
              <a:rPr lang="en-US" smtClean="0"/>
              <a:t>5/16/2013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54D169-5EC8-417D-A2BA-96EE1BF7F1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5" cstate="print"/>
          <a:srcRect/>
          <a:stretch>
            <a:fillRect/>
          </a:stretch>
        </p:blipFill>
        <p:spPr bwMode="hidden">
          <a:xfrm>
            <a:off x="0" y="0"/>
            <a:ext cx="9144000" cy="6858000"/>
          </a:xfrm>
          <a:prstGeom prst="rect">
            <a:avLst/>
          </a:prstGeom>
          <a:noFill/>
        </p:spPr>
      </p:pic>
      <p:sp>
        <p:nvSpPr>
          <p:cNvPr id="1027" name="Rectangle 3"/>
          <p:cNvSpPr>
            <a:spLocks noGrp="1" noChangeArrowheads="1"/>
          </p:cNvSpPr>
          <p:nvPr>
            <p:ph type="body" idx="1"/>
          </p:nvPr>
        </p:nvSpPr>
        <p:spPr bwMode="black">
          <a:xfrm>
            <a:off x="457200" y="14478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black">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defRPr>
            </a:lvl1pPr>
          </a:lstStyle>
          <a:p>
            <a:fld id="{AED9C57B-05B1-4BF3-AC3A-2327954C810C}" type="datetimeFigureOut">
              <a:rPr lang="en-US" smtClean="0"/>
              <a:t>5/16/2013</a:t>
            </a:fld>
            <a:endParaRPr lang="en-US"/>
          </a:p>
        </p:txBody>
      </p:sp>
      <p:sp>
        <p:nvSpPr>
          <p:cNvPr id="1029" name="Rectangle 5"/>
          <p:cNvSpPr>
            <a:spLocks noGrp="1" noChangeArrowheads="1"/>
          </p:cNvSpPr>
          <p:nvPr>
            <p:ph type="ftr" sz="quarter" idx="3"/>
          </p:nvPr>
        </p:nvSpPr>
        <p:spPr bwMode="black">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defRPr>
            </a:lvl1pPr>
          </a:lstStyle>
          <a:p>
            <a:endParaRPr lang="en-US"/>
          </a:p>
        </p:txBody>
      </p:sp>
      <p:sp>
        <p:nvSpPr>
          <p:cNvPr id="1030" name="Rectangle 6"/>
          <p:cNvSpPr>
            <a:spLocks noGrp="1" noChangeArrowheads="1"/>
          </p:cNvSpPr>
          <p:nvPr>
            <p:ph type="sldNum" sz="quarter" idx="4"/>
          </p:nvPr>
        </p:nvSpPr>
        <p:spPr bwMode="black">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defRPr>
            </a:lvl1pPr>
          </a:lstStyle>
          <a:p>
            <a:fld id="{0354D169-5EC8-417D-A2BA-96EE1BF7F1EB}" type="slidenum">
              <a:rPr lang="en-US" smtClean="0"/>
              <a:t>‹#›</a:t>
            </a:fld>
            <a:endParaRPr lang="en-US"/>
          </a:p>
        </p:txBody>
      </p:sp>
      <p:sp>
        <p:nvSpPr>
          <p:cNvPr id="1041" name="Rectangle 17"/>
          <p:cNvSpPr>
            <a:spLocks noChangeArrowheads="1"/>
          </p:cNvSpPr>
          <p:nvPr/>
        </p:nvSpPr>
        <p:spPr bwMode="black">
          <a:xfrm>
            <a:off x="-25400" y="1062038"/>
            <a:ext cx="7313613"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black">
          <a:xfrm>
            <a:off x="457200" y="160338"/>
            <a:ext cx="7848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ooks.google.com/books?id=hQ8XfLd1cGwC&amp;lpg=PP1&amp;pg=PA16" TargetMode="External"/><Relationship Id="rId2" Type="http://schemas.openxmlformats.org/officeDocument/2006/relationships/hyperlink" Target="http://en.wikipedia.org/w/index.php?title=Dennis_Adcock&amp;action=edit&amp;redlink=1" TargetMode="External"/><Relationship Id="rId1" Type="http://schemas.openxmlformats.org/officeDocument/2006/relationships/slideLayout" Target="../slideLayouts/slideLayout2.xml"/><Relationship Id="rId4" Type="http://schemas.openxmlformats.org/officeDocument/2006/relationships/hyperlink" Target="http://or.journal.informs.org/content/59/5/1171.sh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9600" y="990600"/>
            <a:ext cx="2743200" cy="2362200"/>
          </a:xfrm>
        </p:spPr>
        <p:txBody>
          <a:bodyPr>
            <a:normAutofit fontScale="92500"/>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Marketing Presentation for Launching and Promoting a Jewelry Shop for a New Target Market </a:t>
            </a:r>
            <a:endPar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rivercityjewelryandloan.com/yahoo_site_admin/assets/images/diamond-jewelry.250164746_std.jpg"/>
          <p:cNvPicPr>
            <a:picLocks noChangeAspect="1" noChangeArrowheads="1"/>
          </p:cNvPicPr>
          <p:nvPr/>
        </p:nvPicPr>
        <p:blipFill>
          <a:blip r:embed="rId3" cstate="print"/>
          <a:srcRect/>
          <a:stretch>
            <a:fillRect/>
          </a:stretch>
        </p:blipFill>
        <p:spPr bwMode="auto">
          <a:xfrm>
            <a:off x="0" y="0"/>
            <a:ext cx="4762500" cy="4762500"/>
          </a:xfrm>
          <a:prstGeom prst="rect">
            <a:avLst/>
          </a:prstGeom>
          <a:noFill/>
          <a:effectLst>
            <a:softEdge rad="635000"/>
          </a:effectLst>
        </p:spPr>
      </p:pic>
      <p:sp>
        <p:nvSpPr>
          <p:cNvPr id="6" name="Title 5"/>
          <p:cNvSpPr>
            <a:spLocks noGrp="1"/>
          </p:cNvSpPr>
          <p:nvPr>
            <p:ph type="ctrTitle"/>
          </p:nvPr>
        </p:nvSpPr>
        <p:spPr>
          <a:xfrm>
            <a:off x="228600" y="3657600"/>
            <a:ext cx="4495800" cy="1371600"/>
          </a:xfrm>
        </p:spPr>
        <p:txBody>
          <a:bodyPr/>
          <a:lstStyle/>
          <a:p>
            <a:r>
              <a:rPr lang="en-US" sz="2800" dirty="0" smtClean="0"/>
              <a:t>The Jewelry Campaign</a:t>
            </a:r>
            <a:endParaRPr lang="en-US" sz="2800" dirty="0"/>
          </a:p>
        </p:txBody>
      </p:sp>
      <p:sp>
        <p:nvSpPr>
          <p:cNvPr id="7" name="Rectangle 6"/>
          <p:cNvSpPr/>
          <p:nvPr/>
        </p:nvSpPr>
        <p:spPr bwMode="auto">
          <a:xfrm>
            <a:off x="4191000" y="6172200"/>
            <a:ext cx="1600200" cy="685800"/>
          </a:xfrm>
          <a:prstGeom prst="rect">
            <a:avLst/>
          </a:prstGeom>
          <a:solidFill>
            <a:schemeClr val="bg1">
              <a:lumMod val="50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Pre-Launch Campaign</a:t>
            </a:r>
            <a:endParaRPr lang="en-US" dirty="0"/>
          </a:p>
        </p:txBody>
      </p:sp>
      <p:sp>
        <p:nvSpPr>
          <p:cNvPr id="3" name="Content Placeholder 2"/>
          <p:cNvSpPr>
            <a:spLocks noGrp="1"/>
          </p:cNvSpPr>
          <p:nvPr>
            <p:ph idx="1"/>
          </p:nvPr>
        </p:nvSpPr>
        <p:spPr>
          <a:xfrm>
            <a:off x="381000" y="2133600"/>
            <a:ext cx="8229600" cy="2895600"/>
          </a:xfrm>
        </p:spPr>
        <p:txBody>
          <a:bodyPr/>
          <a:lstStyle/>
          <a:p>
            <a:r>
              <a:rPr lang="en-US" dirty="0" smtClean="0"/>
              <a:t>Location-based handbills</a:t>
            </a:r>
          </a:p>
          <a:p>
            <a:r>
              <a:rPr lang="en-US" dirty="0" smtClean="0"/>
              <a:t>Shop Dress-up</a:t>
            </a:r>
          </a:p>
          <a:p>
            <a:r>
              <a:rPr lang="en-US" dirty="0" smtClean="0"/>
              <a:t>Pre-opening promotions </a:t>
            </a:r>
          </a:p>
          <a:p>
            <a:r>
              <a:rPr lang="en-US" dirty="0" smtClean="0"/>
              <a:t>Introductory sales pricing</a:t>
            </a:r>
          </a:p>
          <a:p>
            <a:endParaRPr lang="en-US" dirty="0"/>
          </a:p>
          <a:p>
            <a:r>
              <a:rPr lang="en-US" dirty="0" smtClean="0"/>
              <a:t>Social Media Promotion Postings  </a:t>
            </a:r>
            <a:endParaRPr lang="en-US" dirty="0"/>
          </a:p>
        </p:txBody>
      </p:sp>
      <p:sp>
        <p:nvSpPr>
          <p:cNvPr id="4" name="Rectangle 3"/>
          <p:cNvSpPr/>
          <p:nvPr/>
        </p:nvSpPr>
        <p:spPr>
          <a:xfrm>
            <a:off x="162296" y="1219200"/>
            <a:ext cx="818685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i="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Starting from the Basics</a:t>
            </a:r>
            <a:endParaRPr lang="en-US" sz="5400" b="1" i="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strips(down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strips(down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strips(down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strips(down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strips(downLeft)">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Launching Day</a:t>
            </a:r>
            <a:endParaRPr lang="en-US" dirty="0"/>
          </a:p>
        </p:txBody>
      </p:sp>
      <p:sp>
        <p:nvSpPr>
          <p:cNvPr id="3" name="Content Placeholder 2"/>
          <p:cNvSpPr>
            <a:spLocks noGrp="1"/>
          </p:cNvSpPr>
          <p:nvPr>
            <p:ph idx="1"/>
          </p:nvPr>
        </p:nvSpPr>
        <p:spPr/>
        <p:txBody>
          <a:bodyPr/>
          <a:lstStyle/>
          <a:p>
            <a:r>
              <a:rPr lang="en-US" dirty="0" smtClean="0"/>
              <a:t>Live Music and Entertainment </a:t>
            </a:r>
          </a:p>
          <a:p>
            <a:r>
              <a:rPr lang="en-US" dirty="0" smtClean="0"/>
              <a:t>Sales Strategies Exclusive on the Launching Day </a:t>
            </a:r>
          </a:p>
          <a:p>
            <a:pPr lvl="1"/>
            <a:r>
              <a:rPr lang="en-US" dirty="0" smtClean="0"/>
              <a:t>Launch day promotions</a:t>
            </a:r>
          </a:p>
          <a:p>
            <a:pPr lvl="2"/>
            <a:r>
              <a:rPr lang="en-US" dirty="0" smtClean="0"/>
              <a:t>Couple’s Choice </a:t>
            </a:r>
          </a:p>
          <a:p>
            <a:pPr lvl="2"/>
            <a:r>
              <a:rPr lang="en-US" dirty="0" smtClean="0"/>
              <a:t>Occasional Gifts </a:t>
            </a:r>
          </a:p>
          <a:p>
            <a:pPr lvl="2"/>
            <a:r>
              <a:rPr lang="en-US" dirty="0" smtClean="0"/>
              <a:t>Special Mementos </a:t>
            </a:r>
          </a:p>
          <a:p>
            <a:pPr lvl="2">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Horizontal)">
                                      <p:cBhvr>
                                        <p:cTn id="18" dur="500"/>
                                        <p:tgtEl>
                                          <p:spTgt spid="3">
                                            <p:txEl>
                                              <p:pRg st="1" end="1"/>
                                            </p:txEl>
                                          </p:spTgt>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Horizontal)">
                                      <p:cBhvr>
                                        <p:cTn id="21" dur="500"/>
                                        <p:tgtEl>
                                          <p:spTgt spid="3">
                                            <p:txEl>
                                              <p:pRg st="2" end="2"/>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Horizontal)">
                                      <p:cBhvr>
                                        <p:cTn id="24" dur="500"/>
                                        <p:tgtEl>
                                          <p:spTgt spid="3">
                                            <p:txEl>
                                              <p:pRg st="3" end="3"/>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techhive.com/images/article/2012/10/internet_keyboar-100008909-large.jpg"/>
          <p:cNvPicPr>
            <a:picLocks noChangeAspect="1" noChangeArrowheads="1"/>
          </p:cNvPicPr>
          <p:nvPr/>
        </p:nvPicPr>
        <p:blipFill>
          <a:blip r:embed="rId3" cstate="print"/>
          <a:srcRect/>
          <a:stretch>
            <a:fillRect/>
          </a:stretch>
        </p:blipFill>
        <p:spPr bwMode="auto">
          <a:xfrm>
            <a:off x="3619500" y="304800"/>
            <a:ext cx="5524500" cy="3657600"/>
          </a:xfrm>
          <a:prstGeom prst="rect">
            <a:avLst/>
          </a:prstGeom>
          <a:noFill/>
          <a:effectLst>
            <a:softEdge rad="317500"/>
          </a:effectLst>
        </p:spPr>
      </p:pic>
      <p:sp>
        <p:nvSpPr>
          <p:cNvPr id="2" name="Title 1"/>
          <p:cNvSpPr>
            <a:spLocks noGrp="1"/>
          </p:cNvSpPr>
          <p:nvPr>
            <p:ph type="title"/>
          </p:nvPr>
        </p:nvSpPr>
        <p:spPr>
          <a:xfrm>
            <a:off x="457200" y="228600"/>
            <a:ext cx="7848600" cy="1066800"/>
          </a:xfrm>
        </p:spPr>
        <p:txBody>
          <a:bodyPr/>
          <a:lstStyle/>
          <a:p>
            <a:r>
              <a:rPr lang="en-US" sz="3600" dirty="0" smtClean="0"/>
              <a:t>Entering the Realms </a:t>
            </a:r>
            <a:br>
              <a:rPr lang="en-US" sz="3600" dirty="0" smtClean="0"/>
            </a:br>
            <a:r>
              <a:rPr lang="en-US" sz="3600" dirty="0" smtClean="0"/>
              <a:t>of the Internet</a:t>
            </a:r>
            <a:endParaRPr lang="en-US" sz="3600" dirty="0"/>
          </a:p>
        </p:txBody>
      </p:sp>
      <p:sp>
        <p:nvSpPr>
          <p:cNvPr id="5" name="Rectangle 4"/>
          <p:cNvSpPr/>
          <p:nvPr/>
        </p:nvSpPr>
        <p:spPr>
          <a:xfrm>
            <a:off x="1295400" y="3962400"/>
            <a:ext cx="6930102" cy="2308324"/>
          </a:xfrm>
          <a:prstGeom prst="rect">
            <a:avLst/>
          </a:prstGeom>
          <a:noFill/>
        </p:spPr>
        <p:txBody>
          <a:bodyPr wrap="none" lIns="91440" tIns="45720" rIns="91440" bIns="45720">
            <a:spAutoFit/>
          </a:bodyPr>
          <a:lstStyle/>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huge space in the </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internet allows for  a huge </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distinction on how a </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particular business is marketed.  </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circle(in)">
                                      <p:cBhvr>
                                        <p:cTn id="13" dur="2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1066800"/>
          </a:xfrm>
        </p:spPr>
        <p:txBody>
          <a:bodyPr/>
          <a:lstStyle/>
          <a:p>
            <a:r>
              <a:rPr lang="en-US" sz="3600" dirty="0" smtClean="0"/>
              <a:t>SOCIAL NETWORK</a:t>
            </a:r>
            <a:br>
              <a:rPr lang="en-US" sz="3600" dirty="0" smtClean="0"/>
            </a:br>
            <a:r>
              <a:rPr lang="en-US" sz="3600" dirty="0" smtClean="0"/>
              <a:t>MARKETING </a:t>
            </a:r>
            <a:endParaRPr lang="en-US" sz="3600" dirty="0"/>
          </a:p>
        </p:txBody>
      </p:sp>
      <p:sp>
        <p:nvSpPr>
          <p:cNvPr id="5" name="Rectangle 4"/>
          <p:cNvSpPr/>
          <p:nvPr/>
        </p:nvSpPr>
        <p:spPr>
          <a:xfrm>
            <a:off x="346438" y="3962400"/>
            <a:ext cx="8828059" cy="2308324"/>
          </a:xfrm>
          <a:prstGeom prst="rect">
            <a:avLst/>
          </a:prstGeom>
          <a:noFill/>
        </p:spPr>
        <p:txBody>
          <a:bodyPr wrap="none" lIns="91440" tIns="45720" rIns="91440" bIns="4572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Reaching a huge number of individuals </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 one posting of a marketing campaign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 one of the benefits of modern </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social network marketing</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626" name="AutoShape 2" descr="data:image/jpeg;base64,/9j/4AAQSkZJRgABAQAAAQABAAD/2wCEAAkGBhQQEBIUEBQQFRQWEhcVFhcVFBQVEBUVGBQVFRYUFRUXHCYeFxojGhUXIDAgIycpLSwsFh4xNTAqNSYrLCkBCQoKDgwOFw8PGjEcHx4pLCkwLDUsKSwqLiw0LCkpKSwsLykpLSkvLSwsKSkpLCksLy0vLCw1LCwsLC0tKiotNf/AABEIAMIBAwMBIgACEQEDEQH/xAAcAAEAAgMBAQEAAAAAAAAAAAAABQYBAwQCBwj/xABGEAACAQIDBQUEBgcGBQUAAAABAgADEQQSIQUGMUFREyJhcZEygaGxBxRCUnLBIzNikqLR8BVzgsLh8RdDU2OjFiSTstL/xAAbAQEBAQADAQEAAAAAAAAAAAAAAQIDBAUGB//EADgRAAIBAgQBCgQDCQEAAAAAAAABAgMRBBIhMUEFEzJRYXGBkaGxFMHR8SPh8CIkM0JDUoKy0gb/2gAMAwEAAhEDEQA/APinbeE8u155iAIiIAiZCxaAYiZi8AxMxMQBaLxEAXiIgCIiAIiIAi0RAEREAREQBERAEREAREQBERAEREATInQWHhPJt4QDwaYmMk8kxmgGTpMZpi8QDN5iIgCIiAIiIAiIgCIiAIiIAiIgCIiAIiIAiIgCIiAIiIAiIgCIiAIiIAiZVbzOSAeYtM5YvAMTMXmIBmYiIAiIgCIiAIiIAiIgCIiAIiIAiIgCIm6lg3cXRHYdVViPUCAaYgi0QBERAEREAREQDatMEQaYnmoddJ4vAO/Zez+2qqgNgdSeijjbx/nLcu7+HC27MHxJbN63lM2bjzQqq41toR1B4iXXC7YpVRdXXyJAYeYMGXcre39g9h36ZJQmxB9pTy15iQktW8u10NM00IZmIvY3CgG/HrcSq2gqERaIKJ27H2d9YrLTvlvck8bAC5sOZnFLNutsZaidqXqK6uQMpAtYDqDe94Izj3h3e+rZWViysbagBgbX5cR/KQs+hbR2GuIt2j1TbhYqACedguspux9jticQKIIU965OoAUEnTnwgiZa9j/R5TqYdHq1Kgd0DDLlyqGF1uCLsbEX1H5ymY/BmjVem1iUYqSOBseIn1TZmAr0KIpCtTfKLIzUmuo5A2fvAcpR96N1nw69s1UVMz2bu5Tc3N+JuND8JERPUrcREpsSc2Bus2Lp1HFRUyaAEXubX117o8dfhIOfUdj7MojDp+jTvUkz90Xa6Bjm+9x5yMzJ2Pl0SU3moqmKqrTUKt1sALAXRSbDlqZv3S2cleuwqrmVaLva5ALAALe2tgWBt4SludG2N0fq9HP2oZlVS4A7l2tcK19bFgL87Hwlcn0Svsum6ZGDFVHAvU0toPtcvhPndoCEWi090uIuNLi/lzgpfd1N0ERFq4hQ1RgGVGF0RTqpYfaYjXXQAjnwtgaajWDajUHUdLHUWjNMnC7siN5t3UxVNiABWAurDi1vsN1B+E+YZZ9ixGKFNWdjZVBY+QnyGoSSTbiSfU3lRuJryy//AEc7g0cXh8VjMc1QYegMqrTYK9SrYG2Yg2AzKOGpcdNaPhcG9WolOmpZ3YIqjizMQFA8yZ9SwWDrbMwlXA4ulR7Rm7UMlQMyZshyvZf2OvBvK9NM+d7ybNSjVApXCsuaxOa2pFr8+Eissl94qdTtr1Muo7oBuAo0tqBrz98i8hgI8ZYnvIYgpnsfOZ7EeM3Fp5yQC54TBU6agIq+dgWPiTOi/lOHZtfNRQ88tj5jT8p0B5DBv7XxPrI7buGFSixIuyjMDzFtSL9Lcp1ZpqLZw6nxX3FR/OAUzsxHZierRKbPPZiWbdSuFR1uB+kU2v8AeAH5StzfgHy1aZ6OvzEEZe6lS1jfmPnb85W92yF2iLW1eqPVXkrtQ3o1R+wflf8AKVTAYw0aqVFAJVr2PA8iPQyESPq61biV3fZs2F8qo/OSOyMcatCm5ABYEkDgO8dJW98Nq8aGXmr5r8rcLW6yGUtSqZR4RaZmxMMx4K3obespttLc1Wl+3ZxjNhQXNzdlHD2UUAD0EqGz9l9pUCOwQG+oHaNw+4hzfylr2fSWjSdKbLUVM5ZwwFg1hfLrwJAPG3ORtHBOvTi8revj3b7FLxOKaq5dzdmtfS3IDh5CSu6OLyYpVIJ7XLR0+znq0+9/D8Zw7QwlKnl7KsKtxr3GTLw5njz4dJ1br0GOLoMFYqtVWJAJUZTm1PLhLc5FNSjf8vcsW0tpilTdiCcwyi3Vtb/CUeWfeYnsaYseV/D2z+crEG0bMNhnquEpqzuxsFUEsfICSh3RxQ/5X/lo3/8AvJfcimBTqvbVmCX55QAxXyJIv1yjpLJmgjZBbCOLoKKdWhUdB7JVqZdfD2tR4cpNVMYwFxRxJPQUjf8Al8Z6zReQyVXbrYzEd36tiEpg3yim5J6FiBr5StVqDIcrqyt0YFW9DrPp95y7TwK16ZVwOGh5qeRBlKmQP0X4UvtSgR/y89XyyoQp/eZZY9v401sVWcknNUNvEA5F+CyP+idMjYyvlJ7PDgacrlnJ8v0Qh6mV++QMg1uQBdRc8f2gfWCPcqu8dW9cj7oC+/ifnIybcVVzuzdWJ+Ok1Wg5BEWmYBiZzxkMEQCe2BXujL0b4EfzBkijcfAkf16yqYbEtTN0NtLdQZMbFxJYPmNzmzeot+UpLErmmtWs58QD6XB/KZvIvbo7qMNLEj1H+kAicUtqjgfeb5map1Udm1HGYIQv3mslP99rA+s9/Vaae3VzH7tJSf42sB7g0lzDqR239TilioblVhSWs5VUsrDKHq1CDwIWmCOXXTnaRP1xV/V0kH7T/pH9D3P4Z5badUm/aVPcxAHgANBI78DiqqtO3NvL131f09y1uhcMBTrnMnKjUOhuOYGuvA285F7X3WTDUw7YhSTb9HkAr6/s5za3O59Zvw+OqWUh31UX7x14ceskd2t20xtI1K/ZE5ytqK5Ky2v36mXugafcN7jUcsttanTxVepQtUqStFb2V2/M27u1B9VpZb2DEa2v7Z6ecgd7alsR7KG6DUi559dPhJ+hSaghSnhcYFVxYEB2a7Alrrp7hfznRQ2MtavmxOFfIF0qVHNMAgHumnm7wJ5n36S5la5y1MbRhT5xu/ZdX9yi4Va1S/Z3sPaK5aaL+J9FX3menSkn6x2rN0QkUx51GF2/wgfikhveEWsqUaxqoFByjL2dJuaLkAQ+YAkDKtTmo/iwU+inw2fi9/Kx0VtoMwKjKifcQZVP4ub+bEya2JWNKmGte2e6ngykEFT4EXHvlcMtFOopUWZeA5jpLY5XCOVxtoyH2xs4UmVqdzRqDPSJ42vZkb9tD3T5A853bM3grN2dF2DU1GgYA5QiMVsw1FvOetmV1rmrhapAWpULUXPCnX4Kb/dcd0+48pybPwLpVfOMpp5kYHiGysLTNuDOvFRn+HVV3HVPs4Pv4Pt7Gix7Mx2V3yonaChUenrU1ZArlSM9jdM/vtKxj8auIqGo5ZGNr2RCmmn2MvrYmS2ExPZYnDVSRlWqFb8LWRvdlJkLtnZ/1fEVqX3KjKPw37p/dsYtqYhSjHES63FNPjvZrXh0fMtW69IJQ0ZWu7G4vbkOYB5SXzSK3eW2Gp+IJ9WYztoHS/Vn+Dso+AE0dw6M0ZprvF4BszTm2liMlGo3RG9bWHxnaEHYljxNQKPILc/MSD3kc/V2CgksyjQE6XzHh5QB9FlADEV6zcKVA+rEf5UaRm8dY5NeLtmPxb+XrJvdGmaOzcVUIIapUFMcjYAL/nb0lZ3jq3qBeSj/AE+SwVb3Ii0WmYlNGJmIgHrtJi95IDYNQa1jToj/ALjWf/41u/qBFsNT/wCrWPupU/hdiPeshxc9F9H9ru+u3qR+WTGy8BUpnM6Mqlbd7uk6giytYnzAnMduOulFadEf9tbP76hu59ZowdRmrIe8zFvFmPI+Jgqc3q7Jef29SwNyOvH56a+s1Y2qyU2ZNGGoNgba8Rfgbc5vanm0Frm1ul76RVoZgVOl9L9L6X90pt2ejKvXxDObuzMerEk/Ga5df+GhK5lxNIjqKblB5spIHvkRt7cuvg0FRwj0jb9JTbMuvC9wCL9eHjM3R06WPw1SShCav1ar3SIGZRbkDqbTFp6Q2IPQiU7xP4enlVQeIFpE4mm1JgVYgm50uCNeF5MZx1HrIzarg5bEHjw16QYJTY+0KjU2zVKps3N34WHjOPeBySlyeB4knnNuxaRCNcWDWI8rGeNuUicpAJte/hwixhQipXSRC2iZiU5jE6qeNy02Sw15+c5oggl0oV/ruGNUfr6QC1+tRAMqVvEgaHylLkhsHbDYSutVdQNGXk6H2lPu+NpGjrYinKSU4dKOq7etePvZ8D3tTEArlB1zemn+0kd807Q4XEj/AJ+HUsf+4gCP/l9Jq3v2UKdRKtI5sPWXNSboOdM+IPw8jOxE+sbGPNsLiL+PZ1OPxYn/AAydTOrOtGXM147Xyv8Ay0s+6SVyS2QLUKP92vym7Cfq08UB/eGb85TqW36q0eyGW1ioNjnAPIa2l4FPLp0FvTT8pT0jxaLT1aLQQ6MRpSpDwZ/VrD4LNFPB1aoYUKzUXC5icpyFdb5n4Lw69dDPOIrMi0/rAWkSpChmUEqGbK1r6XBGhlU23t56x7Gm57HNwGgdjYXPUcLeUj1OrWi69K1JrV76Nb69j6i5Dt6mFp0j2NZ0qZzUTEB+0F2IV0sCvEC4PLhI3Z+wqtRxTxWBQrexqhwlQC/tEh7tbpI/ahCkDSyIB/XuEribUqjhVqDydh+clnY4J4evOGSMkurRprykW/bn0eKlKpVoOyinclaugYAXujkA+FmHEHXmaNN1bGu/tu7ebE/OaZYprc7GEpVqUMtWefwt9xERNHbNhS/EkzGQTxeJCl23b3BVqBxWNZlohDUCLo7oBfMT9kEcANT1EsG8eM/suggw+HRTUv7APZJa2lSoO9UbX7RsbcDIHYP0nPRorRr0lqoqhAb2bKBYBtCDppwkin0mYdRZKFdR91azBB4BeAHkIPlcRSxs616sHOKeyay24cfVoqtLHs6d1O8RYai3S4HH3TtwOx8XVQDsytxbO4yDpe72BPlJ4fSKHF6VEjl361Q/BbSPxG+eIcnKUp/3aAN+8bt8YPU+Ixs+jSUO+V/YnN1t122clStVq2JSzMcwo01uDcKe9UbQakAecjNvb1YOvhxhEqV6dNcozdkHDhLW4uCBcX90hdn7418LiGLM1Wm9s6OSwYWsbE8DxndtndCliqRxWy+8vF6H20PE5B/l/d6RY814bm8RzmLlu1aStlT4J3WjXC+niQn9gUG/V42h5VKdWmfgGEHc+qf1dTCVPwYimD6PlMgyJkQe9zVZbVL96Xyylhwu7mKo3zYasQeaKKg9UJkNjsO6uS9N014MjL8xPFLGOnsu48mIklQ3vxacMRV8ixYehgn7wv7Zecf+jswDXpJ+AfCe8QO634T8pnA74V6jhXXDv1z0aZ09wBnTjN4Ka/rcLQYHS9NqlM+gYiDHOVl0qd+5p++Up1ok/wBts5+NPGUvwVUcejp+cyNl4F/YxdVP72gD8Uf8pTfxSXSjJeDf+tyvxLB/6UVv1WMwTfiapSP8S2+M8ncjFH2Ep1P7utSf4Zr/AAgfGUOMku/T3sQMSSxG7WKp+3h8QB17NyPUC0j6lMrowIPQix+MHPCpCfRafcWndLGJiKb4DEGyVDmot/063K3genmOc7NycEyYjGYGuMpqUWQjlmXgR1GVywPS0pKMQQQbEG4I4g9Z9O2NiRjvq2MS31nDsKeIA4vSa6l7eAYt7mHSZaPE5Rg6MZtdGfpNaxfc2kn22fFnzrB4UnEU6bDXtlQjxzhSPnPpDJeQm19kdntsADuu/bj9xnb+NGlmNGU9ehVValGov5kmcXZ/1/XnNGKfIjt91Wb0BMlqveWnpwUj/wAj6+8WMhN6GyYWqeoC/vMB8rwcq1KDi8Y9Zy9VmZjxJNzN+xaWbEUx0bN+6M35Tik/sajloF/tF7A87D+mlFlFWWh72s5btbePoNPlK7JrHVLU26nT14yFgqEReLwURF4gGSvSMsK1ozwAVmJm8zmgHdsp/aHkfy/lO7n7vl/vI7AKQwNtCCJIyGWR21F1U+FvT/ebNh7eq4OqKlFrfeU+ww6MJ0VqYYrfr+X+kjcXRyuQOGhlJKEakXCSumX/ABeycPtmm1bC5aWKAvUpnQOf2vyce/w+f4zCPRdqdVWR1NirCxH9dec94DH1MPUWpSYq6m4I+R6jwn0TDYvDbcpCnXtSxar3WHE/hv7S9UPu6xueQ3U5O3vOl5uH1j6o+ZXi8kdu7v1sFU7OstvusNUcdVP5cRI6D2IVI1IqUHdM9U6hUgg2ImzEYlqh7xvbhyE0xBozlmLRF4AtPS1SOBPrPN5nNAsd2G29iKfsVqq+TkfKSNLfvFgWarnHR1Vx/EDICYJg4J4WjPpQT8EXXYWKrY9iq4LBVAPadqQRV83W2vgLnwl42VsHD4JhUIpUqjAqQj1MjDoEdjm16CdPZLs7Z57NQeyolvxvbUnzbiZE7z7X/svDqwtUxNU5TUYXJIF2PgouAF4C/rq1j4irXnjJ83QWWMnlSTevXfgklrt5k5ijSfM6o3aZModqTqQuYHKGZRprwEjTSlX3F3irYrE1RXqM36IlVJ7tw6XsvDh0lxxp7Om7k2yqTfp4zLdz6vk3BywlDm5O7vc5q2EyELocqqtxwJCgEj33lR+kCploU1+9Uv7lU/mwl9xVO7uerE/EzkxezqVVGWvRWrT+1bWrT/aCjvW8VN9OB5Q7GKxKw1LnJK9rHxGWKg4+r0lQg2BLW5HiQenEyT3l+jlqSmtg2NajbNlHeqKvVSP1i+Wvnxldwm0EWjlswbMSejDl7+EpcPiqWJhnpO/uu9GjaGKzd0A6HW/Wcc9VHzEk8zPMHaEREAREQDOSYmc0zngHm0TOeLwCWwrXpr5fKbpybOe6kdD851QZYYfOR+0x3gfD5H/Wdr1QOvukbi8VnIsNB6wVGie6VdkYMpIINwRoQeoM13iC7n0zd/eyjtGl9V2iFzHRXOmY8Ab/AGH8efzrG9u5dXANm1egT3agHDotQfZPjwPwlaBn0Hc/6QBlGGx1npkZQ7DNYHTLUB9pfl8tKz0Z4dTD1cDJ1cKrwesofOP0KBeM0vO+P0dGkDXwV3okZig7zIOOZD9tPiPEaiiSNW3PTw2KpYqGem7+67GIiJDsiIiAIiIB9t3W2qm0cDkfVuz7Kst9dVy5veNb9b9Jzbc2Icdh/q1UhcVS71NjotUAZc48GGjAaq3uv8s2Htypg6oqUjY8x9lhzBHMT61sfefDbSRVbuVRqFvldW+9Sfjf4+BE5E09D4rG4GrgavPUuhfMmt4vu6vkfMcFga2ErMWD0q1Nha/EaakcmBHmCDJDbW38TiVFN6gCMe8EULe2vetqeHDhPpe0Nmsy5cRTXEoODCyYhfdoCfFSv4ZWsTuhhna1LEGk3/TrrlbUEaBsrW16GRwZ6uG5bpVF+IrPrWq9NV4o58Hv8VpgVqLOwFsyMBm8SCNPdIHA771f7QFe2VWZaZpg3HZ3ta/M63v1lj/4cVuVSiR17/8A+Z0bI+j2hg6gr4usrFWzKDanSU3uCcxuxGluHkZMrOTE8q4KdKUG891ayT19Cx1H+rYimBpTxDMtuS1gC4YdM4DXHUA8zKP9Jm6K0/8A3VAAKWtVUcAzHSoByudD4kHmZa2qHHYmg1MMMNQc1TUIKirUysirTB1KjMSW4HhOvfMqNn4rPw7Fh/iIsv8AFaWx8vhK88LiKTXSdlJeNrPttb07T4PERMH6IIiIAiIgGIvEQBeIiAekqleBInZgHzFsxudOPx/KcMAwCaq1AouZCzLMTxJPnMQEIiIAiIgFx3L3+fCEUq13oX/xJ4r4eH9Gxb07hU8Yn1nZ5TMwzFQQKdXqV+4/hwJ42NzPlksO6e+VXAvp3qRPeQnTzHQ+PznJGS2keLi8BOM/iMI8s+K4S7/19SBrUWRirgqymxBBDAjiCDwM8T7JtfYGF21QFagwWrawe3eBt+rqqOI8eXK40Pyja2x6uFqmnXUqw/dYfeU/aHjJKDj3HYwPKEMVeLWWa3i9/scURMzB6RiZiIAnqnUKm6kgzzPXZm17G3XlALxsHfnE0UXMwqrbhUuSPJ+PreWrDfSFh6oy16bp1BUVKfw1+E+b0BZVH7I+U2TSm0ePiOSMLWebLlfWtPyPptPEbMqcDhB7hTPobTqors9DdTggeN81It6k3nyHG1LUz7h8ZE9u33m9TLn7DovkG+iqysfccfvxhKIJNUN4J3iff7PxnzXfLfl8d+jQZKIN7faYjgWP5fOVUmJHJs7mD5Fw+Fkp9KS4vgIiJk9oREQBERAMREQBERAEREAREQBERAEREAREQCU3f3iq4KqHpH8Sn2WHQifWKGIwm3MNlcd8C9rjtaTcMyHmPgeBE+Jzr2ZtOph6i1KLFWU3BH9azkhPLo9jysfydHEWqU3kqLZ/Ukt6N0a2AqWqDNTJ7lQDut4H7reHpeQc+1btb10NqUTRrqnaFbNTb2HHVL8+duI4jrKPvp9Hj4O9WhmqYfiedSl+Lqv7Xr1OpU9M0dUcGC5Tbn8PillqLyf69eHUU2IicJ7gkp2X6Ifg/K/5yLk0F0A8h8oIzZExeLyGTTjKJdbC3HWRVSmVNjJ3l75FbSAzi3TX1MppHLERBRERAEREAREQDEREAREQBERAEREAREQBERAEREARMxAN+BqlailSQRqCCQQRqCCJ+jaGqLfW6i9+ekzE7eG4nyH/AKX+l4/I/Pe8tIJjMSqAKor1AAAAoAY2AA4CR0ROrLdn1ND+FDuXsBJsxEhyszERBk9HgJFbQ9v3CYiQqOeIiU0IiIAiIgCIi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8" name="Picture 4" descr="http://1.bp.blogspot.com/-oy8Q-5pkQnA/Tg0wbVGgjnI/AAAAAAAAAUg/nIrlR8Y9oHU/s1600/social-networking-625x450.jpg"/>
          <p:cNvPicPr>
            <a:picLocks noChangeAspect="1" noChangeArrowheads="1"/>
          </p:cNvPicPr>
          <p:nvPr/>
        </p:nvPicPr>
        <p:blipFill>
          <a:blip r:embed="rId3" cstate="print"/>
          <a:srcRect/>
          <a:stretch>
            <a:fillRect/>
          </a:stretch>
        </p:blipFill>
        <p:spPr bwMode="auto">
          <a:xfrm>
            <a:off x="3733800" y="0"/>
            <a:ext cx="5410200" cy="4286250"/>
          </a:xfrm>
          <a:prstGeom prst="rect">
            <a:avLst/>
          </a:prstGeom>
          <a:noFill/>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circle(in)">
                                      <p:cBhvr>
                                        <p:cTn id="13" dur="2000"/>
                                        <p:tgtEl>
                                          <p:spTgt spid="266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3886200" cy="1066800"/>
          </a:xfrm>
        </p:spPr>
        <p:txBody>
          <a:bodyPr/>
          <a:lstStyle/>
          <a:p>
            <a:r>
              <a:rPr lang="en-US" sz="3600" dirty="0" smtClean="0"/>
              <a:t>Creating a</a:t>
            </a:r>
            <a:br>
              <a:rPr lang="en-US" sz="3600" dirty="0" smtClean="0"/>
            </a:br>
            <a:r>
              <a:rPr lang="en-US" sz="3600" dirty="0" smtClean="0"/>
              <a:t>Company </a:t>
            </a:r>
            <a:br>
              <a:rPr lang="en-US" sz="3600" dirty="0" smtClean="0"/>
            </a:br>
            <a:r>
              <a:rPr lang="en-US" sz="3600" dirty="0" smtClean="0"/>
              <a:t>Website</a:t>
            </a:r>
            <a:endParaRPr lang="en-US" sz="3600" dirty="0"/>
          </a:p>
        </p:txBody>
      </p:sp>
      <p:sp>
        <p:nvSpPr>
          <p:cNvPr id="5" name="Rectangle 4"/>
          <p:cNvSpPr/>
          <p:nvPr/>
        </p:nvSpPr>
        <p:spPr>
          <a:xfrm>
            <a:off x="1160784" y="3962400"/>
            <a:ext cx="7199407" cy="2677656"/>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Creating a company website in the internet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like establishing a virtual shop where </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nterested clients could visit to see what the </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ompany is ready to offer and likely</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establish communication and transactions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 the business online </a:t>
            </a:r>
          </a:p>
        </p:txBody>
      </p:sp>
      <p:sp>
        <p:nvSpPr>
          <p:cNvPr id="26626" name="AutoShape 2" descr="data:image/jpeg;base64,/9j/4AAQSkZJRgABAQAAAQABAAD/2wCEAAkGBhQQEBIUEBQQFRQWEhcVFhcVFBQVEBUVGBQVFRYUFRUXHCYeFxojGhUXIDAgIycpLSwsFh4xNTAqNSYrLCkBCQoKDgwOFw8PGjEcHx4pLCkwLDUsKSwqLiw0LCkpKSwsLykpLSkvLSwsKSkpLCksLy0vLCw1LCwsLC0tKiotNf/AABEIAMIBAwMBIgACEQEDEQH/xAAcAAEAAgMBAQEAAAAAAAAAAAAABQYBAwQCBwj/xABGEAACAQIDBQUEBgcGBQUAAAABAgADEQQSIQUGMUFREyJhcZEygaGxBxRCUnLBIzNikqLR8BVzgsLh8RdDU2OjFiSTstL/xAAbAQEBAQADAQEAAAAAAAAAAAAAAQIDBAUGB//EADgRAAIBAgQBCgQDCQEAAAAAAAABAgMRBBIhMUEFEzJRYXGBkaGxFMHR8SPh8CIkM0JDUoKy0gb/2gAMAwEAAhEDEQA/APinbeE8u155iAIiIAiZCxaAYiZi8AxMxMQBaLxEAXiIgCIiAIiIAi0RAEREAREQBERAEREAREQBERAEREATInQWHhPJt4QDwaYmMk8kxmgGTpMZpi8QDN5iIgCIiAIiIAiIgCIiAIiIAiIgCIiAIiIAiIgCIiAIiIAiIgCIiAIiIAiZVbzOSAeYtM5YvAMTMXmIBmYiIAiIgCIiAIiIAiIgCIiAIiIAiIgCIm6lg3cXRHYdVViPUCAaYgi0QBERAEREAREQDatMEQaYnmoddJ4vAO/Zez+2qqgNgdSeijjbx/nLcu7+HC27MHxJbN63lM2bjzQqq41toR1B4iXXC7YpVRdXXyJAYeYMGXcre39g9h36ZJQmxB9pTy15iQktW8u10NM00IZmIvY3CgG/HrcSq2gqERaIKJ27H2d9YrLTvlvck8bAC5sOZnFLNutsZaidqXqK6uQMpAtYDqDe94Izj3h3e+rZWViysbagBgbX5cR/KQs+hbR2GuIt2j1TbhYqACedguspux9jticQKIIU965OoAUEnTnwgiZa9j/R5TqYdHq1Kgd0DDLlyqGF1uCLsbEX1H5ymY/BmjVem1iUYqSOBseIn1TZmAr0KIpCtTfKLIzUmuo5A2fvAcpR96N1nw69s1UVMz2bu5Tc3N+JuND8JERPUrcREpsSc2Bus2Lp1HFRUyaAEXubX117o8dfhIOfUdj7MojDp+jTvUkz90Xa6Bjm+9x5yMzJ2Pl0SU3moqmKqrTUKt1sALAXRSbDlqZv3S2cleuwqrmVaLva5ALAALe2tgWBt4SludG2N0fq9HP2oZlVS4A7l2tcK19bFgL87Hwlcn0Svsum6ZGDFVHAvU0toPtcvhPndoCEWi090uIuNLi/lzgpfd1N0ERFq4hQ1RgGVGF0RTqpYfaYjXXQAjnwtgaajWDajUHUdLHUWjNMnC7siN5t3UxVNiABWAurDi1vsN1B+E+YZZ9ixGKFNWdjZVBY+QnyGoSSTbiSfU3lRuJryy//AEc7g0cXh8VjMc1QYegMqrTYK9SrYG2Yg2AzKOGpcdNaPhcG9WolOmpZ3YIqjizMQFA8yZ9SwWDrbMwlXA4ulR7Rm7UMlQMyZshyvZf2OvBvK9NM+d7ybNSjVApXCsuaxOa2pFr8+Eissl94qdTtr1Muo7oBuAo0tqBrz98i8hgI8ZYnvIYgpnsfOZ7EeM3Fp5yQC54TBU6agIq+dgWPiTOi/lOHZtfNRQ88tj5jT8p0B5DBv7XxPrI7buGFSixIuyjMDzFtSL9Lcp1ZpqLZw6nxX3FR/OAUzsxHZierRKbPPZiWbdSuFR1uB+kU2v8AeAH5StzfgHy1aZ6OvzEEZe6lS1jfmPnb85W92yF2iLW1eqPVXkrtQ3o1R+wflf8AKVTAYw0aqVFAJVr2PA8iPQyESPq61biV3fZs2F8qo/OSOyMcatCm5ABYEkDgO8dJW98Nq8aGXmr5r8rcLW6yGUtSqZR4RaZmxMMx4K3obespttLc1Wl+3ZxjNhQXNzdlHD2UUAD0EqGz9l9pUCOwQG+oHaNw+4hzfylr2fSWjSdKbLUVM5ZwwFg1hfLrwJAPG3ORtHBOvTi8revj3b7FLxOKaq5dzdmtfS3IDh5CSu6OLyYpVIJ7XLR0+znq0+9/D8Zw7QwlKnl7KsKtxr3GTLw5njz4dJ1br0GOLoMFYqtVWJAJUZTm1PLhLc5FNSjf8vcsW0tpilTdiCcwyi3Vtb/CUeWfeYnsaYseV/D2z+crEG0bMNhnquEpqzuxsFUEsfICSh3RxQ/5X/lo3/8AvJfcimBTqvbVmCX55QAxXyJIv1yjpLJmgjZBbCOLoKKdWhUdB7JVqZdfD2tR4cpNVMYwFxRxJPQUjf8Al8Z6zReQyVXbrYzEd36tiEpg3yim5J6FiBr5StVqDIcrqyt0YFW9DrPp95y7TwK16ZVwOGh5qeRBlKmQP0X4UvtSgR/y89XyyoQp/eZZY9v401sVWcknNUNvEA5F+CyP+idMjYyvlJ7PDgacrlnJ8v0Qh6mV++QMg1uQBdRc8f2gfWCPcqu8dW9cj7oC+/ifnIybcVVzuzdWJ+Ok1Wg5BEWmYBiZzxkMEQCe2BXujL0b4EfzBkijcfAkf16yqYbEtTN0NtLdQZMbFxJYPmNzmzeot+UpLErmmtWs58QD6XB/KZvIvbo7qMNLEj1H+kAicUtqjgfeb5map1Udm1HGYIQv3mslP99rA+s9/Vaae3VzH7tJSf42sB7g0lzDqR239TilioblVhSWs5VUsrDKHq1CDwIWmCOXXTnaRP1xV/V0kH7T/pH9D3P4Z5badUm/aVPcxAHgANBI78DiqqtO3NvL131f09y1uhcMBTrnMnKjUOhuOYGuvA285F7X3WTDUw7YhSTb9HkAr6/s5za3O59Zvw+OqWUh31UX7x14ceskd2t20xtI1K/ZE5ytqK5Ky2v36mXugafcN7jUcsttanTxVepQtUqStFb2V2/M27u1B9VpZb2DEa2v7Z6ecgd7alsR7KG6DUi559dPhJ+hSaghSnhcYFVxYEB2a7Alrrp7hfznRQ2MtavmxOFfIF0qVHNMAgHumnm7wJ5n36S5la5y1MbRhT5xu/ZdX9yi4Va1S/Z3sPaK5aaL+J9FX3menSkn6x2rN0QkUx51GF2/wgfikhveEWsqUaxqoFByjL2dJuaLkAQ+YAkDKtTmo/iwU+inw2fi9/Kx0VtoMwKjKifcQZVP4ub+bEya2JWNKmGte2e6ngykEFT4EXHvlcMtFOopUWZeA5jpLY5XCOVxtoyH2xs4UmVqdzRqDPSJ42vZkb9tD3T5A853bM3grN2dF2DU1GgYA5QiMVsw1FvOetmV1rmrhapAWpULUXPCnX4Kb/dcd0+48pybPwLpVfOMpp5kYHiGysLTNuDOvFRn+HVV3HVPs4Pv4Pt7Gix7Mx2V3yonaChUenrU1ZArlSM9jdM/vtKxj8auIqGo5ZGNr2RCmmn2MvrYmS2ExPZYnDVSRlWqFb8LWRvdlJkLtnZ/1fEVqX3KjKPw37p/dsYtqYhSjHES63FNPjvZrXh0fMtW69IJQ0ZWu7G4vbkOYB5SXzSK3eW2Gp+IJ9WYztoHS/Vn+Dso+AE0dw6M0ZprvF4BszTm2liMlGo3RG9bWHxnaEHYljxNQKPILc/MSD3kc/V2CgksyjQE6XzHh5QB9FlADEV6zcKVA+rEf5UaRm8dY5NeLtmPxb+XrJvdGmaOzcVUIIapUFMcjYAL/nb0lZ3jq3qBeSj/AE+SwVb3Ii0WmYlNGJmIgHrtJi95IDYNQa1jToj/ALjWf/41u/qBFsNT/wCrWPupU/hdiPeshxc9F9H9ru+u3qR+WTGy8BUpnM6Mqlbd7uk6giytYnzAnMduOulFadEf9tbP76hu59ZowdRmrIe8zFvFmPI+Jgqc3q7Jef29SwNyOvH56a+s1Y2qyU2ZNGGoNgba8Rfgbc5vanm0Frm1ul76RVoZgVOl9L9L6X90pt2ejKvXxDObuzMerEk/Ga5df+GhK5lxNIjqKblB5spIHvkRt7cuvg0FRwj0jb9JTbMuvC9wCL9eHjM3R06WPw1SShCav1ar3SIGZRbkDqbTFp6Q2IPQiU7xP4enlVQeIFpE4mm1JgVYgm50uCNeF5MZx1HrIzarg5bEHjw16QYJTY+0KjU2zVKps3N34WHjOPeBySlyeB4knnNuxaRCNcWDWI8rGeNuUicpAJte/hwixhQipXSRC2iZiU5jE6qeNy02Sw15+c5oggl0oV/ruGNUfr6QC1+tRAMqVvEgaHylLkhsHbDYSutVdQNGXk6H2lPu+NpGjrYinKSU4dKOq7etePvZ8D3tTEArlB1zemn+0kd807Q4XEj/AJ+HUsf+4gCP/l9Jq3v2UKdRKtI5sPWXNSboOdM+IPw8jOxE+sbGPNsLiL+PZ1OPxYn/AAydTOrOtGXM147Xyv8Ay0s+6SVyS2QLUKP92vym7Cfq08UB/eGb85TqW36q0eyGW1ioNjnAPIa2l4FPLp0FvTT8pT0jxaLT1aLQQ6MRpSpDwZ/VrD4LNFPB1aoYUKzUXC5icpyFdb5n4Lw69dDPOIrMi0/rAWkSpChmUEqGbK1r6XBGhlU23t56x7Gm57HNwGgdjYXPUcLeUj1OrWi69K1JrV76Nb69j6i5Dt6mFp0j2NZ0qZzUTEB+0F2IV0sCvEC4PLhI3Z+wqtRxTxWBQrexqhwlQC/tEh7tbpI/ahCkDSyIB/XuEribUqjhVqDydh+clnY4J4evOGSMkurRprykW/bn0eKlKpVoOyinclaugYAXujkA+FmHEHXmaNN1bGu/tu7ebE/OaZYprc7GEpVqUMtWefwt9xERNHbNhS/EkzGQTxeJCl23b3BVqBxWNZlohDUCLo7oBfMT9kEcANT1EsG8eM/suggw+HRTUv7APZJa2lSoO9UbX7RsbcDIHYP0nPRorRr0lqoqhAb2bKBYBtCDppwkin0mYdRZKFdR91azBB4BeAHkIPlcRSxs616sHOKeyay24cfVoqtLHs6d1O8RYai3S4HH3TtwOx8XVQDsytxbO4yDpe72BPlJ4fSKHF6VEjl361Q/BbSPxG+eIcnKUp/3aAN+8bt8YPU+Ixs+jSUO+V/YnN1t122clStVq2JSzMcwo01uDcKe9UbQakAecjNvb1YOvhxhEqV6dNcozdkHDhLW4uCBcX90hdn7418LiGLM1Wm9s6OSwYWsbE8DxndtndCliqRxWy+8vF6H20PE5B/l/d6RY814bm8RzmLlu1aStlT4J3WjXC+niQn9gUG/V42h5VKdWmfgGEHc+qf1dTCVPwYimD6PlMgyJkQe9zVZbVL96Xyylhwu7mKo3zYasQeaKKg9UJkNjsO6uS9N014MjL8xPFLGOnsu48mIklQ3vxacMRV8ixYehgn7wv7Zecf+jswDXpJ+AfCe8QO634T8pnA74V6jhXXDv1z0aZ09wBnTjN4Ka/rcLQYHS9NqlM+gYiDHOVl0qd+5p++Up1ok/wBts5+NPGUvwVUcejp+cyNl4F/YxdVP72gD8Uf8pTfxSXSjJeDf+tyvxLB/6UVv1WMwTfiapSP8S2+M8ncjFH2Ep1P7utSf4Zr/AAgfGUOMku/T3sQMSSxG7WKp+3h8QB17NyPUC0j6lMrowIPQix+MHPCpCfRafcWndLGJiKb4DEGyVDmot/063K3genmOc7NycEyYjGYGuMpqUWQjlmXgR1GVywPS0pKMQQQbEG4I4g9Z9O2NiRjvq2MS31nDsKeIA4vSa6l7eAYt7mHSZaPE5Rg6MZtdGfpNaxfc2kn22fFnzrB4UnEU6bDXtlQjxzhSPnPpDJeQm19kdntsADuu/bj9xnb+NGlmNGU9ehVValGov5kmcXZ/1/XnNGKfIjt91Wb0BMlqveWnpwUj/wAj6+8WMhN6GyYWqeoC/vMB8rwcq1KDi8Y9Zy9VmZjxJNzN+xaWbEUx0bN+6M35Tik/sajloF/tF7A87D+mlFlFWWh72s5btbePoNPlK7JrHVLU26nT14yFgqEReLwURF4gGSvSMsK1ozwAVmJm8zmgHdsp/aHkfy/lO7n7vl/vI7AKQwNtCCJIyGWR21F1U+FvT/ebNh7eq4OqKlFrfeU+ww6MJ0VqYYrfr+X+kjcXRyuQOGhlJKEakXCSumX/ABeycPtmm1bC5aWKAvUpnQOf2vyce/w+f4zCPRdqdVWR1NirCxH9dec94DH1MPUWpSYq6m4I+R6jwn0TDYvDbcpCnXtSxar3WHE/hv7S9UPu6xueQ3U5O3vOl5uH1j6o+ZXi8kdu7v1sFU7OstvusNUcdVP5cRI6D2IVI1IqUHdM9U6hUgg2ImzEYlqh7xvbhyE0xBozlmLRF4AtPS1SOBPrPN5nNAsd2G29iKfsVqq+TkfKSNLfvFgWarnHR1Vx/EDICYJg4J4WjPpQT8EXXYWKrY9iq4LBVAPadqQRV83W2vgLnwl42VsHD4JhUIpUqjAqQj1MjDoEdjm16CdPZLs7Z57NQeyolvxvbUnzbiZE7z7X/svDqwtUxNU5TUYXJIF2PgouAF4C/rq1j4irXnjJ83QWWMnlSTevXfgklrt5k5ijSfM6o3aZModqTqQuYHKGZRprwEjTSlX3F3irYrE1RXqM36IlVJ7tw6XsvDh0lxxp7Om7k2yqTfp4zLdz6vk3BywlDm5O7vc5q2EyELocqqtxwJCgEj33lR+kCploU1+9Uv7lU/mwl9xVO7uerE/EzkxezqVVGWvRWrT+1bWrT/aCjvW8VN9OB5Q7GKxKw1LnJK9rHxGWKg4+r0lQg2BLW5HiQenEyT3l+jlqSmtg2NajbNlHeqKvVSP1i+Wvnxldwm0EWjlswbMSejDl7+EpcPiqWJhnpO/uu9GjaGKzd0A6HW/Wcc9VHzEk8zPMHaEREAREQDOSYmc0zngHm0TOeLwCWwrXpr5fKbpybOe6kdD851QZYYfOR+0x3gfD5H/Wdr1QOvukbi8VnIsNB6wVGie6VdkYMpIINwRoQeoM13iC7n0zd/eyjtGl9V2iFzHRXOmY8Ab/AGH8efzrG9u5dXANm1egT3agHDotQfZPjwPwlaBn0Hc/6QBlGGx1npkZQ7DNYHTLUB9pfl8tKz0Z4dTD1cDJ1cKrwesofOP0KBeM0vO+P0dGkDXwV3okZig7zIOOZD9tPiPEaiiSNW3PTw2KpYqGem7+67GIiJDsiIiAIiIB9t3W2qm0cDkfVuz7Kst9dVy5veNb9b9Jzbc2Icdh/q1UhcVS71NjotUAZc48GGjAaq3uv8s2Htypg6oqUjY8x9lhzBHMT61sfefDbSRVbuVRqFvldW+9Sfjf4+BE5E09D4rG4GrgavPUuhfMmt4vu6vkfMcFga2ErMWD0q1Nha/EaakcmBHmCDJDbW38TiVFN6gCMe8EULe2vetqeHDhPpe0Nmsy5cRTXEoODCyYhfdoCfFSv4ZWsTuhhna1LEGk3/TrrlbUEaBsrW16GRwZ6uG5bpVF+IrPrWq9NV4o58Hv8VpgVqLOwFsyMBm8SCNPdIHA771f7QFe2VWZaZpg3HZ3ta/M63v1lj/4cVuVSiR17/8A+Z0bI+j2hg6gr4usrFWzKDanSU3uCcxuxGluHkZMrOTE8q4KdKUG891ayT19Cx1H+rYimBpTxDMtuS1gC4YdM4DXHUA8zKP9Jm6K0/8A3VAAKWtVUcAzHSoByudD4kHmZa2qHHYmg1MMMNQc1TUIKirUysirTB1KjMSW4HhOvfMqNn4rPw7Fh/iIsv8AFaWx8vhK88LiKTXSdlJeNrPttb07T4PERMH6IIiIAiIgGIvEQBeIiAekqleBInZgHzFsxudOPx/KcMAwCaq1AouZCzLMTxJPnMQEIiIAiIgFx3L3+fCEUq13oX/xJ4r4eH9Gxb07hU8Yn1nZ5TMwzFQQKdXqV+4/hwJ42NzPlksO6e+VXAvp3qRPeQnTzHQ+PznJGS2keLi8BOM/iMI8s+K4S7/19SBrUWRirgqymxBBDAjiCDwM8T7JtfYGF21QFagwWrawe3eBt+rqqOI8eXK40Pyja2x6uFqmnXUqw/dYfeU/aHjJKDj3HYwPKEMVeLWWa3i9/scURMzB6RiZiIAnqnUKm6kgzzPXZm17G3XlALxsHfnE0UXMwqrbhUuSPJ+PreWrDfSFh6oy16bp1BUVKfw1+E+b0BZVH7I+U2TSm0ePiOSMLWebLlfWtPyPptPEbMqcDhB7hTPobTqors9DdTggeN81It6k3nyHG1LUz7h8ZE9u33m9TLn7DovkG+iqysfccfvxhKIJNUN4J3iff7PxnzXfLfl8d+jQZKIN7faYjgWP5fOVUmJHJs7mD5Fw+Fkp9KS4vgIiJk9oREQBERAMREQBERAEREAREQBERAEREAREQCU3f3iq4KqHpH8Sn2WHQifWKGIwm3MNlcd8C9rjtaTcMyHmPgeBE+Jzr2ZtOph6i1KLFWU3BH9azkhPLo9jysfydHEWqU3kqLZ/Ukt6N0a2AqWqDNTJ7lQDut4H7reHpeQc+1btb10NqUTRrqnaFbNTb2HHVL8+duI4jrKPvp9Hj4O9WhmqYfiedSl+Lqv7Xr1OpU9M0dUcGC5Tbn8PillqLyf69eHUU2IicJ7gkp2X6Ifg/K/5yLk0F0A8h8oIzZExeLyGTTjKJdbC3HWRVSmVNjJ3l75FbSAzi3TX1MppHLERBRERAEREAREQDEREAREQBERAEREAREQBERAEREARMxAN+BqlailSQRqCCQQRqCCJ+jaGqLfW6i9+ekzE7eG4nyH/AKX+l4/I/Pe8tIJjMSqAKor1AAAAoAY2AA4CR0ROrLdn1ND+FDuXsBJsxEhyszERBk9HgJFbQ9v3CYiQqOeIiU0IiIAiIgCIi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8" name="Picture 2" descr="http://1.bp.blogspot.com/-VjYpNCXPAc8/Tq_QxZUZ6NI/AAAAAAAABw4/EtqNnFu1-0Q/s1600/company+website.jpg"/>
          <p:cNvPicPr>
            <a:picLocks noChangeAspect="1" noChangeArrowheads="1"/>
          </p:cNvPicPr>
          <p:nvPr/>
        </p:nvPicPr>
        <p:blipFill>
          <a:blip r:embed="rId3" cstate="print"/>
          <a:srcRect/>
          <a:stretch>
            <a:fillRect/>
          </a:stretch>
        </p:blipFill>
        <p:spPr bwMode="auto">
          <a:xfrm>
            <a:off x="4648200" y="381000"/>
            <a:ext cx="4114800" cy="33148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softEdge rad="635000"/>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circle(in)">
                                      <p:cBhvr>
                                        <p:cTn id="13" dur="2000"/>
                                        <p:tgtEl>
                                          <p:spTgt spid="2969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5486400" cy="76200"/>
          </a:xfrm>
        </p:spPr>
        <p:txBody>
          <a:bodyPr/>
          <a:lstStyle/>
          <a:p>
            <a:r>
              <a:rPr lang="en-US" sz="3600" dirty="0" smtClean="0"/>
              <a:t>Making it </a:t>
            </a:r>
            <a:br>
              <a:rPr lang="en-US" sz="3600" dirty="0" smtClean="0"/>
            </a:br>
            <a:r>
              <a:rPr lang="en-US" sz="3600" dirty="0" smtClean="0"/>
              <a:t>Personal and Direct </a:t>
            </a:r>
            <a:endParaRPr lang="en-US" sz="3600" dirty="0"/>
          </a:p>
        </p:txBody>
      </p:sp>
      <p:sp>
        <p:nvSpPr>
          <p:cNvPr id="5" name="Rectangle 4"/>
          <p:cNvSpPr/>
          <p:nvPr/>
        </p:nvSpPr>
        <p:spPr>
          <a:xfrm>
            <a:off x="440245" y="3962400"/>
            <a:ext cx="8640507" cy="2246769"/>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Getting the contact emails of the regular clients </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isiting the shop and the company website </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hall allow the administrators to know who to directly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contact with the most recent updates about the </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ompany’s latest offerings and activities</a:t>
            </a:r>
          </a:p>
        </p:txBody>
      </p:sp>
      <p:sp>
        <p:nvSpPr>
          <p:cNvPr id="26626" name="AutoShape 2" descr="data:image/jpeg;base64,/9j/4AAQSkZJRgABAQAAAQABAAD/2wCEAAkGBhQQEBIUEBQQFRQWEhcVFhcVFBQVEBUVGBQVFRYUFRUXHCYeFxojGhUXIDAgIycpLSwsFh4xNTAqNSYrLCkBCQoKDgwOFw8PGjEcHx4pLCkwLDUsKSwqLiw0LCkpKSwsLykpLSkvLSwsKSkpLCksLy0vLCw1LCwsLC0tKiotNf/AABEIAMIBAwMBIgACEQEDEQH/xAAcAAEAAgMBAQEAAAAAAAAAAAAABQYBAwQCBwj/xABGEAACAQIDBQUEBgcGBQUAAAABAgADEQQSIQUGMUFREyJhcZEygaGxBxRCUnLBIzNikqLR8BVzgsLh8RdDU2OjFiSTstL/xAAbAQEBAQADAQEAAAAAAAAAAAAAAQIDBAUGB//EADgRAAIBAgQBCgQDCQEAAAAAAAABAgMRBBIhMUEFEzJRYXGBkaGxFMHR8SPh8CIkM0JDUoKy0gb/2gAMAwEAAhEDEQA/APinbeE8u155iAIiIAiZCxaAYiZi8AxMxMQBaLxEAXiIgCIiAIiIAi0RAEREAREQBERAEREAREQBERAEREATInQWHhPJt4QDwaYmMk8kxmgGTpMZpi8QDN5iIgCIiAIiIAiIgCIiAIiIAiIgCIiAIiIAiIgCIiAIiIAiIgCIiAIiIAiZVbzOSAeYtM5YvAMTMXmIBmYiIAiIgCIiAIiIAiIgCIiAIiIAiIgCIm6lg3cXRHYdVViPUCAaYgi0QBERAEREAREQDatMEQaYnmoddJ4vAO/Zez+2qqgNgdSeijjbx/nLcu7+HC27MHxJbN63lM2bjzQqq41toR1B4iXXC7YpVRdXXyJAYeYMGXcre39g9h36ZJQmxB9pTy15iQktW8u10NM00IZmIvY3CgG/HrcSq2gqERaIKJ27H2d9YrLTvlvck8bAC5sOZnFLNutsZaidqXqK6uQMpAtYDqDe94Izj3h3e+rZWViysbagBgbX5cR/KQs+hbR2GuIt2j1TbhYqACedguspux9jticQKIIU965OoAUEnTnwgiZa9j/R5TqYdHq1Kgd0DDLlyqGF1uCLsbEX1H5ymY/BmjVem1iUYqSOBseIn1TZmAr0KIpCtTfKLIzUmuo5A2fvAcpR96N1nw69s1UVMz2bu5Tc3N+JuND8JERPUrcREpsSc2Bus2Lp1HFRUyaAEXubX117o8dfhIOfUdj7MojDp+jTvUkz90Xa6Bjm+9x5yMzJ2Pl0SU3moqmKqrTUKt1sALAXRSbDlqZv3S2cleuwqrmVaLva5ALAALe2tgWBt4SludG2N0fq9HP2oZlVS4A7l2tcK19bFgL87Hwlcn0Svsum6ZGDFVHAvU0toPtcvhPndoCEWi090uIuNLi/lzgpfd1N0ERFq4hQ1RgGVGF0RTqpYfaYjXXQAjnwtgaajWDajUHUdLHUWjNMnC7siN5t3UxVNiABWAurDi1vsN1B+E+YZZ9ixGKFNWdjZVBY+QnyGoSSTbiSfU3lRuJryy//AEc7g0cXh8VjMc1QYegMqrTYK9SrYG2Yg2AzKOGpcdNaPhcG9WolOmpZ3YIqjizMQFA8yZ9SwWDrbMwlXA4ulR7Rm7UMlQMyZshyvZf2OvBvK9NM+d7ybNSjVApXCsuaxOa2pFr8+Eissl94qdTtr1Muo7oBuAo0tqBrz98i8hgI8ZYnvIYgpnsfOZ7EeM3Fp5yQC54TBU6agIq+dgWPiTOi/lOHZtfNRQ88tj5jT8p0B5DBv7XxPrI7buGFSixIuyjMDzFtSL9Lcp1ZpqLZw6nxX3FR/OAUzsxHZierRKbPPZiWbdSuFR1uB+kU2v8AeAH5StzfgHy1aZ6OvzEEZe6lS1jfmPnb85W92yF2iLW1eqPVXkrtQ3o1R+wflf8AKVTAYw0aqVFAJVr2PA8iPQyESPq61biV3fZs2F8qo/OSOyMcatCm5ABYEkDgO8dJW98Nq8aGXmr5r8rcLW6yGUtSqZR4RaZmxMMx4K3obespttLc1Wl+3ZxjNhQXNzdlHD2UUAD0EqGz9l9pUCOwQG+oHaNw+4hzfylr2fSWjSdKbLUVM5ZwwFg1hfLrwJAPG3ORtHBOvTi8revj3b7FLxOKaq5dzdmtfS3IDh5CSu6OLyYpVIJ7XLR0+znq0+9/D8Zw7QwlKnl7KsKtxr3GTLw5njz4dJ1br0GOLoMFYqtVWJAJUZTm1PLhLc5FNSjf8vcsW0tpilTdiCcwyi3Vtb/CUeWfeYnsaYseV/D2z+crEG0bMNhnquEpqzuxsFUEsfICSh3RxQ/5X/lo3/8AvJfcimBTqvbVmCX55QAxXyJIv1yjpLJmgjZBbCOLoKKdWhUdB7JVqZdfD2tR4cpNVMYwFxRxJPQUjf8Al8Z6zReQyVXbrYzEd36tiEpg3yim5J6FiBr5StVqDIcrqyt0YFW9DrPp95y7TwK16ZVwOGh5qeRBlKmQP0X4UvtSgR/y89XyyoQp/eZZY9v401sVWcknNUNvEA5F+CyP+idMjYyvlJ7PDgacrlnJ8v0Qh6mV++QMg1uQBdRc8f2gfWCPcqu8dW9cj7oC+/ifnIybcVVzuzdWJ+Ok1Wg5BEWmYBiZzxkMEQCe2BXujL0b4EfzBkijcfAkf16yqYbEtTN0NtLdQZMbFxJYPmNzmzeot+UpLErmmtWs58QD6XB/KZvIvbo7qMNLEj1H+kAicUtqjgfeb5map1Udm1HGYIQv3mslP99rA+s9/Vaae3VzH7tJSf42sB7g0lzDqR239TilioblVhSWs5VUsrDKHq1CDwIWmCOXXTnaRP1xV/V0kH7T/pH9D3P4Z5badUm/aVPcxAHgANBI78DiqqtO3NvL131f09y1uhcMBTrnMnKjUOhuOYGuvA285F7X3WTDUw7YhSTb9HkAr6/s5za3O59Zvw+OqWUh31UX7x14ceskd2t20xtI1K/ZE5ytqK5Ky2v36mXugafcN7jUcsttanTxVepQtUqStFb2V2/M27u1B9VpZb2DEa2v7Z6ecgd7alsR7KG6DUi559dPhJ+hSaghSnhcYFVxYEB2a7Alrrp7hfznRQ2MtavmxOFfIF0qVHNMAgHumnm7wJ5n36S5la5y1MbRhT5xu/ZdX9yi4Va1S/Z3sPaK5aaL+J9FX3menSkn6x2rN0QkUx51GF2/wgfikhveEWsqUaxqoFByjL2dJuaLkAQ+YAkDKtTmo/iwU+inw2fi9/Kx0VtoMwKjKifcQZVP4ub+bEya2JWNKmGte2e6ngykEFT4EXHvlcMtFOopUWZeA5jpLY5XCOVxtoyH2xs4UmVqdzRqDPSJ42vZkb9tD3T5A853bM3grN2dF2DU1GgYA5QiMVsw1FvOetmV1rmrhapAWpULUXPCnX4Kb/dcd0+48pybPwLpVfOMpp5kYHiGysLTNuDOvFRn+HVV3HVPs4Pv4Pt7Gix7Mx2V3yonaChUenrU1ZArlSM9jdM/vtKxj8auIqGo5ZGNr2RCmmn2MvrYmS2ExPZYnDVSRlWqFb8LWRvdlJkLtnZ/1fEVqX3KjKPw37p/dsYtqYhSjHES63FNPjvZrXh0fMtW69IJQ0ZWu7G4vbkOYB5SXzSK3eW2Gp+IJ9WYztoHS/Vn+Dso+AE0dw6M0ZprvF4BszTm2liMlGo3RG9bWHxnaEHYljxNQKPILc/MSD3kc/V2CgksyjQE6XzHh5QB9FlADEV6zcKVA+rEf5UaRm8dY5NeLtmPxb+XrJvdGmaOzcVUIIapUFMcjYAL/nb0lZ3jq3qBeSj/AE+SwVb3Ii0WmYlNGJmIgHrtJi95IDYNQa1jToj/ALjWf/41u/qBFsNT/wCrWPupU/hdiPeshxc9F9H9ru+u3qR+WTGy8BUpnM6Mqlbd7uk6giytYnzAnMduOulFadEf9tbP76hu59ZowdRmrIe8zFvFmPI+Jgqc3q7Jef29SwNyOvH56a+s1Y2qyU2ZNGGoNgba8Rfgbc5vanm0Frm1ul76RVoZgVOl9L9L6X90pt2ejKvXxDObuzMerEk/Ga5df+GhK5lxNIjqKblB5spIHvkRt7cuvg0FRwj0jb9JTbMuvC9wCL9eHjM3R06WPw1SShCav1ar3SIGZRbkDqbTFp6Q2IPQiU7xP4enlVQeIFpE4mm1JgVYgm50uCNeF5MZx1HrIzarg5bEHjw16QYJTY+0KjU2zVKps3N34WHjOPeBySlyeB4knnNuxaRCNcWDWI8rGeNuUicpAJte/hwixhQipXSRC2iZiU5jE6qeNy02Sw15+c5oggl0oV/ruGNUfr6QC1+tRAMqVvEgaHylLkhsHbDYSutVdQNGXk6H2lPu+NpGjrYinKSU4dKOq7etePvZ8D3tTEArlB1zemn+0kd807Q4XEj/AJ+HUsf+4gCP/l9Jq3v2UKdRKtI5sPWXNSboOdM+IPw8jOxE+sbGPNsLiL+PZ1OPxYn/AAydTOrOtGXM147Xyv8Ay0s+6SVyS2QLUKP92vym7Cfq08UB/eGb85TqW36q0eyGW1ioNjnAPIa2l4FPLp0FvTT8pT0jxaLT1aLQQ6MRpSpDwZ/VrD4LNFPB1aoYUKzUXC5icpyFdb5n4Lw69dDPOIrMi0/rAWkSpChmUEqGbK1r6XBGhlU23t56x7Gm57HNwGgdjYXPUcLeUj1OrWi69K1JrV76Nb69j6i5Dt6mFp0j2NZ0qZzUTEB+0F2IV0sCvEC4PLhI3Z+wqtRxTxWBQrexqhwlQC/tEh7tbpI/ahCkDSyIB/XuEribUqjhVqDydh+clnY4J4evOGSMkurRprykW/bn0eKlKpVoOyinclaugYAXujkA+FmHEHXmaNN1bGu/tu7ebE/OaZYprc7GEpVqUMtWefwt9xERNHbNhS/EkzGQTxeJCl23b3BVqBxWNZlohDUCLo7oBfMT9kEcANT1EsG8eM/suggw+HRTUv7APZJa2lSoO9UbX7RsbcDIHYP0nPRorRr0lqoqhAb2bKBYBtCDppwkin0mYdRZKFdR91azBB4BeAHkIPlcRSxs616sHOKeyay24cfVoqtLHs6d1O8RYai3S4HH3TtwOx8XVQDsytxbO4yDpe72BPlJ4fSKHF6VEjl361Q/BbSPxG+eIcnKUp/3aAN+8bt8YPU+Ixs+jSUO+V/YnN1t122clStVq2JSzMcwo01uDcKe9UbQakAecjNvb1YOvhxhEqV6dNcozdkHDhLW4uCBcX90hdn7418LiGLM1Wm9s6OSwYWsbE8DxndtndCliqRxWy+8vF6H20PE5B/l/d6RY814bm8RzmLlu1aStlT4J3WjXC+niQn9gUG/V42h5VKdWmfgGEHc+qf1dTCVPwYimD6PlMgyJkQe9zVZbVL96Xyylhwu7mKo3zYasQeaKKg9UJkNjsO6uS9N014MjL8xPFLGOnsu48mIklQ3vxacMRV8ixYehgn7wv7Zecf+jswDXpJ+AfCe8QO634T8pnA74V6jhXXDv1z0aZ09wBnTjN4Ka/rcLQYHS9NqlM+gYiDHOVl0qd+5p++Up1ok/wBts5+NPGUvwVUcejp+cyNl4F/YxdVP72gD8Uf8pTfxSXSjJeDf+tyvxLB/6UVv1WMwTfiapSP8S2+M8ncjFH2Ep1P7utSf4Zr/AAgfGUOMku/T3sQMSSxG7WKp+3h8QB17NyPUC0j6lMrowIPQix+MHPCpCfRafcWndLGJiKb4DEGyVDmot/063K3genmOc7NycEyYjGYGuMpqUWQjlmXgR1GVywPS0pKMQQQbEG4I4g9Z9O2NiRjvq2MS31nDsKeIA4vSa6l7eAYt7mHSZaPE5Rg6MZtdGfpNaxfc2kn22fFnzrB4UnEU6bDXtlQjxzhSPnPpDJeQm19kdntsADuu/bj9xnb+NGlmNGU9ehVValGov5kmcXZ/1/XnNGKfIjt91Wb0BMlqveWnpwUj/wAj6+8WMhN6GyYWqeoC/vMB8rwcq1KDi8Y9Zy9VmZjxJNzN+xaWbEUx0bN+6M35Tik/sajloF/tF7A87D+mlFlFWWh72s5btbePoNPlK7JrHVLU26nT14yFgqEReLwURF4gGSvSMsK1ozwAVmJm8zmgHdsp/aHkfy/lO7n7vl/vI7AKQwNtCCJIyGWR21F1U+FvT/ebNh7eq4OqKlFrfeU+ww6MJ0VqYYrfr+X+kjcXRyuQOGhlJKEakXCSumX/ABeycPtmm1bC5aWKAvUpnQOf2vyce/w+f4zCPRdqdVWR1NirCxH9dec94DH1MPUWpSYq6m4I+R6jwn0TDYvDbcpCnXtSxar3WHE/hv7S9UPu6xueQ3U5O3vOl5uH1j6o+ZXi8kdu7v1sFU7OstvusNUcdVP5cRI6D2IVI1IqUHdM9U6hUgg2ImzEYlqh7xvbhyE0xBozlmLRF4AtPS1SOBPrPN5nNAsd2G29iKfsVqq+TkfKSNLfvFgWarnHR1Vx/EDICYJg4J4WjPpQT8EXXYWKrY9iq4LBVAPadqQRV83W2vgLnwl42VsHD4JhUIpUqjAqQj1MjDoEdjm16CdPZLs7Z57NQeyolvxvbUnzbiZE7z7X/svDqwtUxNU5TUYXJIF2PgouAF4C/rq1j4irXnjJ83QWWMnlSTevXfgklrt5k5ijSfM6o3aZModqTqQuYHKGZRprwEjTSlX3F3irYrE1RXqM36IlVJ7tw6XsvDh0lxxp7Om7k2yqTfp4zLdz6vk3BywlDm5O7vc5q2EyELocqqtxwJCgEj33lR+kCploU1+9Uv7lU/mwl9xVO7uerE/EzkxezqVVGWvRWrT+1bWrT/aCjvW8VN9OB5Q7GKxKw1LnJK9rHxGWKg4+r0lQg2BLW5HiQenEyT3l+jlqSmtg2NajbNlHeqKvVSP1i+Wvnxldwm0EWjlswbMSejDl7+EpcPiqWJhnpO/uu9GjaGKzd0A6HW/Wcc9VHzEk8zPMHaEREAREQDOSYmc0zngHm0TOeLwCWwrXpr5fKbpybOe6kdD851QZYYfOR+0x3gfD5H/Wdr1QOvukbi8VnIsNB6wVGie6VdkYMpIINwRoQeoM13iC7n0zd/eyjtGl9V2iFzHRXOmY8Ab/AGH8efzrG9u5dXANm1egT3agHDotQfZPjwPwlaBn0Hc/6QBlGGx1npkZQ7DNYHTLUB9pfl8tKz0Z4dTD1cDJ1cKrwesofOP0KBeM0vO+P0dGkDXwV3okZig7zIOOZD9tPiPEaiiSNW3PTw2KpYqGem7+67GIiJDsiIiAIiIB9t3W2qm0cDkfVuz7Kst9dVy5veNb9b9Jzbc2Icdh/q1UhcVS71NjotUAZc48GGjAaq3uv8s2Htypg6oqUjY8x9lhzBHMT61sfefDbSRVbuVRqFvldW+9Sfjf4+BE5E09D4rG4GrgavPUuhfMmt4vu6vkfMcFga2ErMWD0q1Nha/EaakcmBHmCDJDbW38TiVFN6gCMe8EULe2vetqeHDhPpe0Nmsy5cRTXEoODCyYhfdoCfFSv4ZWsTuhhna1LEGk3/TrrlbUEaBsrW16GRwZ6uG5bpVF+IrPrWq9NV4o58Hv8VpgVqLOwFsyMBm8SCNPdIHA771f7QFe2VWZaZpg3HZ3ta/M63v1lj/4cVuVSiR17/8A+Z0bI+j2hg6gr4usrFWzKDanSU3uCcxuxGluHkZMrOTE8q4KdKUG891ayT19Cx1H+rYimBpTxDMtuS1gC4YdM4DXHUA8zKP9Jm6K0/8A3VAAKWtVUcAzHSoByudD4kHmZa2qHHYmg1MMMNQc1TUIKirUysirTB1KjMSW4HhOvfMqNn4rPw7Fh/iIsv8AFaWx8vhK88LiKTXSdlJeNrPttb07T4PERMH6IIiIAiIgGIvEQBeIiAekqleBInZgHzFsxudOPx/KcMAwCaq1AouZCzLMTxJPnMQEIiIAiIgFx3L3+fCEUq13oX/xJ4r4eH9Gxb07hU8Yn1nZ5TMwzFQQKdXqV+4/hwJ42NzPlksO6e+VXAvp3qRPeQnTzHQ+PznJGS2keLi8BOM/iMI8s+K4S7/19SBrUWRirgqymxBBDAjiCDwM8T7JtfYGF21QFagwWrawe3eBt+rqqOI8eXK40Pyja2x6uFqmnXUqw/dYfeU/aHjJKDj3HYwPKEMVeLWWa3i9/scURMzB6RiZiIAnqnUKm6kgzzPXZm17G3XlALxsHfnE0UXMwqrbhUuSPJ+PreWrDfSFh6oy16bp1BUVKfw1+E+b0BZVH7I+U2TSm0ePiOSMLWebLlfWtPyPptPEbMqcDhB7hTPobTqors9DdTggeN81It6k3nyHG1LUz7h8ZE9u33m9TLn7DovkG+iqysfccfvxhKIJNUN4J3iff7PxnzXfLfl8d+jQZKIN7faYjgWP5fOVUmJHJs7mD5Fw+Fkp9KS4vgIiJk9oREQBERAMREQBERAEREAREQBERAEREAREQCU3f3iq4KqHpH8Sn2WHQifWKGIwm3MNlcd8C9rjtaTcMyHmPgeBE+Jzr2ZtOph6i1KLFWU3BH9azkhPLo9jysfydHEWqU3kqLZ/Ukt6N0a2AqWqDNTJ7lQDut4H7reHpeQc+1btb10NqUTRrqnaFbNTb2HHVL8+duI4jrKPvp9Hj4O9WhmqYfiedSl+Lqv7Xr1OpU9M0dUcGC5Tbn8PillqLyf69eHUU2IicJ7gkp2X6Ifg/K/5yLk0F0A8h8oIzZExeLyGTTjKJdbC3HWRVSmVNjJ3l75FbSAzi3TX1MppHLERBRERAEREAREQDEREAREQBERAEREAREQBERAEREARMxAN+BqlailSQRqCCQQRqCCJ+jaGqLfW6i9+ekzE7eG4nyH/AKX+l4/I/Pe8tIJjMSqAKor1AAAAoAY2AA4CR0ROrLdn1ND+FDuXsBJsxEhyszERBk9HgJFbQ9v3CYiQqOeIiU0IiIAiIgCIi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6" name="AutoShape 2" descr="data:image/jpeg;base64,/9j/4AAQSkZJRgABAQAAAQABAAD/2wCEAAkGBhQSDw8QEBIQEBAPDw8PDxUPDxAQDw8QFBAWFBQQEhQXHCYfFxkjGhQSHy8gIycpLCwsFR4xNTEqNSYrLCkBCQoKDgwOGQ8PGiokHyUvLDI1KS80LDI0MSk1LywpNS8sNC0sLCo1KSksLDAuLSw2LCosLCopLCwuLCkuLCwpNf/AABEIAOAA4QMBIgACEQEDEQH/xAAcAAEAAgMBAQEAAAAAAAAAAAAAAwQCBQYHAQj/xAA8EAACAQIDAwoDBwMFAQEAAAAAAQIDEQQhMQUGEhMiQVFhcYGRobEycsEHFCNCUmLRM4LwJHOSouHSFf/EABsBAQACAwEBAAAAAAAAAAAAAAABAwIEBQYH/8QALREBAAICAQIDBgYDAAAAAAAAAAECAxEhBDEFElEyYZGhsdETFEFx8PEkQsH/2gAMAwEAAhEDEQA/APcQAAAAAAAAAABDiMSoK71eiWrKEsXKWrsupAbN1EtWvM+KsutGvgyeEQLaZ9IFTM1Utr5gSAAAAAAAAAAAAAAAAAAAAAAAAAAAAABHXrKEXJ6RV/8AwkNHvJi7cnTXS+OXcsl638gIZ4hzk5S1foupGUahr41ielUA2dFl+lE1eHmbKjUAscJ8cRxnydnk9Hr3AYRnbu9iY1zSjJqOUXml0J9KXYWsG+Yle9ss9bdBCZhOACUAAAAAAAAAAAAAAAAAAAAAAAABx28lb/VNfppwXu/qdicNvTlipPrjB+lvoBhCqW6MzUUqpdpVQmG3o1S7Srmlp1yeOJMds4q3KxJ8+9GpeMIKuNI2ujHttViOKfcpN+Ra2bWu5LsT9Wc6tpuzWWersrvvZZ2btylS5SdapGCUVZZynLV82MbyenQhFi2K08RG5dSDj8f9oSWVCk5fuqvgXeoq7fjY5zH7y4irdTqyjF/lpfhxXiuc/FswtnrDcw+EdRk5tHlj3/b+np33uHGqfHDlGm1HiXHZavh1JTx7dvavJ7Rw2ijKpyMn1uouFf8AZxPYScWT8SJlR13R/lLxXe9x3AY1KiinKTUUtXJpJd7ZDg9o06yk6NSFVQlwydOakoytezto80W7aPlmY3rhYAAQAhr42nCynUhBvTjnGN/NkqldXWaeato0E6nu+gAIAAAAAAAAAAAOT32wmdOqulcm+9Xa935HWFTamBValOm9WrxfVJaMDzWnVsW6dcqYqg4ylFqzi2mn0NEKxFlduyWt9CJZ1jbcLEB4s0z2h+lN9ryX8kMq8nrK3ZHL11Ne2WsOx0/h2a/MxqPf/Nt1V2klq0vHN9yKdXa/6U32yyXlqa7/ADtPjkUWyzPZ2cXhuOvtcp6uLnLWTS6o81fz6kGmhhKqQVMSUzbfd0aY60jVY0sSmVcVi7LLV5L+SvVxZXvfN+HcYTKx8hNxcZrNwlGcfmi1JeqR7nPbtGNGnXqVYQhVhCcG5LnqUVJcK1lk+g8McjcbD2JiMVZUYOUYfh8c5Wp00llDifQlbmq9r6G10s6mYcDxzH5sdb+k6+P9LO/2P+/YmhKnUqU6FJNWf553yqRh+XLK7z7ETbm1/uuLoQhOpydeqoVVKTlykpJxjKS0vdoy3u3PlhcDKqsTF4lOHJ04qMVO80pKPE7yaTb6NNDnN2quIw+Ip4mT4pQ4ubVk7SUotWss1a99OjU2ZiIvuK8+rjUtfJ081tliKx/r6z37R9Z4e+nKb3b80sNTnTpPlsTKMoxjSknyUrZSm8+HVZanE7U3lxFf+rWlw/opN0aXiou8l80mVcHsSvVj/p6E5RejhFQg/wC52T8y5z4cvgcJXqOUq8U5SvxTrSTm30O7bl6XPX/sx2nUnQnh6sozWFjShTlGPDzGmlF9duHU8owu14Sdo8Tb7GlpfpPXvs32bGODjiE25YpRnJPSKi2lFebzNfFXHW0+WeXV63P1ebFWc1dVieONc/V1oANhyQAAAAAAAAAAAABze9WwuNOtTXOS56WskvzLtRweKoXUovSSa8Gj2A4PevA01VToc6UrupGOai+y3X1ESyrOp3DzaFSccoycXFtPpjdO3wslW25x+OCkv1Qf0ZZ2xgJU6jk4yjGdnmmlfRr0Nezj23S01fQ8F/xsVckfrC7T25CWjs+qWTMp441NXCRl0eRC8LKPwyuupjuym0x3htJ4sjc2ytTnLhUnFZ9Tz77GEKkpu0FKT/atO96LxEVmWF81aRu06/dZcurPr/gTqWzeXfoS0MBK3Okodahz5+ei9SxDDQjnZNr81R8Uu9XyXgjZr01p78OTn8Zw04pE2n5KVOEp/BFtdb5sPN6+FzebJ2nXw9KdKnWcI1KnKTVKKTcnBRfPkm0rRjolpqautteC6eJ+nmbPcqtTr7QpUa8VKnUjUUY3aTqRjxq9npaMy6kYsc6ieXNz5Os6rHM2jVI5+HP68mGw9SrUapxnVqS+JriqTfbObu/NmnxW1mpVKcYvjpSlCfFlwyi7NeaPf8NhYU4qFOEacVooRUYrwR41vpsZUdtSU7Ro4+PHBvJRqNKMk38yv/ejPPa1a7qp8Jw4M2fy543Gt6ehbp7vYV4bD4mNNTnVpU6jdV8o4ycU2knkrO6yR1Bw/wBlm0r0K2Dm054SrLg1zozd4vttLjXdY7ac0k28kk2+5GeO3mrEtTrcH4Ge+P0nj9u8fJ+Ydnw4ajX6ZzXlkfoDcGNtl4L/AGIvzbPz1hqtuc+nib8j9G7n0ODZ2Bi001haDaas03TTaa72afS+3L0Pjc/49I9//G4AB0HkwAAAAAAAAAiqYhLLV9S+oEpDUxSWmb7NPMrVsR+p2XUv8zKk8TfJZL1f8BKaviHLLo6bZLx6yKlh4roXkYcp1E9DUIS1dnRqQcZxUotWakk013Hmm+e6Cw961K/I358deTbeq/bfyPWYSyKG1MLGpCcJK8ZRcZJ9KeqKsmKLxy3+j63J019xPH6w8Dlis7RzfUleT8ES08HUetqa/fnK3yr6tF7G0lh6lWk+GCpycckldapvwsayttyK+BOT8kURgx09qXSt4p1OedYK6+fz7L0MDDWV6j/e7Q/4LLzuZV9oQgrOSSWkY/RI0FfaNSfTZdUcvUrqn5vzZM5614rCuvh2XLPmz2bWvt56Qjbtl/Br62LlL4m345eRdwW71So1dKnF9NS9/COvnY7bYG5+EhaVZPET1/Edqaf+2sn/AHXMNZMndsRPS9L7PM+7mfi4fY2wcRi5Ww1KdWztKSsqcX+6byWqy1PS90fsnnQrUsTia/4lKSnCnQXNUraTnJc5ZtWSR0dPbXJpRhZRSsopLhS7LaE1Pe1fng++Lv6MuphrHMtDP1+W8TFY1HzdAcp9o26n33CXpq+Jw7dWhpeTtzqSfRxJLxSNtR3nw8suU4X1TTj66F6ljqcvhqQl3Tiy60RaNS52LJfDeL17w/Pe7u8FXB4iOJinLhbhVUk+dBvn05v8ry6dGkejby/arhZ4Cp91qOWIrQdOMHCUZUuJWlOd1bJN9Obscp9qux1h8eqtLmRxdN1XwO34qlao8uu8H3tnI4PCyqTjGC4p1JxhBfqnJ2WfezQibYt1h669MXXRTNaOY+npP7LO6+wZYvF4fCwWTalWzfMoqSc5Pwy72j9KQjZJLRJJdyOf3N3Op4CjwxtOvUs69S2c5L8seqKvkvE6E2sOPyRz3l57xHrPzN4ivs17fcABe5oAAAAAAADXbW2jyfDBfFJXfZHT/O41b2h2vwyK29VVxxK6nSjb/lI1X3oDbTxhhHEmq+8ElOuBvKVQswqmnp4klWMA3tLEmdapdGjjj11n2rtZJageXfaJQX/6FRr81KlJ9/OXtFeRz+HwUpu0IuXcsl3vRHa7T2fCtiKleac3Kyim+aopWSt09Lz6yzQwmSUY2S0srI0pwza0zMvR08RpixVrSu5iI7/z7Obwe6redWXD2U834to3dDZVOnH8OCT0b1k+9vM2tPZsizh9h1KnFGmlJpJtNqLt2XL6Yq17Ob1HWZcvtTx6NJwlvDtlutu/XhrSn4LiXpcpuLi7NWa6HkyzTS87ZU6uRNClc1dPFW1LtDaCGk+ZaezEylitkLpNjSx66yticfxVFFaRzfaxoi8q9Tc+hVSVWPE0rKzaavrZo22w9ysPRlCdKmlKDvGUnKUovrTZ8w1Y6DAVrIxnHWZ3pfXq8tK+WLTr0bGi2sm79+pKVeV0717losakgACAAAAAAAAHPb37Nc6casVd0r8VteB9Pg/dnFOTR6safF7q0ZvitKDevA0l5NO3gBwPKsyjWZ3VHdKhHVTn80v/AJsXls6lThJwpwjaLzUVfTr1A87+8yMJYp9fkTYjUpzQGTxT62TUcJOp12McFh+KR2Oy8IoxWWZDKGrwW7PS0bWlsVLoNrFn0jTPbWy2ajLZuH4Kyf6oyj9foXmiF5Si+qS9yUTLZmFWjGStKMZL9yT9zMEq2rxG7OHnrSUX+xuPosjV4ncOm86dSUeySUl6WOoAHA4rc3EQzg41F+2Vn5M1E6E6d+OMoyUs1JNO1tT1UrbQ2dCtBwqK6ejXxRfXF9AHBYHFXsdDhMRkanF7m1qcm6LVWPRmoz8U8vJk+B2ZiZNJ0+Drc5JJeWbA3+EqcdRJaR5z8NPU2pV2fgVSja/FJ5yk+l/RFoAAAAAAAAAAGwAIp17ELxYFsr7QlajVfVTm/wDqzBYsi2nXvh63+3JeaA4KsV+C7LM43JKNECxs7D5o6XDaI1GEhY2mHkBsIszIISJUyEvrIK2hM2QVnkBs4vJH0woPmR+WPsZkoAAAAAAAAAAAAAAAAAAAPkkfT4wKlaBXaLdWRWmwMCvtKX4FT5fqiyVNqf0ancvdAcxGJZpRIoImgwLdJmwoSNbSZeoMC/CRLGRWgyRSAmciGq8j65kNSr0AbbDfBD5I+xKRYb4IfJH2JQAAAAAAAAAAAAAAAAAAA+NlerXJ5op1aYEcp3MT7wjhA+FTav8ARn3L3RcKm1v6M/D3A56KM4mMUSRQE1Iu0mU6SLlOIEksUo63K1XbKWik32Jl6lFdOZ8xEV1LyAqUZVKnRyce34n4FtUUlZeurPtKRlMDaYSpzYr9q9iwRYePMj8sfYlAAAAAAAAAAAAAAAAAAAAYuBkAI3RR8dAlAFKrSsa/ay/Bl4e5u5xujT7Xj+FLvXuBzqRnFCxlFATUkXaRUpIuUwJokWJl9CWJXxL07wJaJJIjoEktANzQ+CPyx9jMwo/DH5V7GYAAAAAAAAAAAAAAAAAAAAAAAAA1u3Kf4Un3e5siOvRUoyi9GrAcfwiMS1Wwri3GWq9V1oj5MDKmi1BFeCLMAJEU8RLn28f88i5cheyajfKRtJTSdm+Fx/kDOiTRhxNRWr9F0szobKn+Zxj3c5myw+GUFlq9W9WBIkfQAAAAAAAAAAAAAAAAAAAAAAAAAAAAir4eM1aSv1da7ijV2P8Apfn/AOGzAGhnsqonkk/7kvckp7Mq9PBHvk2/JI3QApUNmJZyfG+rSPl0l0AAAAAAAAAAAAAAAAAAAAAA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8" name="Picture 4" descr="http://www.uniongrove.lib.wi.us/wp-content/uploads/2012/12/Email-Marketing.jpg"/>
          <p:cNvPicPr>
            <a:picLocks noChangeAspect="1" noChangeArrowheads="1"/>
          </p:cNvPicPr>
          <p:nvPr/>
        </p:nvPicPr>
        <p:blipFill>
          <a:blip r:embed="rId3" cstate="print"/>
          <a:srcRect/>
          <a:stretch>
            <a:fillRect/>
          </a:stretch>
        </p:blipFill>
        <p:spPr bwMode="auto">
          <a:xfrm>
            <a:off x="4724400" y="0"/>
            <a:ext cx="4419600" cy="4419602"/>
          </a:xfrm>
          <a:prstGeom prst="rect">
            <a:avLst/>
          </a:prstGeom>
          <a:noFill/>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circle(in)">
                                      <p:cBhvr>
                                        <p:cTn id="13" dur="2000"/>
                                        <p:tgtEl>
                                          <p:spTgt spid="3174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sz="1400" dirty="0" err="1"/>
              <a:t>Kotler</a:t>
            </a:r>
            <a:r>
              <a:rPr lang="en-US" sz="1400" dirty="0"/>
              <a:t>, Philip &amp; Keller, L. Kevin (2012). </a:t>
            </a:r>
            <a:r>
              <a:rPr lang="en-US" sz="1400" i="1" dirty="0"/>
              <a:t>Marketing Management </a:t>
            </a:r>
            <a:r>
              <a:rPr lang="en-US" sz="1400" dirty="0"/>
              <a:t>14e. Pearson Education Limited </a:t>
            </a:r>
            <a:r>
              <a:rPr lang="en-US" sz="1400" dirty="0" smtClean="0"/>
              <a:t>2012/ b </a:t>
            </a:r>
            <a:r>
              <a:rPr lang="en-US" sz="1400" i="1" dirty="0" smtClean="0"/>
              <a:t>A Framework </a:t>
            </a:r>
            <a:r>
              <a:rPr lang="en-US" sz="1400" i="1" dirty="0"/>
              <a:t>for Marketing Management</a:t>
            </a:r>
            <a:r>
              <a:rPr lang="en-US" sz="1400" dirty="0"/>
              <a:t> (4th ed.). Pearson Prentice Hall. 2009</a:t>
            </a:r>
            <a:r>
              <a:rPr lang="en-US" sz="1400" dirty="0" smtClean="0"/>
              <a:t>..</a:t>
            </a:r>
            <a:endParaRPr lang="en-US" sz="1400" dirty="0"/>
          </a:p>
          <a:p>
            <a:r>
              <a:rPr lang="en-US" sz="1400" dirty="0" smtClean="0">
                <a:hlinkClick r:id="rId2" tooltip="Dennis Adcock (page does not exist)"/>
              </a:rPr>
              <a:t>Adcock</a:t>
            </a:r>
            <a:r>
              <a:rPr lang="en-US" sz="1400" dirty="0">
                <a:hlinkClick r:id="rId2" tooltip="Dennis Adcock (page does not exist)"/>
              </a:rPr>
              <a:t>, Dennis</a:t>
            </a:r>
            <a:r>
              <a:rPr lang="en-US" sz="1400" dirty="0"/>
              <a:t>; Al </a:t>
            </a:r>
            <a:r>
              <a:rPr lang="en-US" sz="1400" dirty="0" err="1"/>
              <a:t>Halborg</a:t>
            </a:r>
            <a:r>
              <a:rPr lang="en-US" sz="1400" dirty="0"/>
              <a:t>, Caroline Ross (2001). </a:t>
            </a:r>
            <a:r>
              <a:rPr lang="en-US" sz="1400" dirty="0">
                <a:hlinkClick r:id="rId3"/>
              </a:rPr>
              <a:t>"</a:t>
            </a:r>
            <a:r>
              <a:rPr lang="en-US" sz="1400" i="1" dirty="0">
                <a:hlinkClick r:id="rId3"/>
              </a:rPr>
              <a:t>Introduction"</a:t>
            </a:r>
            <a:r>
              <a:rPr lang="en-US" sz="1400" i="1" dirty="0"/>
              <a:t>. Marketing: principles and practice. p. 16. </a:t>
            </a:r>
            <a:r>
              <a:rPr lang="en-US" sz="1400" i="1" dirty="0" smtClean="0"/>
              <a:t>/</a:t>
            </a:r>
            <a:r>
              <a:rPr lang="en-US" sz="1400" dirty="0" smtClean="0"/>
              <a:t> "</a:t>
            </a:r>
            <a:r>
              <a:rPr lang="en-US" sz="1400" i="1" dirty="0"/>
              <a:t>Marketing Management: Strategies and Programs", </a:t>
            </a:r>
            <a:r>
              <a:rPr lang="en-US" sz="1400" dirty="0" err="1"/>
              <a:t>Guiltinan</a:t>
            </a:r>
            <a:r>
              <a:rPr lang="en-US" sz="1400" dirty="0"/>
              <a:t> et al., McGraw Hill/Irwin, 1996</a:t>
            </a:r>
          </a:p>
          <a:p>
            <a:r>
              <a:rPr lang="en-US" sz="1400" i="1" dirty="0" smtClean="0"/>
              <a:t>"</a:t>
            </a:r>
            <a:r>
              <a:rPr lang="en-US" sz="1400" i="1" dirty="0"/>
              <a:t>Swarming the shelves: How shops can exploit people's herd mentality to increase sales</a:t>
            </a:r>
            <a:r>
              <a:rPr lang="en-US" sz="1400" dirty="0"/>
              <a:t>". The Economist. 2006-11-11. p. 90.</a:t>
            </a:r>
          </a:p>
          <a:p>
            <a:r>
              <a:rPr lang="en-US" sz="1400" dirty="0" err="1" smtClean="0"/>
              <a:t>Kotler</a:t>
            </a:r>
            <a:r>
              <a:rPr lang="en-US" sz="1400" dirty="0"/>
              <a:t>, Armstrong, Philip, Gary. </a:t>
            </a:r>
            <a:r>
              <a:rPr lang="en-US" sz="1400" i="1" dirty="0"/>
              <a:t>Principles of Marketing</a:t>
            </a:r>
            <a:r>
              <a:rPr lang="en-US" sz="1400" dirty="0"/>
              <a:t>. </a:t>
            </a:r>
            <a:r>
              <a:rPr lang="en-US" sz="1400" dirty="0" err="1"/>
              <a:t>pearson</a:t>
            </a:r>
            <a:r>
              <a:rPr lang="en-US" sz="1400" dirty="0"/>
              <a:t> education.</a:t>
            </a:r>
          </a:p>
          <a:p>
            <a:r>
              <a:rPr lang="en-US" sz="1400" dirty="0" smtClean="0"/>
              <a:t>D.S</a:t>
            </a:r>
            <a:r>
              <a:rPr lang="en-US" sz="1400" dirty="0"/>
              <a:t>. </a:t>
            </a:r>
            <a:r>
              <a:rPr lang="en-US" sz="1400" dirty="0" err="1"/>
              <a:t>Hochbaum</a:t>
            </a:r>
            <a:r>
              <a:rPr lang="en-US" sz="1400" dirty="0"/>
              <a:t>, E. Moreno-</a:t>
            </a:r>
            <a:r>
              <a:rPr lang="en-US" sz="1400" dirty="0" err="1"/>
              <a:t>Centeno</a:t>
            </a:r>
            <a:r>
              <a:rPr lang="en-US" sz="1400" dirty="0"/>
              <a:t>, P. </a:t>
            </a:r>
            <a:r>
              <a:rPr lang="en-US" sz="1400" dirty="0" err="1"/>
              <a:t>Yelland</a:t>
            </a:r>
            <a:r>
              <a:rPr lang="en-US" sz="1400" dirty="0"/>
              <a:t>, and R.A. Catena. </a:t>
            </a:r>
            <a:r>
              <a:rPr lang="en-US" sz="1400" i="1" dirty="0">
                <a:solidFill>
                  <a:schemeClr val="tx1"/>
                </a:solidFill>
                <a:hlinkClick r:id="rId4"/>
              </a:rPr>
              <a:t>Rating Customers According to Their Promptness to Adopt New Products</a:t>
            </a:r>
            <a:r>
              <a:rPr lang="en-US" sz="1400" dirty="0"/>
              <a:t>, Operations Research 59(5): 1171-1183, 2011</a:t>
            </a:r>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590TGp_climb_dark">
  <a:themeElements>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590TGp_climb_dark</Template>
  <TotalTime>62</TotalTime>
  <Words>730</Words>
  <Application>Microsoft Office PowerPoint</Application>
  <PresentationFormat>On-screen Show (4:3)</PresentationFormat>
  <Paragraphs>64</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590TGp_climb_dark</vt:lpstr>
      <vt:lpstr>The Jewelry Campaign</vt:lpstr>
      <vt:lpstr>The Pre-Launch Campaign</vt:lpstr>
      <vt:lpstr>The Launching Day</vt:lpstr>
      <vt:lpstr>Entering the Realms  of the Internet</vt:lpstr>
      <vt:lpstr>SOCIAL NETWORK MARKETING </vt:lpstr>
      <vt:lpstr>Creating a Company  Website</vt:lpstr>
      <vt:lpstr>Making it  Personal and Direct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Jewelry Campaign</dc:title>
  <dc:creator>Researcher</dc:creator>
  <cp:lastModifiedBy>Researcher</cp:lastModifiedBy>
  <cp:revision>7</cp:revision>
  <dcterms:created xsi:type="dcterms:W3CDTF">2013-05-15T22:34:47Z</dcterms:created>
  <dcterms:modified xsi:type="dcterms:W3CDTF">2013-05-15T23:36:47Z</dcterms:modified>
</cp:coreProperties>
</file>