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3" r:id="rId9"/>
    <p:sldId id="264" r:id="rId10"/>
    <p:sldId id="271" r:id="rId11"/>
    <p:sldId id="272" r:id="rId12"/>
    <p:sldId id="270" r:id="rId13"/>
    <p:sldId id="266" r:id="rId14"/>
    <p:sldId id="273"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0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D53F8-F74F-497A-8F8D-5100F00AA878}" type="datetimeFigureOut">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D53F8-F74F-497A-8F8D-5100F00AA878}" type="datetimeFigureOut">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D53F8-F74F-497A-8F8D-5100F00AA878}" type="datetimeFigureOut">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D53F8-F74F-497A-8F8D-5100F00AA878}" type="datetimeFigureOut">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D53F8-F74F-497A-8F8D-5100F00AA878}" type="datetimeFigureOut">
              <a:rPr lang="en-US" smtClean="0"/>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ED53F8-F74F-497A-8F8D-5100F00AA878}" type="datetimeFigureOut">
              <a:rPr lang="en-US" smtClean="0"/>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D53F8-F74F-497A-8F8D-5100F00AA878}" type="datetimeFigureOut">
              <a:rPr lang="en-US" smtClean="0"/>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D53F8-F74F-497A-8F8D-5100F00AA878}" type="datetimeFigureOut">
              <a:rPr lang="en-US" smtClean="0"/>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D53F8-F74F-497A-8F8D-5100F00AA878}" type="datetimeFigureOut">
              <a:rPr lang="en-US" smtClean="0"/>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D53F8-F74F-497A-8F8D-5100F00AA878}" type="datetimeFigureOut">
              <a:rPr lang="en-US" smtClean="0"/>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23B0E-45F7-45FD-9A83-49793C913C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D53F8-F74F-497A-8F8D-5100F00AA878}" type="datetimeFigureOut">
              <a:rPr lang="en-US" smtClean="0"/>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23B0E-45F7-45FD-9A83-49793C913C57}"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25ED53F8-F74F-497A-8F8D-5100F00AA878}" type="datetimeFigureOut">
              <a:rPr lang="en-US" smtClean="0"/>
              <a:t>11/29/2012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00F23B0E-45F7-45FD-9A83-49793C913C57}"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7117180" cy="1470025"/>
          </a:xfrm>
        </p:spPr>
        <p:txBody>
          <a:bodyPr/>
          <a:lstStyle/>
          <a:p>
            <a:pPr algn="ctr"/>
            <a:r>
              <a:rPr lang="en-US" sz="6000" dirty="0" smtClean="0">
                <a:latin typeface="Times New Roman" pitchFamily="18" charset="0"/>
                <a:cs typeface="Times New Roman" pitchFamily="18" charset="0"/>
              </a:rPr>
              <a:t>Vaccination</a:t>
            </a:r>
            <a:endParaRPr lang="en-US" sz="6000" dirty="0">
              <a:latin typeface="Times New Roman" pitchFamily="18" charset="0"/>
              <a:cs typeface="Times New Roman" pitchFamily="18" charset="0"/>
            </a:endParaRPr>
          </a:p>
        </p:txBody>
      </p:sp>
      <p:sp>
        <p:nvSpPr>
          <p:cNvPr id="3" name="Subtitle 2"/>
          <p:cNvSpPr>
            <a:spLocks noGrp="1"/>
          </p:cNvSpPr>
          <p:nvPr>
            <p:ph type="subTitle" idx="1"/>
          </p:nvPr>
        </p:nvSpPr>
        <p:spPr>
          <a:xfrm>
            <a:off x="1143000" y="3429000"/>
            <a:ext cx="7117180" cy="3048000"/>
          </a:xfrm>
        </p:spPr>
        <p:txBody>
          <a:bodyPr/>
          <a:lstStyle/>
          <a:p>
            <a:r>
              <a:rPr lang="en-US" dirty="0" smtClean="0"/>
              <a:t>.</a:t>
            </a:r>
            <a:endParaRPr lang="en-US" dirty="0"/>
          </a:p>
        </p:txBody>
      </p:sp>
      <p:pic>
        <p:nvPicPr>
          <p:cNvPr id="1026" name="Picture 2" descr="C:\Users\Tonica\AppData\Local\Microsoft\Windows\Temporary Internet Files\Content.IE5\YON4A2CL\MP90018515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590800"/>
            <a:ext cx="5437763"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187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400"/>
            <a:ext cx="7125113" cy="924475"/>
          </a:xfrm>
        </p:spPr>
        <p:txBody>
          <a:bodyPr/>
          <a:lstStyle/>
          <a:p>
            <a:pPr algn="ctr"/>
            <a:r>
              <a:rPr lang="en-US" sz="6000" dirty="0" smtClean="0">
                <a:latin typeface="Times New Roman" pitchFamily="18" charset="0"/>
                <a:cs typeface="Times New Roman" pitchFamily="18" charset="0"/>
              </a:rPr>
              <a:t>Pro- Healthy Family</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0" y="1807361"/>
            <a:ext cx="9144000" cy="5050639"/>
          </a:xfrm>
        </p:spPr>
        <p:txBody>
          <a:bodyPr>
            <a:normAutofit/>
          </a:bodyPr>
          <a:lstStyle/>
          <a:p>
            <a:pPr marL="0" indent="0">
              <a:buNone/>
            </a:pP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5" name="Picture 4" descr="http://t3.gstatic.com/images?q=tbn:ANd9GcRhpxgui0bCWgQSXAwUSylclIY7yM_XnvUSQvcFInweXfUpBr8D"/>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010400" cy="5257800"/>
          </a:xfrm>
          <a:prstGeom prst="rect">
            <a:avLst/>
          </a:prstGeom>
          <a:noFill/>
          <a:ln>
            <a:noFill/>
          </a:ln>
        </p:spPr>
      </p:pic>
    </p:spTree>
    <p:extLst>
      <p:ext uri="{BB962C8B-B14F-4D97-AF65-F5344CB8AC3E}">
        <p14:creationId xmlns:p14="http://schemas.microsoft.com/office/powerpoint/2010/main" val="978622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400"/>
            <a:ext cx="7125113" cy="924475"/>
          </a:xfrm>
        </p:spPr>
        <p:txBody>
          <a:bodyPr/>
          <a:lstStyle/>
          <a:p>
            <a:pPr algn="ctr"/>
            <a:r>
              <a:rPr lang="en-US" sz="6000" dirty="0" smtClean="0">
                <a:latin typeface="Times New Roman" pitchFamily="18" charset="0"/>
                <a:cs typeface="Times New Roman" pitchFamily="18" charset="0"/>
              </a:rPr>
              <a:t>Con- Sick Child</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1"/>
            <a:ext cx="9144000" cy="6019800"/>
          </a:xfrm>
        </p:spPr>
        <p:txBody>
          <a:bodyPr/>
          <a:lstStyle/>
          <a:p>
            <a:pPr marL="0" indent="0">
              <a:buNone/>
            </a:pPr>
            <a:r>
              <a:rPr lang="en-US" dirty="0" smtClean="0"/>
              <a:t>.</a:t>
            </a:r>
            <a:endParaRPr lang="en-US" dirty="0"/>
          </a:p>
        </p:txBody>
      </p:sp>
      <p:pic>
        <p:nvPicPr>
          <p:cNvPr id="4" name="Picture 3" descr="Sick_person : Young Boy in Hospital "/>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239000" cy="5181600"/>
          </a:xfrm>
          <a:prstGeom prst="rect">
            <a:avLst/>
          </a:prstGeom>
          <a:noFill/>
          <a:ln>
            <a:noFill/>
          </a:ln>
        </p:spPr>
      </p:pic>
    </p:spTree>
    <p:extLst>
      <p:ext uri="{BB962C8B-B14F-4D97-AF65-F5344CB8AC3E}">
        <p14:creationId xmlns:p14="http://schemas.microsoft.com/office/powerpoint/2010/main" val="4499881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125113" cy="924475"/>
          </a:xfrm>
        </p:spPr>
        <p:txBody>
          <a:bodyPr/>
          <a:lstStyle/>
          <a:p>
            <a:pPr algn="ctr"/>
            <a:r>
              <a:rPr lang="en-US" sz="6000" dirty="0" smtClean="0">
                <a:latin typeface="Times New Roman" pitchFamily="18" charset="0"/>
                <a:cs typeface="Times New Roman" pitchFamily="18" charset="0"/>
              </a:rPr>
              <a:t>Research Studies</a:t>
            </a:r>
            <a:endParaRPr lang="en-US" sz="6000" dirty="0">
              <a:latin typeface="Times New Roman" pitchFamily="18" charset="0"/>
              <a:cs typeface="Times New Roman" pitchFamily="18"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48480103"/>
              </p:ext>
            </p:extLst>
          </p:nvPr>
        </p:nvGraphicFramePr>
        <p:xfrm>
          <a:off x="838200" y="918231"/>
          <a:ext cx="7429500" cy="5648665"/>
        </p:xfrm>
        <a:graphic>
          <a:graphicData uri="http://schemas.openxmlformats.org/drawingml/2006/table">
            <a:tbl>
              <a:tblPr firstRow="1" bandRow="1">
                <a:tableStyleId>{5C22544A-7EE6-4342-B048-85BDC9FD1C3A}</a:tableStyleId>
              </a:tblPr>
              <a:tblGrid>
                <a:gridCol w="2679700"/>
                <a:gridCol w="2374900"/>
                <a:gridCol w="2374900"/>
              </a:tblGrid>
              <a:tr h="885169">
                <a:tc>
                  <a:txBody>
                    <a:bodyPr/>
                    <a:lstStyle/>
                    <a:p>
                      <a:r>
                        <a:rPr lang="en-US" sz="2000" dirty="0" smtClean="0">
                          <a:latin typeface="Times New Roman" pitchFamily="18" charset="0"/>
                          <a:cs typeface="Times New Roman" pitchFamily="18" charset="0"/>
                        </a:rPr>
                        <a:t>Study Author</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Title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Conclusion</a:t>
                      </a:r>
                      <a:endParaRPr lang="en-US" sz="2000" dirty="0">
                        <a:latin typeface="Times New Roman" pitchFamily="18" charset="0"/>
                        <a:cs typeface="Times New Roman" pitchFamily="18" charset="0"/>
                      </a:endParaRPr>
                    </a:p>
                  </a:txBody>
                  <a:tcPr/>
                </a:tc>
              </a:tr>
              <a:tr h="1858328">
                <a:tc>
                  <a:txBody>
                    <a:bodyPr/>
                    <a:lstStyle/>
                    <a:p>
                      <a:r>
                        <a:rPr lang="en-US" sz="2000" kern="1200" dirty="0" smtClean="0">
                          <a:solidFill>
                            <a:schemeClr val="dk1"/>
                          </a:solidFill>
                          <a:effectLst/>
                          <a:latin typeface="Times New Roman" pitchFamily="18" charset="0"/>
                          <a:ea typeface="+mn-ea"/>
                          <a:cs typeface="Times New Roman" pitchFamily="18" charset="0"/>
                        </a:rPr>
                        <a:t>Mrozek-Budzyn D, </a:t>
                      </a:r>
                      <a:r>
                        <a:rPr lang="en-US" sz="2000" kern="1200" dirty="0" err="1" smtClean="0">
                          <a:solidFill>
                            <a:schemeClr val="dk1"/>
                          </a:solidFill>
                          <a:effectLst/>
                          <a:latin typeface="Times New Roman" pitchFamily="18" charset="0"/>
                          <a:ea typeface="+mn-ea"/>
                          <a:cs typeface="Times New Roman" pitchFamily="18" charset="0"/>
                        </a:rPr>
                        <a:t>Kiełtyka</a:t>
                      </a:r>
                      <a:r>
                        <a:rPr lang="en-US" sz="2000" kern="1200" dirty="0" smtClean="0">
                          <a:solidFill>
                            <a:schemeClr val="dk1"/>
                          </a:solidFill>
                          <a:effectLst/>
                          <a:latin typeface="Times New Roman" pitchFamily="18" charset="0"/>
                          <a:ea typeface="+mn-ea"/>
                          <a:cs typeface="Times New Roman" pitchFamily="18" charset="0"/>
                        </a:rPr>
                        <a:t> A, </a:t>
                      </a:r>
                      <a:r>
                        <a:rPr lang="en-US" sz="2000" kern="1200" dirty="0" err="1" smtClean="0">
                          <a:solidFill>
                            <a:schemeClr val="dk1"/>
                          </a:solidFill>
                          <a:effectLst/>
                          <a:latin typeface="Times New Roman" pitchFamily="18" charset="0"/>
                          <a:ea typeface="+mn-ea"/>
                          <a:cs typeface="Times New Roman" pitchFamily="18" charset="0"/>
                        </a:rPr>
                        <a:t>Majew</a:t>
                      </a:r>
                      <a:r>
                        <a:rPr lang="en-US" sz="2000" kern="1200" dirty="0" smtClean="0">
                          <a:solidFill>
                            <a:schemeClr val="dk1"/>
                          </a:solidFill>
                          <a:effectLst/>
                          <a:latin typeface="Times New Roman" pitchFamily="18" charset="0"/>
                          <a:ea typeface="+mn-ea"/>
                          <a:cs typeface="Times New Roman" pitchFamily="18" charset="0"/>
                        </a:rPr>
                        <a:t> </a:t>
                      </a:r>
                      <a:r>
                        <a:rPr lang="en-US" sz="2000" kern="1200" dirty="0" err="1" smtClean="0">
                          <a:solidFill>
                            <a:schemeClr val="dk1"/>
                          </a:solidFill>
                          <a:effectLst/>
                          <a:latin typeface="Times New Roman" pitchFamily="18" charset="0"/>
                          <a:ea typeface="+mn-ea"/>
                          <a:cs typeface="Times New Roman" pitchFamily="18" charset="0"/>
                        </a:rPr>
                        <a:t>ska</a:t>
                      </a:r>
                      <a:r>
                        <a:rPr lang="en-US" sz="2000" kern="1200" dirty="0" smtClean="0">
                          <a:solidFill>
                            <a:schemeClr val="dk1"/>
                          </a:solidFill>
                          <a:effectLst/>
                          <a:latin typeface="Times New Roman" pitchFamily="18" charset="0"/>
                          <a:ea typeface="+mn-ea"/>
                          <a:cs typeface="Times New Roman" pitchFamily="18" charset="0"/>
                        </a:rPr>
                        <a:t> R. (2010)</a:t>
                      </a:r>
                      <a:endParaRPr lang="en-US" sz="2000" dirty="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Lack of association between measles-mumps-rubella vaccination and autism in  children: a case-control study</a:t>
                      </a:r>
                      <a:endParaRPr lang="en-US" sz="2000" dirty="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They concluded that there was no positive relationship between autism and measles  vaccine</a:t>
                      </a:r>
                      <a:endParaRPr lang="en-US" sz="2000" dirty="0">
                        <a:latin typeface="Times New Roman" pitchFamily="18" charset="0"/>
                        <a:cs typeface="Times New Roman" pitchFamily="18" charset="0"/>
                      </a:endParaRPr>
                    </a:p>
                  </a:txBody>
                  <a:tcPr/>
                </a:tc>
              </a:tr>
              <a:tr h="2111736">
                <a:tc>
                  <a:txBody>
                    <a:bodyPr/>
                    <a:lstStyle/>
                    <a:p>
                      <a:r>
                        <a:rPr lang="en-US" sz="2000" kern="1200" dirty="0" smtClean="0">
                          <a:solidFill>
                            <a:schemeClr val="dk1"/>
                          </a:solidFill>
                          <a:effectLst/>
                          <a:latin typeface="Times New Roman" pitchFamily="18" charset="0"/>
                          <a:ea typeface="+mn-ea"/>
                          <a:cs typeface="Times New Roman" pitchFamily="18" charset="0"/>
                        </a:rPr>
                        <a:t>Doja A., &amp;Roberts W. (2006).</a:t>
                      </a:r>
                      <a:endParaRPr lang="en-US" sz="2000" dirty="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Immunizations and Autism: A Review of the Literature</a:t>
                      </a:r>
                      <a:endParaRPr lang="en-US" sz="2000" dirty="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The conclusion suggested that with decreasing uptake of immunizations in children it was time for widespread </a:t>
                      </a:r>
                      <a:endParaRPr lang="en-US" sz="2000" dirty="0">
                        <a:latin typeface="Times New Roman" pitchFamily="18" charset="0"/>
                        <a:cs typeface="Times New Roman" pitchFamily="18" charset="0"/>
                      </a:endParaRPr>
                    </a:p>
                  </a:txBody>
                  <a:tcPr/>
                </a:tc>
              </a:tr>
              <a:tr h="342571">
                <a:tc>
                  <a:txBody>
                    <a:bodyPr/>
                    <a:lstStyle/>
                    <a:p>
                      <a:endParaRPr lang="en-US"/>
                    </a:p>
                  </a:txBody>
                  <a:tcPr/>
                </a:tc>
                <a:tc>
                  <a:txBody>
                    <a:bodyPr/>
                    <a:lstStyle/>
                    <a:p>
                      <a:endParaRPr lang="en-US" dirty="0"/>
                    </a:p>
                  </a:txBody>
                  <a:tcPr/>
                </a:tc>
                <a:tc>
                  <a:txBody>
                    <a:bodyPr/>
                    <a:lstStyle/>
                    <a:p>
                      <a:endParaRPr lang="en-US"/>
                    </a:p>
                  </a:txBody>
                  <a:tcPr/>
                </a:tc>
              </a:tr>
              <a:tr h="342571">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48649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400"/>
            <a:ext cx="7125113" cy="924475"/>
          </a:xfrm>
        </p:spPr>
        <p:txBody>
          <a:bodyPr/>
          <a:lstStyle/>
          <a:p>
            <a:pPr algn="ctr"/>
            <a:r>
              <a:rPr lang="en-US" sz="6000" dirty="0">
                <a:latin typeface="Times New Roman" pitchFamily="18" charset="0"/>
                <a:cs typeface="Times New Roman" pitchFamily="18" charset="0"/>
              </a:rPr>
              <a:t>Research </a:t>
            </a:r>
            <a:r>
              <a:rPr lang="en-US" sz="6000" dirty="0" smtClean="0">
                <a:latin typeface="Times New Roman" pitchFamily="18" charset="0"/>
                <a:cs typeface="Times New Roman" pitchFamily="18" charset="0"/>
              </a:rPr>
              <a:t>Studies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7492923"/>
              </p:ext>
            </p:extLst>
          </p:nvPr>
        </p:nvGraphicFramePr>
        <p:xfrm>
          <a:off x="533400" y="838200"/>
          <a:ext cx="8153400" cy="5692140"/>
        </p:xfrm>
        <a:graphic>
          <a:graphicData uri="http://schemas.openxmlformats.org/drawingml/2006/table">
            <a:tbl>
              <a:tblPr firstRow="1" bandRow="1">
                <a:tableStyleId>{5C22544A-7EE6-4342-B048-85BDC9FD1C3A}</a:tableStyleId>
              </a:tblPr>
              <a:tblGrid>
                <a:gridCol w="2717800"/>
                <a:gridCol w="2717800"/>
                <a:gridCol w="2717800"/>
              </a:tblGrid>
              <a:tr h="14287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Study Author</a:t>
                      </a:r>
                    </a:p>
                    <a:p>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Title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Conclusion</a:t>
                      </a:r>
                      <a:endParaRPr lang="en-US" sz="2000" dirty="0">
                        <a:latin typeface="Times New Roman" pitchFamily="18" charset="0"/>
                        <a:cs typeface="Times New Roman" pitchFamily="18" charset="0"/>
                      </a:endParaRPr>
                    </a:p>
                  </a:txBody>
                  <a:tcPr/>
                </a:tc>
              </a:tr>
              <a:tr h="1428750">
                <a:tc>
                  <a:txBody>
                    <a:bodyPr/>
                    <a:lstStyle/>
                    <a:p>
                      <a:endParaRPr lang="en-US" sz="2000" dirty="0">
                        <a:latin typeface="Times New Roman" pitchFamily="18" charset="0"/>
                        <a:cs typeface="Times New Roman" pitchFamily="18" charset="0"/>
                      </a:endParaRPr>
                    </a:p>
                  </a:txBody>
                  <a:tcPr/>
                </a:tc>
                <a:tc>
                  <a:txBody>
                    <a:bodyPr/>
                    <a:lstStyle/>
                    <a:p>
                      <a:endParaRPr lang="en-US" sz="200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education informing patients that there is no relationship of vaccines to autism.</a:t>
                      </a:r>
                      <a:endParaRPr lang="en-US" sz="2000" dirty="0">
                        <a:latin typeface="Times New Roman" pitchFamily="18" charset="0"/>
                        <a:cs typeface="Times New Roman" pitchFamily="18" charset="0"/>
                      </a:endParaRPr>
                    </a:p>
                  </a:txBody>
                  <a:tcPr/>
                </a:tc>
              </a:tr>
              <a:tr h="1428750">
                <a:tc>
                  <a:txBody>
                    <a:bodyPr/>
                    <a:lstStyle/>
                    <a:p>
                      <a:r>
                        <a:rPr lang="en-US" sz="2000" kern="1200" dirty="0" smtClean="0">
                          <a:solidFill>
                            <a:schemeClr val="dk1"/>
                          </a:solidFill>
                          <a:effectLst/>
                          <a:latin typeface="Times New Roman" pitchFamily="18" charset="0"/>
                          <a:ea typeface="+mn-ea"/>
                          <a:cs typeface="Times New Roman" pitchFamily="18" charset="0"/>
                        </a:rPr>
                        <a:t>Wood, P. (2012)</a:t>
                      </a:r>
                      <a:endParaRPr lang="en-US" sz="2000" dirty="0">
                        <a:latin typeface="Times New Roman" pitchFamily="18" charset="0"/>
                        <a:cs typeface="Times New Roman" pitchFamily="18" charset="0"/>
                      </a:endParaRPr>
                    </a:p>
                  </a:txBody>
                  <a:tcPr/>
                </a:tc>
                <a:tc>
                  <a:txBody>
                    <a:bodyPr/>
                    <a:lstStyle/>
                    <a:p>
                      <a:r>
                        <a:rPr lang="en-US" sz="2000" kern="1200" dirty="0" smtClean="0">
                          <a:solidFill>
                            <a:schemeClr val="dk1"/>
                          </a:solidFill>
                          <a:effectLst/>
                          <a:latin typeface="Times New Roman" pitchFamily="18" charset="0"/>
                          <a:ea typeface="+mn-ea"/>
                          <a:cs typeface="Times New Roman" pitchFamily="18" charset="0"/>
                        </a:rPr>
                        <a:t>Vaccination Programs among Urban Homeless Populations: A Literature Review.</a:t>
                      </a:r>
                      <a:endParaRPr lang="en-US" sz="2000" dirty="0">
                        <a:latin typeface="Times New Roman" pitchFamily="18" charset="0"/>
                        <a:cs typeface="Times New Roman"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Programs ought to focus on ‘well-designed, validated methods for delivering vaccines to this at risk population’ (Wood, 2012) was the researcher’s recommendation.</a:t>
                      </a:r>
                    </a:p>
                    <a:p>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920846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125113" cy="924475"/>
          </a:xfrm>
        </p:spPr>
        <p:txBody>
          <a:bodyPr/>
          <a:lstStyle/>
          <a:p>
            <a:pPr algn="ctr"/>
            <a:r>
              <a:rPr lang="en-US" sz="6000" dirty="0" smtClean="0">
                <a:latin typeface="Times New Roman" pitchFamily="18" charset="0"/>
                <a:cs typeface="Times New Roman" pitchFamily="18" charset="0"/>
              </a:rPr>
              <a:t>Conclusion</a:t>
            </a:r>
            <a:endParaRPr lang="en-US" sz="6000" dirty="0">
              <a:latin typeface="Times New Roman" pitchFamily="18" charset="0"/>
              <a:cs typeface="Times New Roman" pitchFamily="18" charset="0"/>
            </a:endParaRPr>
          </a:p>
        </p:txBody>
      </p:sp>
      <p:pic>
        <p:nvPicPr>
          <p:cNvPr id="3074" name="Picture 2" descr="C:\Users\Tonica\AppData\Local\Microsoft\Windows\Temporary Internet Files\Content.IE5\R71HZ52L\MP90044846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066800"/>
            <a:ext cx="6477000" cy="5323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910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Times New Roman" pitchFamily="18" charset="0"/>
                <a:cs typeface="Times New Roman" pitchFamily="18" charset="0"/>
              </a:rPr>
              <a:t>Conclusion</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1009443" y="1807361"/>
            <a:ext cx="7125112" cy="5050639"/>
          </a:xfrm>
        </p:spPr>
        <p:txBody>
          <a:bodyPr>
            <a:normAutofit/>
          </a:bodyPr>
          <a:lstStyle/>
          <a:p>
            <a:pPr marL="0" indent="0">
              <a:buNone/>
            </a:pPr>
            <a:r>
              <a:rPr lang="en-US" sz="2800" dirty="0" smtClean="0">
                <a:latin typeface="Times New Roman" pitchFamily="18" charset="0"/>
                <a:cs typeface="Times New Roman" pitchFamily="18" charset="0"/>
              </a:rPr>
              <a:t>Scholars </a:t>
            </a:r>
            <a:r>
              <a:rPr lang="en-US" sz="2800" dirty="0">
                <a:latin typeface="Times New Roman" pitchFamily="18" charset="0"/>
                <a:cs typeface="Times New Roman" pitchFamily="18" charset="0"/>
              </a:rPr>
              <a:t>should endeavor to clarify predisposing processes and potential mediators of vaccination </a:t>
            </a:r>
            <a:r>
              <a:rPr lang="en-US" sz="2800" dirty="0" smtClean="0">
                <a:latin typeface="Times New Roman" pitchFamily="18" charset="0"/>
                <a:cs typeface="Times New Roman" pitchFamily="18" charset="0"/>
              </a:rPr>
              <a:t>decisions. </a:t>
            </a:r>
            <a:r>
              <a:rPr lang="en-US" sz="2800" dirty="0">
                <a:latin typeface="Times New Roman" pitchFamily="18" charset="0"/>
                <a:cs typeface="Times New Roman" pitchFamily="18" charset="0"/>
              </a:rPr>
              <a:t>A great future challenge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s </a:t>
            </a:r>
            <a:r>
              <a:rPr lang="en-US" sz="2800" dirty="0">
                <a:latin typeface="Times New Roman" pitchFamily="18" charset="0"/>
                <a:cs typeface="Times New Roman" pitchFamily="18" charset="0"/>
              </a:rPr>
              <a:t>embedded in evidence-based public health communication. The advice is that research should have an interdisciplinary approach involving public health, medical research, communication science and psychology (Betsch, 2011).</a:t>
            </a: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50126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6892"/>
            <a:ext cx="7125113" cy="924475"/>
          </a:xfrm>
        </p:spPr>
        <p:txBody>
          <a:bodyPr/>
          <a:lstStyle/>
          <a:p>
            <a:pPr algn="ctr"/>
            <a:r>
              <a:rPr lang="en-US" sz="6000" dirty="0" smtClean="0">
                <a:latin typeface="Times New Roman" pitchFamily="18" charset="0"/>
                <a:cs typeface="Times New Roman" pitchFamily="18" charset="0"/>
              </a:rPr>
              <a:t>References</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686800" cy="5791200"/>
          </a:xfrm>
        </p:spPr>
        <p:txBody>
          <a:bodyPr>
            <a:noAutofit/>
          </a:bodyPr>
          <a:lstStyle/>
          <a:p>
            <a:pPr marL="0" indent="0">
              <a:buNone/>
            </a:pPr>
            <a:r>
              <a:rPr lang="en-US" sz="2400" dirty="0">
                <a:latin typeface="Times New Roman" pitchFamily="18" charset="0"/>
                <a:cs typeface="Times New Roman" pitchFamily="18" charset="0"/>
              </a:rPr>
              <a:t>Betsch C. (2011). Innovations in communication: the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Internet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psychology </a:t>
            </a:r>
            <a:r>
              <a:rPr lang="en-US" sz="2400" dirty="0" smtClean="0">
                <a:latin typeface="Times New Roman" pitchFamily="18" charset="0"/>
                <a:cs typeface="Times New Roman" pitchFamily="18" charset="0"/>
              </a:rPr>
              <a:t>of vaccination </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decisions.</a:t>
            </a:r>
            <a:r>
              <a:rPr lang="en-US" sz="2400" i="1" dirty="0" err="1" smtClean="0">
                <a:latin typeface="Times New Roman" pitchFamily="18" charset="0"/>
                <a:cs typeface="Times New Roman" pitchFamily="18" charset="0"/>
              </a:rPr>
              <a:t>wEuro</a:t>
            </a:r>
            <a:r>
              <a:rPr lang="en-US" sz="2400" i="1" dirty="0" smtClean="0">
                <a:latin typeface="Times New Roman" pitchFamily="18" charset="0"/>
                <a:cs typeface="Times New Roman" pitchFamily="18" charset="0"/>
              </a:rPr>
              <a:t> </a:t>
            </a:r>
            <a:r>
              <a:rPr lang="en-US" sz="2400" i="1" dirty="0">
                <a:latin typeface="Times New Roman" pitchFamily="18" charset="0"/>
                <a:cs typeface="Times New Roman" pitchFamily="18" charset="0"/>
              </a:rPr>
              <a:t>Surveill</a:t>
            </a:r>
            <a:r>
              <a:rPr lang="en-US" sz="2400" dirty="0">
                <a:latin typeface="Times New Roman" pitchFamily="18" charset="0"/>
                <a:cs typeface="Times New Roman" pitchFamily="18" charset="0"/>
              </a:rPr>
              <a:t>.16(17),</a:t>
            </a:r>
          </a:p>
          <a:p>
            <a:pPr marL="0" indent="0">
              <a:buNone/>
            </a:pPr>
            <a:endParaRPr lang="en-US" sz="24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Doja </a:t>
            </a:r>
            <a:r>
              <a:rPr lang="en-US" sz="2400" dirty="0">
                <a:latin typeface="Times New Roman" pitchFamily="18" charset="0"/>
                <a:cs typeface="Times New Roman" pitchFamily="18" charset="0"/>
              </a:rPr>
              <a:t>A., Roberts W. (2006). Immunizations and Autism: </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Review of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Literature. The </a:t>
            </a:r>
            <a:r>
              <a:rPr lang="en-US" sz="2400" dirty="0" smtClean="0">
                <a:latin typeface="Times New Roman" pitchFamily="18" charset="0"/>
                <a:cs typeface="Times New Roman" pitchFamily="18" charset="0"/>
              </a:rPr>
              <a:t>Canadian </a:t>
            </a:r>
            <a:r>
              <a:rPr lang="en-US" sz="2400" dirty="0">
                <a:latin typeface="Times New Roman" pitchFamily="18" charset="0"/>
                <a:cs typeface="Times New Roman" pitchFamily="18" charset="0"/>
              </a:rPr>
              <a:t>Journal of </a:t>
            </a:r>
            <a:r>
              <a:rPr lang="en-US" sz="2400" dirty="0" smtClean="0">
                <a:latin typeface="Times New Roman" pitchFamily="18" charset="0"/>
                <a:cs typeface="Times New Roman" pitchFamily="18" charset="0"/>
              </a:rPr>
              <a:t>	Neurological </a:t>
            </a:r>
            <a:r>
              <a:rPr lang="en-US" sz="2400" dirty="0">
                <a:latin typeface="Times New Roman" pitchFamily="18" charset="0"/>
                <a:cs typeface="Times New Roman" pitchFamily="18" charset="0"/>
              </a:rPr>
              <a:t>Sciences, </a:t>
            </a:r>
            <a:r>
              <a:rPr lang="en-US" sz="2400" dirty="0" smtClean="0">
                <a:latin typeface="Times New Roman" pitchFamily="18" charset="0"/>
                <a:cs typeface="Times New Roman" pitchFamily="18" charset="0"/>
              </a:rPr>
              <a:t>	33(4</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341-6</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Fiore</a:t>
            </a:r>
            <a:r>
              <a:rPr lang="en-US" sz="2400" dirty="0">
                <a:latin typeface="Times New Roman" pitchFamily="18" charset="0"/>
                <a:cs typeface="Times New Roman" pitchFamily="18" charset="0"/>
              </a:rPr>
              <a:t>, E. Bridges, B., &amp; Cox, J. (2009). "Seasonal </a:t>
            </a:r>
            <a:r>
              <a:rPr lang="en-US" sz="2400" dirty="0" smtClean="0">
                <a:latin typeface="Times New Roman" pitchFamily="18" charset="0"/>
                <a:cs typeface="Times New Roman" pitchFamily="18" charset="0"/>
              </a:rPr>
              <a:t>	influenza 	vaccines</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Curr</a:t>
            </a:r>
            <a:r>
              <a:rPr lang="en-US" sz="2400" i="1" dirty="0">
                <a:latin typeface="Times New Roman" pitchFamily="18" charset="0"/>
                <a:cs typeface="Times New Roman" pitchFamily="18" charset="0"/>
              </a:rPr>
              <a:t>. Top. </a:t>
            </a:r>
            <a:r>
              <a:rPr lang="en-US" sz="2400" i="1" dirty="0" err="1">
                <a:latin typeface="Times New Roman" pitchFamily="18" charset="0"/>
                <a:cs typeface="Times New Roman" pitchFamily="18" charset="0"/>
              </a:rPr>
              <a:t>Microbiol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a:latin typeface="Times New Roman" pitchFamily="18" charset="0"/>
                <a:cs typeface="Times New Roman" pitchFamily="18" charset="0"/>
              </a:rPr>
              <a:t>Immunol</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Current Topics in </a:t>
            </a:r>
            <a:r>
              <a:rPr lang="en-US" sz="2400" i="1" dirty="0" smtClean="0">
                <a:latin typeface="Times New Roman" pitchFamily="18" charset="0"/>
                <a:cs typeface="Times New Roman" pitchFamily="18" charset="0"/>
              </a:rPr>
              <a:t>	Microbiology </a:t>
            </a:r>
            <a:r>
              <a:rPr lang="en-US" sz="2400" i="1" dirty="0">
                <a:latin typeface="Times New Roman" pitchFamily="18" charset="0"/>
                <a:cs typeface="Times New Roman" pitchFamily="18" charset="0"/>
              </a:rPr>
              <a:t>and </a:t>
            </a:r>
            <a:r>
              <a:rPr lang="en-US" sz="2400" i="1" dirty="0" smtClean="0">
                <a:latin typeface="Times New Roman" pitchFamily="18" charset="0"/>
                <a:cs typeface="Times New Roman" pitchFamily="18" charset="0"/>
              </a:rPr>
              <a:t> Imm</a:t>
            </a:r>
            <a:r>
              <a:rPr lang="en-US" sz="2400" dirty="0" smtClean="0">
                <a:latin typeface="Times New Roman" pitchFamily="18" charset="0"/>
                <a:cs typeface="Times New Roman" pitchFamily="18" charset="0"/>
              </a:rPr>
              <a:t>unology </a:t>
            </a:r>
            <a:r>
              <a:rPr lang="en-US" sz="2400" dirty="0">
                <a:latin typeface="Times New Roman" pitchFamily="18" charset="0"/>
                <a:cs typeface="Times New Roman" pitchFamily="18" charset="0"/>
              </a:rPr>
              <a:t>333, 43–82</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62293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25113" cy="924475"/>
          </a:xfrm>
        </p:spPr>
        <p:txBody>
          <a:bodyPr/>
          <a:lstStyle/>
          <a:p>
            <a:pPr algn="ctr"/>
            <a:r>
              <a:rPr lang="en-US" sz="6000" dirty="0" smtClean="0">
                <a:latin typeface="Times New Roman" pitchFamily="18" charset="0"/>
                <a:cs typeface="Times New Roman" pitchFamily="18" charset="0"/>
              </a:rPr>
              <a:t>References</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1"/>
            <a:ext cx="8686800" cy="6019800"/>
          </a:xfrm>
        </p:spPr>
        <p:txBody>
          <a:bodyPr>
            <a:normAutofit fontScale="92500" lnSpcReduction="10000"/>
          </a:bodyPr>
          <a:lstStyle/>
          <a:p>
            <a:pPr marL="0" indent="0">
              <a:buNone/>
            </a:pPr>
            <a:endParaRPr lang="en-US" dirty="0" smtClean="0"/>
          </a:p>
          <a:p>
            <a:pPr marL="0" indent="0">
              <a:buNone/>
            </a:pPr>
            <a:r>
              <a:rPr lang="en-US" sz="2400" dirty="0">
                <a:latin typeface="Times New Roman" pitchFamily="18" charset="0"/>
                <a:cs typeface="Times New Roman" pitchFamily="18" charset="0"/>
              </a:rPr>
              <a:t>Mrozek-Budzyn D, </a:t>
            </a:r>
            <a:r>
              <a:rPr lang="en-US" sz="2400" dirty="0" err="1">
                <a:latin typeface="Times New Roman" pitchFamily="18" charset="0"/>
                <a:cs typeface="Times New Roman" pitchFamily="18" charset="0"/>
              </a:rPr>
              <a:t>Kiełtyka</a:t>
            </a:r>
            <a:r>
              <a:rPr lang="en-US" sz="2400" dirty="0">
                <a:latin typeface="Times New Roman" pitchFamily="18" charset="0"/>
                <a:cs typeface="Times New Roman" pitchFamily="18" charset="0"/>
              </a:rPr>
              <a:t> A, </a:t>
            </a:r>
            <a:r>
              <a:rPr lang="en-US" sz="2400" dirty="0" err="1">
                <a:latin typeface="Times New Roman" pitchFamily="18" charset="0"/>
                <a:cs typeface="Times New Roman" pitchFamily="18" charset="0"/>
              </a:rPr>
              <a:t>Majewska</a:t>
            </a:r>
            <a:r>
              <a:rPr lang="en-US" sz="2400" dirty="0">
                <a:latin typeface="Times New Roman" pitchFamily="18" charset="0"/>
                <a:cs typeface="Times New Roman" pitchFamily="18" charset="0"/>
              </a:rPr>
              <a:t> R. (2010</a:t>
            </a:r>
            <a:r>
              <a:rPr lang="en-US" sz="2400" dirty="0" smtClean="0">
                <a:latin typeface="Times New Roman" pitchFamily="18" charset="0"/>
                <a:cs typeface="Times New Roman" pitchFamily="18" charset="0"/>
              </a:rPr>
              <a:t>). Lack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association </a:t>
            </a:r>
            <a:r>
              <a:rPr lang="en-US" sz="2400" dirty="0">
                <a:latin typeface="Times New Roman" pitchFamily="18" charset="0"/>
                <a:cs typeface="Times New Roman" pitchFamily="18" charset="0"/>
              </a:rPr>
              <a:t>between </a:t>
            </a:r>
            <a:r>
              <a:rPr lang="en-US" sz="2400" dirty="0" smtClean="0">
                <a:latin typeface="Times New Roman" pitchFamily="18" charset="0"/>
                <a:cs typeface="Times New Roman" pitchFamily="18" charset="0"/>
              </a:rPr>
              <a:t>measles- </a:t>
            </a:r>
            <a:r>
              <a:rPr lang="en-US" sz="2400" dirty="0">
                <a:latin typeface="Times New Roman" pitchFamily="18" charset="0"/>
                <a:cs typeface="Times New Roman" pitchFamily="18" charset="0"/>
              </a:rPr>
              <a:t>mumps-rubella vaccination and </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autism </a:t>
            </a:r>
            <a:r>
              <a:rPr lang="en-US" sz="2400" dirty="0">
                <a:latin typeface="Times New Roman" pitchFamily="18" charset="0"/>
                <a:cs typeface="Times New Roman" pitchFamily="18" charset="0"/>
              </a:rPr>
              <a:t>in children: a </a:t>
            </a:r>
            <a:r>
              <a:rPr lang="en-US" sz="2400" dirty="0" smtClean="0">
                <a:latin typeface="Times New Roman" pitchFamily="18" charset="0"/>
                <a:cs typeface="Times New Roman" pitchFamily="18" charset="0"/>
              </a:rPr>
              <a:t>case-control </a:t>
            </a:r>
            <a:r>
              <a:rPr lang="en-US" sz="2400" dirty="0">
                <a:latin typeface="Times New Roman" pitchFamily="18" charset="0"/>
                <a:cs typeface="Times New Roman" pitchFamily="18" charset="0"/>
              </a:rPr>
              <a:t>study. </a:t>
            </a:r>
            <a:r>
              <a:rPr lang="en-US" sz="2400" dirty="0" err="1">
                <a:latin typeface="Times New Roman" pitchFamily="18" charset="0"/>
                <a:cs typeface="Times New Roman" pitchFamily="18" charset="0"/>
              </a:rPr>
              <a:t>Pediatr</a:t>
            </a:r>
            <a:r>
              <a:rPr lang="en-US" sz="2400" dirty="0">
                <a:latin typeface="Times New Roman" pitchFamily="18" charset="0"/>
                <a:cs typeface="Times New Roman" pitchFamily="18" charset="0"/>
              </a:rPr>
              <a:t> Infect </a:t>
            </a:r>
            <a:r>
              <a:rPr lang="en-US" sz="2400" dirty="0" smtClean="0">
                <a:latin typeface="Times New Roman" pitchFamily="18" charset="0"/>
                <a:cs typeface="Times New Roman" pitchFamily="18" charset="0"/>
              </a:rPr>
              <a:t>Dis </a:t>
            </a:r>
            <a:r>
              <a:rPr lang="en-US" sz="2400" dirty="0">
                <a:latin typeface="Times New Roman" pitchFamily="18" charset="0"/>
                <a:cs typeface="Times New Roman" pitchFamily="18" charset="0"/>
              </a:rPr>
              <a:t>J. </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29(5</a:t>
            </a:r>
            <a:r>
              <a:rPr lang="en-US" sz="2400" dirty="0">
                <a:latin typeface="Times New Roman" pitchFamily="18" charset="0"/>
                <a:cs typeface="Times New Roman" pitchFamily="18" charset="0"/>
              </a:rPr>
              <a:t>):397-400. </a:t>
            </a: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Satcher</a:t>
            </a:r>
            <a:r>
              <a:rPr lang="en-US" sz="2400" dirty="0">
                <a:latin typeface="Times New Roman" pitchFamily="18" charset="0"/>
                <a:cs typeface="Times New Roman" pitchFamily="18" charset="0"/>
              </a:rPr>
              <a:t>, D. (1999). </a:t>
            </a:r>
            <a:r>
              <a:rPr lang="en-US" sz="2400" i="1" dirty="0">
                <a:latin typeface="Times New Roman" pitchFamily="18" charset="0"/>
                <a:cs typeface="Times New Roman" pitchFamily="18" charset="0"/>
              </a:rPr>
              <a:t>Statement  on Risk </a:t>
            </a:r>
            <a:r>
              <a:rPr lang="en-US" sz="2400" i="1" dirty="0" err="1">
                <a:latin typeface="Times New Roman" pitchFamily="18" charset="0"/>
                <a:cs typeface="Times New Roman" pitchFamily="18" charset="0"/>
              </a:rPr>
              <a:t>vs</a:t>
            </a:r>
            <a:r>
              <a:rPr lang="en-US" sz="2400" i="1" dirty="0">
                <a:latin typeface="Times New Roman" pitchFamily="18" charset="0"/>
                <a:cs typeface="Times New Roman" pitchFamily="18" charset="0"/>
              </a:rPr>
              <a:t> Benefit of </a:t>
            </a:r>
            <a:r>
              <a:rPr lang="en-US" sz="2400" i="1" dirty="0" smtClean="0">
                <a:latin typeface="Times New Roman" pitchFamily="18" charset="0"/>
                <a:cs typeface="Times New Roman" pitchFamily="18" charset="0"/>
              </a:rPr>
              <a:t>	Vaccinations</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U.S</a:t>
            </a:r>
            <a:r>
              <a:rPr lang="en-US" sz="2400" dirty="0">
                <a:latin typeface="Times New Roman" pitchFamily="18" charset="0"/>
                <a:cs typeface="Times New Roman" pitchFamily="18" charset="0"/>
              </a:rPr>
              <a:t>. Department of Health and </a:t>
            </a:r>
            <a:r>
              <a:rPr lang="en-US" sz="2400" dirty="0" smtClean="0">
                <a:latin typeface="Times New Roman" pitchFamily="18" charset="0"/>
                <a:cs typeface="Times New Roman" pitchFamily="18" charset="0"/>
              </a:rPr>
              <a:t> Human </a:t>
            </a:r>
            <a:r>
              <a:rPr lang="en-US" sz="2400" dirty="0">
                <a:latin typeface="Times New Roman" pitchFamily="18" charset="0"/>
                <a:cs typeface="Times New Roman" pitchFamily="18" charset="0"/>
              </a:rPr>
              <a:t>Services</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Swendiman, K. (2011). </a:t>
            </a:r>
            <a:r>
              <a:rPr lang="en-US" sz="2400" i="1" dirty="0">
                <a:latin typeface="Times New Roman" pitchFamily="18" charset="0"/>
                <a:cs typeface="Times New Roman" pitchFamily="18" charset="0"/>
              </a:rPr>
              <a:t>Mandatory Vaccinations: </a:t>
            </a:r>
            <a:r>
              <a:rPr lang="en-US" sz="2400" i="1" dirty="0" smtClean="0">
                <a:latin typeface="Times New Roman" pitchFamily="18" charset="0"/>
                <a:cs typeface="Times New Roman" pitchFamily="18" charset="0"/>
              </a:rPr>
              <a:t>	Precedent </a:t>
            </a:r>
            <a:r>
              <a:rPr lang="en-US" sz="2400" i="1" dirty="0">
                <a:latin typeface="Times New Roman" pitchFamily="18" charset="0"/>
                <a:cs typeface="Times New Roman" pitchFamily="18" charset="0"/>
              </a:rPr>
              <a:t>and </a:t>
            </a:r>
            <a:r>
              <a:rPr lang="en-US" sz="2400" i="1" dirty="0" smtClean="0">
                <a:latin typeface="Times New Roman" pitchFamily="18" charset="0"/>
                <a:cs typeface="Times New Roman" pitchFamily="18" charset="0"/>
              </a:rPr>
              <a:t> </a:t>
            </a:r>
          </a:p>
          <a:p>
            <a:pPr marL="0" indent="0">
              <a:buNone/>
            </a:pPr>
            <a:r>
              <a:rPr lang="en-US" sz="2400" i="1" dirty="0" smtClean="0">
                <a:latin typeface="Times New Roman" pitchFamily="18" charset="0"/>
                <a:cs typeface="Times New Roman" pitchFamily="18" charset="0"/>
              </a:rPr>
              <a:t> 	Current </a:t>
            </a:r>
            <a:r>
              <a:rPr lang="en-US" sz="2400" i="1" dirty="0">
                <a:latin typeface="Times New Roman" pitchFamily="18" charset="0"/>
                <a:cs typeface="Times New Roman" pitchFamily="18" charset="0"/>
              </a:rPr>
              <a:t>Laws</a:t>
            </a:r>
            <a:r>
              <a:rPr lang="en-US" sz="2400" dirty="0">
                <a:latin typeface="Times New Roman" pitchFamily="18" charset="0"/>
                <a:cs typeface="Times New Roman" pitchFamily="18" charset="0"/>
              </a:rPr>
              <a:t>. Washington. </a:t>
            </a:r>
            <a:r>
              <a:rPr lang="en-US" sz="2400" dirty="0" smtClean="0">
                <a:latin typeface="Times New Roman" pitchFamily="18" charset="0"/>
                <a:cs typeface="Times New Roman" pitchFamily="18" charset="0"/>
              </a:rPr>
              <a:t>Congressional </a:t>
            </a:r>
            <a:r>
              <a:rPr lang="en-US" sz="2400" dirty="0">
                <a:latin typeface="Times New Roman" pitchFamily="18" charset="0"/>
                <a:cs typeface="Times New Roman" pitchFamily="18" charset="0"/>
              </a:rPr>
              <a:t>Research Service</a:t>
            </a: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Wood</a:t>
            </a:r>
            <a:r>
              <a:rPr lang="en-US" sz="2400" dirty="0">
                <a:latin typeface="Times New Roman" pitchFamily="18" charset="0"/>
                <a:cs typeface="Times New Roman" pitchFamily="18" charset="0"/>
              </a:rPr>
              <a:t>, P. (2012) Vaccination Programs among Urban </a:t>
            </a:r>
            <a:r>
              <a:rPr lang="en-US" sz="2400" dirty="0" smtClean="0">
                <a:latin typeface="Times New Roman" pitchFamily="18" charset="0"/>
                <a:cs typeface="Times New Roman" pitchFamily="18" charset="0"/>
              </a:rPr>
              <a:t>	Homeless 	Populations</a:t>
            </a:r>
            <a:r>
              <a:rPr lang="en-US" sz="2400" dirty="0">
                <a:latin typeface="Times New Roman" pitchFamily="18" charset="0"/>
                <a:cs typeface="Times New Roman" pitchFamily="18" charset="0"/>
              </a:rPr>
              <a:t>: A Literature </a:t>
            </a:r>
            <a:r>
              <a:rPr lang="en-US" sz="2400" dirty="0" smtClean="0">
                <a:latin typeface="Times New Roman" pitchFamily="18" charset="0"/>
                <a:cs typeface="Times New Roman" pitchFamily="18" charset="0"/>
              </a:rPr>
              <a:t>Review</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J Vaccines </a:t>
            </a:r>
            <a:r>
              <a:rPr lang="en-US" sz="2400" i="1" dirty="0" err="1">
                <a:latin typeface="Times New Roman" pitchFamily="18" charset="0"/>
                <a:cs typeface="Times New Roman" pitchFamily="18" charset="0"/>
              </a:rPr>
              <a:t>Vaccin</a:t>
            </a:r>
            <a:r>
              <a:rPr lang="en-US" sz="2400" dirty="0">
                <a:latin typeface="Times New Roman" pitchFamily="18" charset="0"/>
                <a:cs typeface="Times New Roman" pitchFamily="18" charset="0"/>
              </a:rPr>
              <a:t> 3:156.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5811586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Times New Roman" pitchFamily="18" charset="0"/>
                <a:cs typeface="Times New Roman" pitchFamily="18" charset="0"/>
              </a:rPr>
              <a:t>Outline</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Introduction</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Vaccinations</a:t>
            </a:r>
          </a:p>
          <a:p>
            <a:pPr marL="1244600" indent="-457200">
              <a:buFont typeface="Arial" pitchFamily="34" charset="0"/>
              <a:buChar char="•"/>
            </a:pPr>
            <a:r>
              <a:rPr lang="en-US" sz="3200" dirty="0" smtClean="0">
                <a:latin typeface="Times New Roman" pitchFamily="18" charset="0"/>
                <a:cs typeface="Times New Roman" pitchFamily="18" charset="0"/>
              </a:rPr>
              <a:t>Required </a:t>
            </a:r>
            <a:r>
              <a:rPr lang="en-US" sz="3200" dirty="0">
                <a:latin typeface="Times New Roman" pitchFamily="18" charset="0"/>
                <a:cs typeface="Times New Roman" pitchFamily="18" charset="0"/>
              </a:rPr>
              <a:t>versus </a:t>
            </a:r>
            <a:r>
              <a:rPr lang="en-US" sz="3200" dirty="0" smtClean="0">
                <a:latin typeface="Times New Roman" pitchFamily="18" charset="0"/>
                <a:cs typeface="Times New Roman" pitchFamily="18" charset="0"/>
              </a:rPr>
              <a:t>optional</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Pros and con of </a:t>
            </a:r>
            <a:r>
              <a:rPr lang="en-US" sz="3200" dirty="0" smtClean="0">
                <a:latin typeface="Times New Roman" pitchFamily="18" charset="0"/>
                <a:cs typeface="Times New Roman" pitchFamily="18" charset="0"/>
              </a:rPr>
              <a:t>vaccinations</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Research studies on </a:t>
            </a:r>
            <a:r>
              <a:rPr lang="en-US" sz="3200" dirty="0" smtClean="0">
                <a:latin typeface="Times New Roman" pitchFamily="18" charset="0"/>
                <a:cs typeface="Times New Roman" pitchFamily="18" charset="0"/>
              </a:rPr>
              <a:t>vaccinations</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Conclusion</a:t>
            </a:r>
          </a:p>
          <a:p>
            <a:endParaRPr lang="en-US" dirty="0"/>
          </a:p>
        </p:txBody>
      </p:sp>
    </p:spTree>
    <p:extLst>
      <p:ext uri="{BB962C8B-B14F-4D97-AF65-F5344CB8AC3E}">
        <p14:creationId xmlns:p14="http://schemas.microsoft.com/office/powerpoint/2010/main" val="21573388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Times New Roman" pitchFamily="18" charset="0"/>
                <a:cs typeface="Times New Roman" pitchFamily="18" charset="0"/>
              </a:rPr>
              <a:t>Introduction</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828800"/>
            <a:ext cx="7125112" cy="5029200"/>
          </a:xfrm>
        </p:spPr>
        <p:txBody>
          <a:bodyPr>
            <a:noAutofit/>
          </a:bodyPr>
          <a:lstStyle/>
          <a:p>
            <a:pPr marL="0" indent="0">
              <a:buNone/>
            </a:pPr>
            <a:r>
              <a:rPr lang="en-US" sz="3200" dirty="0">
                <a:latin typeface="Times New Roman" pitchFamily="18" charset="0"/>
                <a:cs typeface="Times New Roman" pitchFamily="18" charset="0"/>
              </a:rPr>
              <a:t>Vaccination is a term used in describing the introduction of an antigen into the body. This action is expected to stimulate the person’s immune system by producing antibodies against the pathogenic organism introduced through </a:t>
            </a:r>
            <a:r>
              <a:rPr lang="en-US" sz="3200" dirty="0" smtClean="0">
                <a:latin typeface="Times New Roman" pitchFamily="18" charset="0"/>
                <a:cs typeface="Times New Roman" pitchFamily="18" charset="0"/>
              </a:rPr>
              <a:t>vaccination </a:t>
            </a:r>
            <a:r>
              <a:rPr lang="en-US" sz="3200" dirty="0">
                <a:latin typeface="Times New Roman" pitchFamily="18" charset="0"/>
                <a:cs typeface="Times New Roman" pitchFamily="18" charset="0"/>
              </a:rPr>
              <a:t>(Fiore et.al, 2009).</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134913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Times New Roman" pitchFamily="18" charset="0"/>
                <a:cs typeface="Times New Roman" pitchFamily="18" charset="0"/>
              </a:rPr>
              <a:t>Introduction</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2133600"/>
            <a:ext cx="7125112" cy="4051437"/>
          </a:xfrm>
        </p:spPr>
        <p:txBody>
          <a:bodyPr>
            <a:noAutofit/>
          </a:bodyPr>
          <a:lstStyle/>
          <a:p>
            <a:pPr marL="0" indent="0">
              <a:buNone/>
            </a:pPr>
            <a:r>
              <a:rPr lang="en-US" sz="3200" dirty="0">
                <a:latin typeface="Times New Roman" pitchFamily="18" charset="0"/>
                <a:cs typeface="Times New Roman" pitchFamily="18" charset="0"/>
              </a:rPr>
              <a:t>This presentation seeks to outline some major concerns regarding vaccinations in our society today. The </a:t>
            </a:r>
            <a:r>
              <a:rPr lang="en-US" sz="3200" dirty="0" smtClean="0">
                <a:latin typeface="Times New Roman" pitchFamily="18" charset="0"/>
                <a:cs typeface="Times New Roman" pitchFamily="18" charset="0"/>
              </a:rPr>
              <a:t>nation’s </a:t>
            </a:r>
            <a:r>
              <a:rPr lang="en-US" sz="3200" dirty="0">
                <a:latin typeface="Times New Roman" pitchFamily="18" charset="0"/>
                <a:cs typeface="Times New Roman" pitchFamily="18" charset="0"/>
              </a:rPr>
              <a:t>children are compelled to take vaccines. This ideological premise is based on the fact that it prevents disease and acts as a prophylactic measure. It is my desire to discuss the necessity of vaccines, the pros and con of vaccination and offer support findings from recent studies.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03282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125113" cy="1295400"/>
          </a:xfrm>
        </p:spPr>
        <p:txBody>
          <a:bodyPr/>
          <a:lstStyle/>
          <a:p>
            <a:pPr algn="ctr"/>
            <a:r>
              <a:rPr lang="en-US" sz="6000" dirty="0" smtClean="0">
                <a:latin typeface="Times New Roman" pitchFamily="18" charset="0"/>
                <a:cs typeface="Times New Roman" pitchFamily="18" charset="0"/>
              </a:rPr>
              <a:t>Vaccinations</a:t>
            </a:r>
            <a:br>
              <a:rPr lang="en-US" sz="6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Required versus Optional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09443" y="1600201"/>
            <a:ext cx="7125112" cy="5715000"/>
          </a:xfrm>
        </p:spPr>
        <p:txBody>
          <a:bodyPr>
            <a:normAutofit fontScale="40000" lnSpcReduction="20000"/>
          </a:bodyPr>
          <a:lstStyle/>
          <a:p>
            <a:pPr marL="0" indent="0">
              <a:buNone/>
            </a:pPr>
            <a:endParaRPr lang="en-US" dirty="0"/>
          </a:p>
          <a:p>
            <a:pPr marL="0" indent="0">
              <a:buNone/>
            </a:pPr>
            <a:r>
              <a:rPr lang="en-US" sz="8000" dirty="0" smtClean="0">
                <a:latin typeface="Times New Roman" pitchFamily="18" charset="0"/>
                <a:cs typeface="Times New Roman" pitchFamily="18" charset="0"/>
              </a:rPr>
              <a:t>Legislative </a:t>
            </a:r>
            <a:r>
              <a:rPr lang="en-US" sz="8000" dirty="0">
                <a:latin typeface="Times New Roman" pitchFamily="18" charset="0"/>
                <a:cs typeface="Times New Roman" pitchFamily="18" charset="0"/>
              </a:rPr>
              <a:t>attorney Kathleen Swendiman (2011) in her report to congress highlighted mandatory vaccination legislation and its requirement for entry into public schools across America. These include diphtheria, measles, rubella, polio, pertussis, and tetanus. Some states require students to be vaccinated against Hepatitis B and meningococcal infections also. The attorney contents that regardless of these laws many states provide exemptions for religious, philosophical and moral reasons (Swendiman, 2011).</a:t>
            </a:r>
          </a:p>
          <a:p>
            <a:pPr marL="0" indent="0">
              <a:buNone/>
            </a:pPr>
            <a:endParaRPr lang="en-US" sz="8000" dirty="0"/>
          </a:p>
        </p:txBody>
      </p:sp>
    </p:spTree>
    <p:extLst>
      <p:ext uri="{BB962C8B-B14F-4D97-AF65-F5344CB8AC3E}">
        <p14:creationId xmlns:p14="http://schemas.microsoft.com/office/powerpoint/2010/main" val="818069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0"/>
            <a:ext cx="7125113" cy="1295399"/>
          </a:xfrm>
        </p:spPr>
        <p:txBody>
          <a:bodyPr/>
          <a:lstStyle/>
          <a:p>
            <a:pPr algn="ctr"/>
            <a:r>
              <a:rPr lang="en-US" sz="6000" dirty="0">
                <a:latin typeface="Times New Roman" pitchFamily="18" charset="0"/>
                <a:cs typeface="Times New Roman" pitchFamily="18" charset="0"/>
              </a:rPr>
              <a:t>Vaccinations</a:t>
            </a:r>
            <a:br>
              <a:rPr lang="en-US" sz="6000" dirty="0">
                <a:latin typeface="Times New Roman" pitchFamily="18" charset="0"/>
                <a:cs typeface="Times New Roman" pitchFamily="18" charset="0"/>
              </a:rPr>
            </a:br>
            <a:r>
              <a:rPr lang="en-US" dirty="0">
                <a:latin typeface="Times New Roman" pitchFamily="18" charset="0"/>
                <a:cs typeface="Times New Roman" pitchFamily="18" charset="0"/>
              </a:rPr>
              <a:t>Required versus Optional</a:t>
            </a:r>
            <a:endParaRPr lang="en-US" dirty="0"/>
          </a:p>
        </p:txBody>
      </p:sp>
      <p:sp>
        <p:nvSpPr>
          <p:cNvPr id="3" name="Content Placeholder 2"/>
          <p:cNvSpPr>
            <a:spLocks noGrp="1"/>
          </p:cNvSpPr>
          <p:nvPr>
            <p:ph idx="1"/>
          </p:nvPr>
        </p:nvSpPr>
        <p:spPr>
          <a:xfrm>
            <a:off x="1066800" y="1600200"/>
            <a:ext cx="7125112" cy="5257800"/>
          </a:xfrm>
        </p:spPr>
        <p:txBody>
          <a:bodyPr>
            <a:noAutofit/>
          </a:bodyPr>
          <a:lstStyle/>
          <a:p>
            <a:pPr marL="0" indent="0">
              <a:buNone/>
            </a:pPr>
            <a:r>
              <a:rPr lang="en-US" sz="3200" dirty="0">
                <a:latin typeface="Times New Roman" pitchFamily="18" charset="0"/>
                <a:cs typeface="Times New Roman" pitchFamily="18" charset="0"/>
              </a:rPr>
              <a:t> </a:t>
            </a:r>
            <a:r>
              <a:rPr lang="en-US" sz="2800" dirty="0">
                <a:latin typeface="Times New Roman" pitchFamily="18" charset="0"/>
                <a:cs typeface="Times New Roman" pitchFamily="18" charset="0"/>
              </a:rPr>
              <a:t>Institutions employing health care workers also are mandated to vaccinate employees against tuberculosis, measles, mumps and rubella. As a condition for employment the Department of Defense requires all civilian employees to be vaccinated against the flu virus. Opt-out laws are also available for these vaccines if they are contraindicated for medical reasons (Swendiman, 2011</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For admission to school smallpox, malaria, influenza and pneumonia vaccines are not mandatory</a:t>
            </a:r>
            <a:r>
              <a:rPr lang="en-US"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0707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latin typeface="Times New Roman" pitchFamily="18" charset="0"/>
                <a:cs typeface="Times New Roman" pitchFamily="18" charset="0"/>
              </a:rPr>
              <a:t>Pros and C</a:t>
            </a:r>
            <a:r>
              <a:rPr lang="en-US" sz="6000" dirty="0" smtClean="0">
                <a:latin typeface="Times New Roman" pitchFamily="18" charset="0"/>
                <a:cs typeface="Times New Roman" pitchFamily="18" charset="0"/>
              </a:rPr>
              <a:t>ons </a:t>
            </a:r>
            <a:r>
              <a:rPr lang="en-US" sz="6000" dirty="0">
                <a:latin typeface="Times New Roman" pitchFamily="18" charset="0"/>
                <a:cs typeface="Times New Roman" pitchFamily="18" charset="0"/>
              </a:rPr>
              <a:t>of </a:t>
            </a:r>
            <a:r>
              <a:rPr lang="en-US" sz="6000" dirty="0" smtClean="0">
                <a:latin typeface="Times New Roman" pitchFamily="18" charset="0"/>
                <a:cs typeface="Times New Roman" pitchFamily="18" charset="0"/>
              </a:rPr>
              <a:t>Vaccinations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009443" y="1807361"/>
            <a:ext cx="7125112" cy="5050639"/>
          </a:xfrm>
        </p:spPr>
        <p:txBody>
          <a:bodyPr>
            <a:normAutofit/>
          </a:bodyPr>
          <a:lstStyle/>
          <a:p>
            <a:pPr marL="0" indent="0">
              <a:buNone/>
            </a:pPr>
            <a:r>
              <a:rPr lang="en-US" sz="2800" dirty="0">
                <a:latin typeface="Times New Roman" pitchFamily="18" charset="0"/>
                <a:cs typeface="Times New Roman" pitchFamily="18" charset="0"/>
              </a:rPr>
              <a:t>Public health authorities claim that vaccines have been one of the greatest developments in public health over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past century. Current data shows where vaccines have eradicated many deadly diseases such a whooping cough, diphtheria and polio, which claimed the lives of our children. Therefore, there must be some sense to the vaccine madness as some have projected. Vaccination compliance over the past year across America has been 95, 41% (Stacher, 1999)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14839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25113" cy="924475"/>
          </a:xfrm>
        </p:spPr>
        <p:txBody>
          <a:bodyPr/>
          <a:lstStyle/>
          <a:p>
            <a:pPr algn="ctr"/>
            <a:r>
              <a:rPr lang="en-US" sz="6000" dirty="0">
                <a:latin typeface="Times New Roman" pitchFamily="18" charset="0"/>
                <a:cs typeface="Times New Roman" pitchFamily="18" charset="0"/>
              </a:rPr>
              <a:t>Pros and Cons of Vaccinations</a:t>
            </a:r>
          </a:p>
        </p:txBody>
      </p:sp>
      <p:sp>
        <p:nvSpPr>
          <p:cNvPr id="3" name="Content Placeholder 2"/>
          <p:cNvSpPr>
            <a:spLocks noGrp="1"/>
          </p:cNvSpPr>
          <p:nvPr>
            <p:ph idx="1"/>
          </p:nvPr>
        </p:nvSpPr>
        <p:spPr>
          <a:xfrm>
            <a:off x="1066800" y="1524000"/>
            <a:ext cx="7125112" cy="5888839"/>
          </a:xfrm>
        </p:spPr>
        <p:txBody>
          <a:bodyPr>
            <a:normAutofit/>
          </a:bodyPr>
          <a:lstStyle/>
          <a:p>
            <a:pPr marL="0" indent="0">
              <a:buNone/>
            </a:pPr>
            <a:r>
              <a:rPr lang="en-US" sz="3000" dirty="0">
                <a:latin typeface="Times New Roman" pitchFamily="18" charset="0"/>
                <a:cs typeface="Times New Roman" pitchFamily="18" charset="0"/>
              </a:rPr>
              <a:t>Immunization programs among school aged children have lowered infection rates by 95% since the first vaccine was used in 1955</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Overwhelming success came from destruction </a:t>
            </a:r>
            <a:r>
              <a:rPr lang="en-US" sz="3000" dirty="0" smtClean="0">
                <a:latin typeface="Times New Roman" pitchFamily="18" charset="0"/>
                <a:cs typeface="Times New Roman" pitchFamily="18" charset="0"/>
              </a:rPr>
              <a:t>of Haemophilus </a:t>
            </a:r>
            <a:r>
              <a:rPr lang="en-US" sz="3000" dirty="0">
                <a:latin typeface="Times New Roman" pitchFamily="18" charset="0"/>
                <a:cs typeface="Times New Roman" pitchFamily="18" charset="0"/>
              </a:rPr>
              <a:t>influenzae type b (Hib),which infected approximately one in 200 children, under the age of five during 1988 (Stacher, 1999).</a:t>
            </a:r>
          </a:p>
          <a:p>
            <a:pPr marL="0" indent="0">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29699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latin typeface="Times New Roman" pitchFamily="18" charset="0"/>
                <a:cs typeface="Times New Roman" pitchFamily="18" charset="0"/>
              </a:rPr>
              <a:t>Pros and Cons of Vaccinations</a:t>
            </a:r>
            <a:endParaRPr lang="en-US" sz="6000" dirty="0"/>
          </a:p>
        </p:txBody>
      </p:sp>
      <p:sp>
        <p:nvSpPr>
          <p:cNvPr id="3" name="Content Placeholder 2"/>
          <p:cNvSpPr>
            <a:spLocks noGrp="1"/>
          </p:cNvSpPr>
          <p:nvPr>
            <p:ph idx="1"/>
          </p:nvPr>
        </p:nvSpPr>
        <p:spPr>
          <a:xfrm>
            <a:off x="1009443" y="1807361"/>
            <a:ext cx="7125112" cy="5050639"/>
          </a:xfrm>
        </p:spPr>
        <p:txBody>
          <a:bodyPr>
            <a:normAutofit fontScale="92500" lnSpcReduction="10000"/>
          </a:bodyPr>
          <a:lstStyle/>
          <a:p>
            <a:pPr marL="0" indent="0">
              <a:buNone/>
            </a:pPr>
            <a:endParaRPr lang="en-US" sz="3200" dirty="0" smtClean="0">
              <a:latin typeface="Times New Roman" pitchFamily="18" charset="0"/>
              <a:cs typeface="Times New Roman" pitchFamily="18" charset="0"/>
            </a:endParaRPr>
          </a:p>
          <a:p>
            <a:pPr marL="0" indent="0">
              <a:buNone/>
            </a:pPr>
            <a:endParaRPr lang="en-US" sz="3200" dirty="0" smtClean="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People demonstrate adverse effects to vaccination </a:t>
            </a:r>
            <a:r>
              <a:rPr lang="en-US" sz="3200" dirty="0">
                <a:latin typeface="Times New Roman" pitchFamily="18" charset="0"/>
                <a:cs typeface="Times New Roman" pitchFamily="18" charset="0"/>
              </a:rPr>
              <a:t>as they would to any drug or substance</a:t>
            </a:r>
            <a:r>
              <a:rPr lang="en-US" sz="3200" dirty="0" smtClean="0">
                <a:latin typeface="Times New Roman" pitchFamily="18" charset="0"/>
                <a:cs typeface="Times New Roman" pitchFamily="18" charset="0"/>
              </a:rPr>
              <a:t>.</a:t>
            </a:r>
            <a:r>
              <a:rPr lang="en-US" sz="3200" dirty="0">
                <a:latin typeface="Times New Roman" pitchFamily="18" charset="0"/>
                <a:cs typeface="Times New Roman" pitchFamily="18" charset="0"/>
              </a:rPr>
              <a:t> Some 11,000- 12,000 reports are made to VAERS and investigated </a:t>
            </a:r>
            <a:r>
              <a:rPr lang="en-US" sz="3200" dirty="0" smtClean="0">
                <a:latin typeface="Times New Roman" pitchFamily="18" charset="0"/>
                <a:cs typeface="Times New Roman" pitchFamily="18" charset="0"/>
              </a:rPr>
              <a:t>yearly. </a:t>
            </a:r>
            <a:r>
              <a:rPr lang="en-US" sz="3200" dirty="0">
                <a:latin typeface="Times New Roman" pitchFamily="18" charset="0"/>
                <a:cs typeface="Times New Roman" pitchFamily="18" charset="0"/>
              </a:rPr>
              <a:t>Vaccine safety monitoring across the nation is a priority because many reports even though linked to the vaccination process many not be directly related to the vaccine itself</a:t>
            </a:r>
            <a:r>
              <a:rPr lang="en-US" sz="3200" dirty="0" smtClean="0">
                <a:latin typeface="Times New Roman" pitchFamily="18" charset="0"/>
                <a:cs typeface="Times New Roman" pitchFamily="18" charset="0"/>
              </a:rPr>
              <a:t>.</a:t>
            </a:r>
          </a:p>
          <a:p>
            <a:pPr marL="0" indent="0">
              <a:buNone/>
            </a:pPr>
            <a:endParaRPr lang="en-US" sz="3200" dirty="0">
              <a:latin typeface="Times New Roman" pitchFamily="18" charset="0"/>
              <a:cs typeface="Times New Roman" pitchFamily="18" charset="0"/>
            </a:endParaRPr>
          </a:p>
          <a:p>
            <a:pPr marL="0" indent="0">
              <a:buNone/>
            </a:pPr>
            <a:endParaRPr lang="en-US" sz="3200" dirty="0" smtClean="0">
              <a:latin typeface="Times New Roman" pitchFamily="18" charset="0"/>
              <a:cs typeface="Times New Roman" pitchFamily="18" charset="0"/>
            </a:endParaRPr>
          </a:p>
          <a:p>
            <a:pPr marL="0" indent="0">
              <a:buNone/>
            </a:pPr>
            <a:endParaRPr lang="en-US" sz="3200" dirty="0">
              <a:latin typeface="Times New Roman" pitchFamily="18" charset="0"/>
              <a:cs typeface="Times New Roman" pitchFamily="18" charset="0"/>
            </a:endParaRPr>
          </a:p>
          <a:p>
            <a:pPr marL="0" indent="0">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776116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729</TotalTime>
  <Words>724</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Autumn</vt:lpstr>
      <vt:lpstr>Vaccination</vt:lpstr>
      <vt:lpstr>Outline</vt:lpstr>
      <vt:lpstr>Introduction</vt:lpstr>
      <vt:lpstr>Introduction</vt:lpstr>
      <vt:lpstr>Vaccinations Required versus Optional</vt:lpstr>
      <vt:lpstr>Vaccinations Required versus Optional</vt:lpstr>
      <vt:lpstr>Pros and Cons of Vaccinations </vt:lpstr>
      <vt:lpstr>Pros and Cons of Vaccinations</vt:lpstr>
      <vt:lpstr>Pros and Cons of Vaccinations</vt:lpstr>
      <vt:lpstr>Pro- Healthy Family</vt:lpstr>
      <vt:lpstr>Con- Sick Child</vt:lpstr>
      <vt:lpstr>Research Studies</vt:lpstr>
      <vt:lpstr>Research Studies  </vt:lpstr>
      <vt:lpstr>Conclusion</vt:lpstr>
      <vt:lpstr>Conclusion</vt:lpstr>
      <vt:lpstr>References</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Vaccination</dc:title>
  <dc:creator>Tonica</dc:creator>
  <cp:lastModifiedBy>Tonica</cp:lastModifiedBy>
  <cp:revision>16</cp:revision>
  <dcterms:created xsi:type="dcterms:W3CDTF">2012-11-29T05:03:10Z</dcterms:created>
  <dcterms:modified xsi:type="dcterms:W3CDTF">2012-11-29T17:12:33Z</dcterms:modified>
</cp:coreProperties>
</file>