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2" r:id="rId1"/>
  </p:sldMasterIdLst>
  <p:sldIdLst>
    <p:sldId id="256" r:id="rId2"/>
    <p:sldId id="279" r:id="rId3"/>
    <p:sldId id="257" r:id="rId4"/>
    <p:sldId id="258" r:id="rId5"/>
    <p:sldId id="259" r:id="rId6"/>
    <p:sldId id="260" r:id="rId7"/>
    <p:sldId id="278" r:id="rId8"/>
    <p:sldId id="277" r:id="rId9"/>
    <p:sldId id="261" r:id="rId10"/>
    <p:sldId id="262" r:id="rId11"/>
    <p:sldId id="263" r:id="rId12"/>
    <p:sldId id="271" r:id="rId13"/>
    <p:sldId id="270" r:id="rId14"/>
    <p:sldId id="264" r:id="rId15"/>
    <p:sldId id="269" r:id="rId16"/>
    <p:sldId id="268" r:id="rId17"/>
    <p:sldId id="265" r:id="rId18"/>
    <p:sldId id="267" r:id="rId19"/>
    <p:sldId id="274" r:id="rId20"/>
    <p:sldId id="272" r:id="rId21"/>
    <p:sldId id="273"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2898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459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030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8766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5072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1477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7835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7216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122923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891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1254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17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809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066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1024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1/13/2014</a:t>
            </a:fld>
            <a:endParaRPr lang="en-US" dirty="0"/>
          </a:p>
        </p:txBody>
      </p:sp>
    </p:spTree>
    <p:extLst>
      <p:ext uri="{BB962C8B-B14F-4D97-AF65-F5344CB8AC3E}">
        <p14:creationId xmlns:p14="http://schemas.microsoft.com/office/powerpoint/2010/main" val="1548580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1/13/2014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4713586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pic.org/Resource_/EliminationGuideForm/18e326ad-b484-471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poc.cochrane.org/sites/epoc.cochrane.org/files/uploads/datacollectionchecklis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fontAlgn="base" hangingPunct="0"/>
            <a:r>
              <a:rPr lang="en-US" sz="3000" dirty="0" smtClean="0"/>
              <a:t/>
            </a:r>
            <a:br>
              <a:rPr lang="en-US" sz="3000" dirty="0" smtClean="0"/>
            </a:br>
            <a:r>
              <a:rPr lang="en-US" sz="3000" dirty="0"/>
              <a:t/>
            </a:r>
            <a:br>
              <a:rPr lang="en-US" sz="3000" dirty="0"/>
            </a:br>
            <a:r>
              <a:rPr lang="en-US" sz="3000" dirty="0" smtClean="0"/>
              <a:t/>
            </a:r>
            <a:br>
              <a:rPr lang="en-US" sz="3000" dirty="0" smtClean="0"/>
            </a:br>
            <a:r>
              <a:rPr lang="en-US" sz="3300" dirty="0" smtClean="0"/>
              <a:t>Ventilator-Associated </a:t>
            </a:r>
            <a:r>
              <a:rPr lang="en-US" sz="3300" dirty="0"/>
              <a:t>Pneumonia</a:t>
            </a:r>
            <a:br>
              <a:rPr lang="en-US" sz="3300" dirty="0"/>
            </a:br>
            <a:r>
              <a:rPr lang="en-US" sz="3300" dirty="0"/>
              <a:t>A Capstone Presented to the Nursing Faculty</a:t>
            </a:r>
            <a:br>
              <a:rPr lang="en-US" sz="3300" dirty="0"/>
            </a:br>
            <a:r>
              <a:rPr lang="en-US" sz="3300" dirty="0"/>
              <a:t>in Partial Fulfillment of the Requirements for the Degree</a:t>
            </a:r>
            <a:br>
              <a:rPr lang="en-US" sz="3300" dirty="0"/>
            </a:br>
            <a:r>
              <a:rPr lang="en-US" sz="3300" dirty="0"/>
              <a:t>Master of Science in Nursing, Education </a:t>
            </a:r>
            <a:br>
              <a:rPr lang="en-US" sz="3300" dirty="0"/>
            </a:br>
            <a:r>
              <a:rPr lang="en-US" sz="3300" dirty="0"/>
              <a:t>January </a:t>
            </a:r>
            <a:r>
              <a:rPr lang="en-US" sz="3300" dirty="0" smtClean="0"/>
              <a:t>13, </a:t>
            </a:r>
            <a:r>
              <a:rPr lang="en-US" sz="3300" dirty="0"/>
              <a:t>2014</a:t>
            </a:r>
          </a:p>
        </p:txBody>
      </p:sp>
    </p:spTree>
    <p:extLst>
      <p:ext uri="{BB962C8B-B14F-4D97-AF65-F5344CB8AC3E}">
        <p14:creationId xmlns:p14="http://schemas.microsoft.com/office/powerpoint/2010/main" val="272678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532" y="439719"/>
            <a:ext cx="10058400" cy="1257299"/>
          </a:xfrm>
        </p:spPr>
        <p:txBody>
          <a:bodyPr>
            <a:noAutofit/>
          </a:bodyPr>
          <a:lstStyle/>
          <a:p>
            <a:pPr algn="ctr"/>
            <a:r>
              <a:rPr lang="en-US" sz="4000" dirty="0" smtClean="0"/>
              <a:t>Ventilator-Associated Pneumonia</a:t>
            </a:r>
            <a:br>
              <a:rPr lang="en-US" sz="4000" dirty="0" smtClean="0"/>
            </a:br>
            <a:r>
              <a:rPr lang="en-US" sz="4000" dirty="0" smtClean="0"/>
              <a:t>Issues and Obstacles Encountered</a:t>
            </a:r>
            <a:endParaRPr lang="en-US" sz="4000" dirty="0"/>
          </a:p>
        </p:txBody>
      </p:sp>
      <p:sp>
        <p:nvSpPr>
          <p:cNvPr id="5" name="Content Placeholder 4"/>
          <p:cNvSpPr>
            <a:spLocks noGrp="1"/>
          </p:cNvSpPr>
          <p:nvPr>
            <p:ph idx="1"/>
          </p:nvPr>
        </p:nvSpPr>
        <p:spPr>
          <a:xfrm>
            <a:off x="677334" y="1957893"/>
            <a:ext cx="8596668" cy="4083470"/>
          </a:xfrm>
        </p:spPr>
        <p:txBody>
          <a:bodyPr>
            <a:normAutofit/>
          </a:bodyPr>
          <a:lstStyle/>
          <a:p>
            <a:r>
              <a:rPr lang="en-US" sz="2000" dirty="0" smtClean="0"/>
              <a:t>It was somewhat difficult to establish the source of the problem and the methodology in the early stages of the project; however, upon researching the issue further, the problem and the appropriate methodology were defined</a:t>
            </a:r>
          </a:p>
          <a:p>
            <a:r>
              <a:rPr lang="en-US" sz="2000" dirty="0" smtClean="0"/>
              <a:t>It was also difficult to understand the gap in knowledge and training of ICU nurses relative to VAP without recognizing the level of risk related to this infection for ICU patients</a:t>
            </a:r>
          </a:p>
          <a:p>
            <a:pPr lvl="1"/>
            <a:r>
              <a:rPr lang="en-US" sz="1800" dirty="0" smtClean="0"/>
              <a:t>It was important to address historical data to bridge gaps in knowledge and to determine how to address the true nature of these gaps and why they exist for ICU nurses</a:t>
            </a:r>
          </a:p>
          <a:p>
            <a:r>
              <a:rPr lang="en-US" sz="2000" dirty="0" smtClean="0"/>
              <a:t>In addition, developing the questions for the questionnaire was challenging at first but became easier as the ideas began to flow</a:t>
            </a:r>
          </a:p>
        </p:txBody>
      </p:sp>
    </p:spTree>
    <p:extLst>
      <p:ext uri="{BB962C8B-B14F-4D97-AF65-F5344CB8AC3E}">
        <p14:creationId xmlns:p14="http://schemas.microsoft.com/office/powerpoint/2010/main" val="306105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062" y="231901"/>
            <a:ext cx="10058400" cy="1808017"/>
          </a:xfrm>
        </p:spPr>
        <p:txBody>
          <a:bodyPr>
            <a:noAutofit/>
          </a:bodyPr>
          <a:lstStyle/>
          <a:p>
            <a:pPr algn="ctr"/>
            <a:r>
              <a:rPr lang="en-US" sz="4000" dirty="0" smtClean="0"/>
              <a:t>Ventilator-Associated Pneumonia</a:t>
            </a:r>
            <a:br>
              <a:rPr lang="en-US" sz="4000" dirty="0" smtClean="0"/>
            </a:br>
            <a:r>
              <a:rPr lang="en-US" sz="4000" dirty="0" smtClean="0"/>
              <a:t>Strategies Used to Address Challenges</a:t>
            </a:r>
            <a:br>
              <a:rPr lang="en-US" sz="4000" dirty="0" smtClean="0"/>
            </a:br>
            <a:endParaRPr lang="en-US" sz="4000" dirty="0"/>
          </a:p>
        </p:txBody>
      </p:sp>
      <p:sp>
        <p:nvSpPr>
          <p:cNvPr id="5" name="Content Placeholder 4"/>
          <p:cNvSpPr>
            <a:spLocks noGrp="1"/>
          </p:cNvSpPr>
          <p:nvPr>
            <p:ph idx="1"/>
          </p:nvPr>
        </p:nvSpPr>
        <p:spPr>
          <a:xfrm>
            <a:off x="677334" y="1602889"/>
            <a:ext cx="8596668" cy="4438473"/>
          </a:xfrm>
        </p:spPr>
        <p:txBody>
          <a:bodyPr>
            <a:normAutofit fontScale="92500"/>
          </a:bodyPr>
          <a:lstStyle/>
          <a:p>
            <a:r>
              <a:rPr lang="en-US" sz="2400" dirty="0" smtClean="0"/>
              <a:t>In order to accomplish the tasks defined for the project, it was necessary to conduct extensive research regarding VAP and to determine the frequency of this problem across ICUs </a:t>
            </a:r>
          </a:p>
          <a:p>
            <a:r>
              <a:rPr lang="en-US" sz="2400" dirty="0" smtClean="0"/>
              <a:t>A comprehensive set of references was established to provide support to the serious and urgent nature of the problem and to emphasize the current gaps that nurses possess in relation to their knowledge and understanding of VAP</a:t>
            </a:r>
          </a:p>
          <a:p>
            <a:r>
              <a:rPr lang="en-US" sz="2400" dirty="0" smtClean="0"/>
              <a:t>In addition, the development of the questionnaire was helpful in addressing the research question and the significance of this topic for nurses working in ICUs who have direct experience with ventilator-dependent patients at risk of developing VAP during their stay</a:t>
            </a:r>
          </a:p>
          <a:p>
            <a:endParaRPr lang="en-US" sz="2000" dirty="0" smtClean="0"/>
          </a:p>
          <a:p>
            <a:endParaRPr lang="en-US" sz="2000" dirty="0"/>
          </a:p>
        </p:txBody>
      </p:sp>
    </p:spTree>
    <p:extLst>
      <p:ext uri="{BB962C8B-B14F-4D97-AF65-F5344CB8AC3E}">
        <p14:creationId xmlns:p14="http://schemas.microsoft.com/office/powerpoint/2010/main" val="2492669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532" y="318328"/>
            <a:ext cx="10058400" cy="1496291"/>
          </a:xfrm>
        </p:spPr>
        <p:txBody>
          <a:bodyPr>
            <a:noAutofit/>
          </a:bodyPr>
          <a:lstStyle/>
          <a:p>
            <a:pPr algn="ctr"/>
            <a:r>
              <a:rPr lang="en-US" sz="4000" dirty="0" smtClean="0"/>
              <a:t>Ventilator-Associated Pneumonia</a:t>
            </a:r>
            <a:br>
              <a:rPr lang="en-US" sz="4000" dirty="0" smtClean="0"/>
            </a:br>
            <a:r>
              <a:rPr lang="en-US" sz="3400" dirty="0" smtClean="0"/>
              <a:t>Effectiveness of Strategies and Application to Other Projects </a:t>
            </a:r>
            <a:endParaRPr lang="en-US" sz="3400" dirty="0"/>
          </a:p>
        </p:txBody>
      </p:sp>
      <p:sp>
        <p:nvSpPr>
          <p:cNvPr id="5" name="Content Placeholder 4"/>
          <p:cNvSpPr>
            <a:spLocks noGrp="1"/>
          </p:cNvSpPr>
          <p:nvPr>
            <p:ph idx="1"/>
          </p:nvPr>
        </p:nvSpPr>
        <p:spPr/>
        <p:txBody>
          <a:bodyPr>
            <a:normAutofit/>
          </a:bodyPr>
          <a:lstStyle/>
          <a:p>
            <a:r>
              <a:rPr lang="en-US" sz="2000" dirty="0" smtClean="0"/>
              <a:t>Conducting research regarding any topic of interest is critical to expand knowledge and understanding for personal and/or professional applications</a:t>
            </a:r>
          </a:p>
          <a:p>
            <a:r>
              <a:rPr lang="en-US" sz="2000" dirty="0" smtClean="0"/>
              <a:t>This process also determines the level of need and current body of knowledge regarding the topic</a:t>
            </a:r>
          </a:p>
          <a:p>
            <a:r>
              <a:rPr lang="en-US" sz="2000" dirty="0" smtClean="0"/>
              <a:t>Research question(s) must be developed early on in the process in order to determine if the project direction and focus are appropriate and fill an unmet need within a specific body of research</a:t>
            </a:r>
          </a:p>
          <a:p>
            <a:r>
              <a:rPr lang="en-US" sz="2000" dirty="0" smtClean="0"/>
              <a:t>This strategy also demonstrates the continued growth of skills and knowledge in conducting research and supporting a given problem or concern </a:t>
            </a:r>
          </a:p>
          <a:p>
            <a:endParaRPr lang="en-US" sz="2000" dirty="0"/>
          </a:p>
        </p:txBody>
      </p:sp>
    </p:spTree>
    <p:extLst>
      <p:ext uri="{BB962C8B-B14F-4D97-AF65-F5344CB8AC3E}">
        <p14:creationId xmlns:p14="http://schemas.microsoft.com/office/powerpoint/2010/main" val="350190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532" y="352572"/>
            <a:ext cx="10058400" cy="1808017"/>
          </a:xfrm>
        </p:spPr>
        <p:txBody>
          <a:bodyPr>
            <a:noAutofit/>
          </a:bodyPr>
          <a:lstStyle/>
          <a:p>
            <a:pPr algn="ctr"/>
            <a:r>
              <a:rPr lang="en-US" sz="4000" dirty="0" smtClean="0"/>
              <a:t>Ventilator-Associated Pneumonia</a:t>
            </a:r>
            <a:br>
              <a:rPr lang="en-US" sz="4000" dirty="0" smtClean="0"/>
            </a:br>
            <a:r>
              <a:rPr lang="en-US" sz="4000" dirty="0" smtClean="0"/>
              <a:t>Weaknesses</a:t>
            </a:r>
            <a:br>
              <a:rPr lang="en-US" sz="4000" dirty="0" smtClean="0"/>
            </a:br>
            <a:endParaRPr lang="en-US" sz="4000" dirty="0"/>
          </a:p>
        </p:txBody>
      </p:sp>
      <p:sp>
        <p:nvSpPr>
          <p:cNvPr id="5" name="Content Placeholder 4"/>
          <p:cNvSpPr>
            <a:spLocks noGrp="1"/>
          </p:cNvSpPr>
          <p:nvPr>
            <p:ph idx="1"/>
          </p:nvPr>
        </p:nvSpPr>
        <p:spPr>
          <a:xfrm>
            <a:off x="677334" y="1721225"/>
            <a:ext cx="8596668" cy="4320138"/>
          </a:xfrm>
        </p:spPr>
        <p:txBody>
          <a:bodyPr>
            <a:normAutofit/>
          </a:bodyPr>
          <a:lstStyle/>
          <a:p>
            <a:r>
              <a:rPr lang="en-US" sz="2000" dirty="0" smtClean="0"/>
              <a:t>The body of knowledge and existing research regarding VAP is useful; however, it is not comprehensive and leads to a number of unanswered questions </a:t>
            </a:r>
          </a:p>
          <a:p>
            <a:r>
              <a:rPr lang="en-US" sz="2000" dirty="0" smtClean="0"/>
              <a:t>With the chosen research question, it would have been useful to obtain a larger population sample for the questionnaire beyond 16 participants to determine effectiveness; however, time constraints were limiting in this regard</a:t>
            </a:r>
          </a:p>
          <a:p>
            <a:r>
              <a:rPr lang="en-US" sz="2000" dirty="0" smtClean="0"/>
              <a:t>Assumptions were also made regarding the truthfulness of the responses that were recorded in the questionnaire</a:t>
            </a:r>
          </a:p>
          <a:p>
            <a:r>
              <a:rPr lang="en-US" sz="2000" dirty="0" smtClean="0"/>
              <a:t>Application of the questionnaire to other nurse populations in other locations might be useful; however, expansion of the questionnaire to address other matters is essential</a:t>
            </a:r>
          </a:p>
          <a:p>
            <a:endParaRPr lang="en-US" sz="2000" dirty="0"/>
          </a:p>
        </p:txBody>
      </p:sp>
    </p:spTree>
    <p:extLst>
      <p:ext uri="{BB962C8B-B14F-4D97-AF65-F5344CB8AC3E}">
        <p14:creationId xmlns:p14="http://schemas.microsoft.com/office/powerpoint/2010/main" val="391983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52572"/>
            <a:ext cx="10058400" cy="1808017"/>
          </a:xfrm>
        </p:spPr>
        <p:txBody>
          <a:bodyPr>
            <a:noAutofit/>
          </a:bodyPr>
          <a:lstStyle/>
          <a:p>
            <a:pPr algn="ctr"/>
            <a:r>
              <a:rPr lang="en-US" sz="4000" dirty="0" smtClean="0"/>
              <a:t>Ventilator-Associated Pneumonia</a:t>
            </a:r>
            <a:br>
              <a:rPr lang="en-US" sz="4000" dirty="0" smtClean="0"/>
            </a:br>
            <a:r>
              <a:rPr lang="en-US" sz="4000" dirty="0" smtClean="0"/>
              <a:t>Revisions to Address Weaknesses</a:t>
            </a:r>
            <a:br>
              <a:rPr lang="en-US" sz="4000" dirty="0" smtClean="0"/>
            </a:br>
            <a:endParaRPr lang="en-US" sz="4000" dirty="0"/>
          </a:p>
        </p:txBody>
      </p:sp>
      <p:sp>
        <p:nvSpPr>
          <p:cNvPr id="5" name="Content Placeholder 4"/>
          <p:cNvSpPr>
            <a:spLocks noGrp="1"/>
          </p:cNvSpPr>
          <p:nvPr>
            <p:ph idx="1"/>
          </p:nvPr>
        </p:nvSpPr>
        <p:spPr>
          <a:xfrm>
            <a:off x="677334" y="1839559"/>
            <a:ext cx="8596668" cy="4201804"/>
          </a:xfrm>
        </p:spPr>
        <p:txBody>
          <a:bodyPr>
            <a:normAutofit fontScale="92500"/>
          </a:bodyPr>
          <a:lstStyle/>
          <a:p>
            <a:r>
              <a:rPr lang="en-US" sz="2400" dirty="0" smtClean="0"/>
              <a:t>In future studies, it might be necessary to expand the questionnaire to perhaps 20-25 questions to address other matters of importance related to the research question</a:t>
            </a:r>
            <a:endParaRPr lang="en-US" sz="2400" dirty="0"/>
          </a:p>
          <a:p>
            <a:r>
              <a:rPr lang="en-US" sz="2400" dirty="0" smtClean="0"/>
              <a:t>Expanding the research question itself might also be necessary to be applicable to a larger population of nurses working in ICUs</a:t>
            </a:r>
          </a:p>
          <a:p>
            <a:r>
              <a:rPr lang="en-US" sz="2400" dirty="0" smtClean="0"/>
              <a:t>Additional historical data must be addressed and applied to the topic prior to conducting the research protocol in other locations</a:t>
            </a:r>
          </a:p>
          <a:p>
            <a:r>
              <a:rPr lang="en-US" sz="2400" dirty="0" smtClean="0"/>
              <a:t>Finally, a tighter and more cohesive approach should be considered to streamline the steps of the research project so that it is applicable to a larger population group</a:t>
            </a:r>
          </a:p>
          <a:p>
            <a:endParaRPr lang="en-US" sz="2000" dirty="0" smtClean="0"/>
          </a:p>
          <a:p>
            <a:endParaRPr lang="en-US" sz="2000" dirty="0" smtClean="0"/>
          </a:p>
          <a:p>
            <a:endParaRPr lang="en-US" sz="2000" dirty="0" smtClean="0"/>
          </a:p>
        </p:txBody>
      </p:sp>
    </p:spTree>
    <p:extLst>
      <p:ext uri="{BB962C8B-B14F-4D97-AF65-F5344CB8AC3E}">
        <p14:creationId xmlns:p14="http://schemas.microsoft.com/office/powerpoint/2010/main" val="66837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52572"/>
            <a:ext cx="10058400" cy="1808017"/>
          </a:xfrm>
        </p:spPr>
        <p:txBody>
          <a:bodyPr>
            <a:noAutofit/>
          </a:bodyPr>
          <a:lstStyle/>
          <a:p>
            <a:pPr algn="ctr"/>
            <a:r>
              <a:rPr lang="en-US" sz="4000" dirty="0" smtClean="0"/>
              <a:t>Ventilator-Associated Pneumonia</a:t>
            </a:r>
            <a:br>
              <a:rPr lang="en-US" sz="4000" dirty="0" smtClean="0"/>
            </a:br>
            <a:r>
              <a:rPr lang="en-US" sz="4000" dirty="0" smtClean="0"/>
              <a:t>Strengths</a:t>
            </a:r>
            <a:br>
              <a:rPr lang="en-US" sz="4000" dirty="0" smtClean="0"/>
            </a:br>
            <a:endParaRPr lang="en-US" sz="4000" dirty="0"/>
          </a:p>
        </p:txBody>
      </p:sp>
      <p:sp>
        <p:nvSpPr>
          <p:cNvPr id="5" name="Content Placeholder 4"/>
          <p:cNvSpPr>
            <a:spLocks noGrp="1"/>
          </p:cNvSpPr>
          <p:nvPr>
            <p:ph idx="1"/>
          </p:nvPr>
        </p:nvSpPr>
        <p:spPr>
          <a:xfrm>
            <a:off x="677334" y="1667435"/>
            <a:ext cx="8596668" cy="4373927"/>
          </a:xfrm>
        </p:spPr>
        <p:txBody>
          <a:bodyPr>
            <a:normAutofit/>
          </a:bodyPr>
          <a:lstStyle/>
          <a:p>
            <a:r>
              <a:rPr lang="en-US" sz="2000" dirty="0" smtClean="0"/>
              <a:t>The research project was a positive learning experience and provided a unique platform to address an important and timely research question that is relevant to the ICU nursing population</a:t>
            </a:r>
          </a:p>
          <a:p>
            <a:r>
              <a:rPr lang="en-US" sz="2000" dirty="0" smtClean="0"/>
              <a:t>This project also demonstrated the importance of specific factors that are relevant in conducting research that may be applied to future projects</a:t>
            </a:r>
          </a:p>
          <a:p>
            <a:r>
              <a:rPr lang="en-US" sz="2000" dirty="0" smtClean="0"/>
              <a:t>The research question was strong and provided a basis for the expansion of knowledge regarding VAP education for ICU nurses</a:t>
            </a:r>
          </a:p>
          <a:p>
            <a:r>
              <a:rPr lang="en-US" sz="2000" dirty="0" smtClean="0"/>
              <a:t>The questionnaire provided a strong start to promote enhancements in education regarding VAP</a:t>
            </a:r>
          </a:p>
          <a:p>
            <a:r>
              <a:rPr lang="en-US" sz="2000" dirty="0" smtClean="0"/>
              <a:t>The study demonstrated that there is a clear gap in knowledge and understanding of VAP for many ICU nurses</a:t>
            </a:r>
          </a:p>
          <a:p>
            <a:endParaRPr lang="en-US" sz="2000" dirty="0"/>
          </a:p>
        </p:txBody>
      </p:sp>
    </p:spTree>
    <p:extLst>
      <p:ext uri="{BB962C8B-B14F-4D97-AF65-F5344CB8AC3E}">
        <p14:creationId xmlns:p14="http://schemas.microsoft.com/office/powerpoint/2010/main" val="208405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532" y="449391"/>
            <a:ext cx="10058400" cy="1379409"/>
          </a:xfrm>
        </p:spPr>
        <p:txBody>
          <a:bodyPr>
            <a:noAutofit/>
          </a:bodyPr>
          <a:lstStyle/>
          <a:p>
            <a:pPr algn="ctr"/>
            <a:r>
              <a:rPr lang="en-US" sz="3800" dirty="0" smtClean="0"/>
              <a:t>Ventilator-Associated Pneumonia</a:t>
            </a:r>
            <a:br>
              <a:rPr lang="en-US" sz="3800" dirty="0" smtClean="0"/>
            </a:br>
            <a:r>
              <a:rPr lang="en-US" sz="3800" dirty="0" smtClean="0"/>
              <a:t>Application of Strengths to Other Projects</a:t>
            </a:r>
            <a:br>
              <a:rPr lang="en-US" sz="3800" dirty="0" smtClean="0"/>
            </a:br>
            <a:endParaRPr lang="en-US" sz="3800" dirty="0"/>
          </a:p>
        </p:txBody>
      </p:sp>
      <p:sp>
        <p:nvSpPr>
          <p:cNvPr id="5" name="Content Placeholder 4"/>
          <p:cNvSpPr>
            <a:spLocks noGrp="1"/>
          </p:cNvSpPr>
          <p:nvPr>
            <p:ph idx="1"/>
          </p:nvPr>
        </p:nvSpPr>
        <p:spPr>
          <a:xfrm>
            <a:off x="677334" y="1914861"/>
            <a:ext cx="8596668" cy="4126501"/>
          </a:xfrm>
        </p:spPr>
        <p:txBody>
          <a:bodyPr>
            <a:normAutofit/>
          </a:bodyPr>
          <a:lstStyle/>
          <a:p>
            <a:r>
              <a:rPr lang="en-US" sz="2000" dirty="0" smtClean="0"/>
              <a:t>The strengths of this project demonstrate the importance of a clear and cohesive research question to serve as the basis for expanding research and knowledge regarding a given topic</a:t>
            </a:r>
          </a:p>
          <a:p>
            <a:r>
              <a:rPr lang="en-US" sz="2000" dirty="0" smtClean="0"/>
              <a:t>This project also supported a more refined and organized approach to conducting research using literature databases and the Internet to identify articles of significance</a:t>
            </a:r>
          </a:p>
          <a:p>
            <a:r>
              <a:rPr lang="en-US" sz="2000" dirty="0" smtClean="0"/>
              <a:t>This project also supports a greater understanding of research methodologies and their application to specific topics of interest</a:t>
            </a:r>
          </a:p>
          <a:p>
            <a:r>
              <a:rPr lang="en-US" sz="2000" dirty="0" smtClean="0"/>
              <a:t>This project provides an understanding of time management and the ability to recognize the challenges related to time constraints throughout the research process</a:t>
            </a:r>
            <a:endParaRPr lang="en-US" sz="2000" dirty="0"/>
          </a:p>
        </p:txBody>
      </p:sp>
    </p:spTree>
    <p:extLst>
      <p:ext uri="{BB962C8B-B14F-4D97-AF65-F5344CB8AC3E}">
        <p14:creationId xmlns:p14="http://schemas.microsoft.com/office/powerpoint/2010/main" val="89197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7811"/>
            <a:ext cx="10058400" cy="1808017"/>
          </a:xfrm>
        </p:spPr>
        <p:txBody>
          <a:bodyPr>
            <a:noAutofit/>
          </a:bodyPr>
          <a:lstStyle/>
          <a:p>
            <a:pPr algn="ctr"/>
            <a:r>
              <a:rPr lang="en-US" sz="4000" dirty="0" smtClean="0"/>
              <a:t>Ventilator-Associated Pneumonia</a:t>
            </a:r>
            <a:br>
              <a:rPr lang="en-US" sz="4000" dirty="0" smtClean="0"/>
            </a:br>
            <a:r>
              <a:rPr lang="en-US" sz="4000" dirty="0" smtClean="0"/>
              <a:t>Recommendations</a:t>
            </a:r>
            <a:br>
              <a:rPr lang="en-US" sz="4000" dirty="0" smtClean="0"/>
            </a:br>
            <a:endParaRPr lang="en-US" sz="4000" dirty="0"/>
          </a:p>
        </p:txBody>
      </p:sp>
      <p:sp>
        <p:nvSpPr>
          <p:cNvPr id="5" name="Content Placeholder 4"/>
          <p:cNvSpPr>
            <a:spLocks noGrp="1"/>
          </p:cNvSpPr>
          <p:nvPr>
            <p:ph idx="1"/>
          </p:nvPr>
        </p:nvSpPr>
        <p:spPr>
          <a:xfrm>
            <a:off x="677334" y="1893347"/>
            <a:ext cx="8596668" cy="4148016"/>
          </a:xfrm>
        </p:spPr>
        <p:txBody>
          <a:bodyPr>
            <a:noAutofit/>
          </a:bodyPr>
          <a:lstStyle/>
          <a:p>
            <a:r>
              <a:rPr lang="en-US" sz="2200" dirty="0" smtClean="0"/>
              <a:t>In the future, VAP education must be addressed on a comprehensive basis in order to ensure that nurses are knowledgeable and well-versed regarding the impacts of this infection on ventilator-dependent patients</a:t>
            </a:r>
          </a:p>
          <a:p>
            <a:r>
              <a:rPr lang="en-US" sz="2200" dirty="0" smtClean="0"/>
              <a:t>VAP remains a challenging area of study; therefore, it is important to continue to research this topic and to develop and/or expand educational protocols to ensure that nursing knowledge is optimized across all ICUs</a:t>
            </a:r>
          </a:p>
          <a:p>
            <a:r>
              <a:rPr lang="en-US" sz="2200" dirty="0" smtClean="0"/>
              <a:t>It is important to consider VAP education as a key requirement for all nurses working in ICUs so that they are fully prepared to manage the risks associated with this infection and its impact on ventilator-dependent patients</a:t>
            </a:r>
          </a:p>
          <a:p>
            <a:endParaRPr lang="en-US" sz="2200" dirty="0" smtClean="0"/>
          </a:p>
        </p:txBody>
      </p:sp>
    </p:spTree>
    <p:extLst>
      <p:ext uri="{BB962C8B-B14F-4D97-AF65-F5344CB8AC3E}">
        <p14:creationId xmlns:p14="http://schemas.microsoft.com/office/powerpoint/2010/main" val="186383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607" y="238624"/>
            <a:ext cx="10058400" cy="1371599"/>
          </a:xfrm>
        </p:spPr>
        <p:txBody>
          <a:bodyPr>
            <a:noAutofit/>
          </a:bodyPr>
          <a:lstStyle/>
          <a:p>
            <a:pPr algn="ctr"/>
            <a:r>
              <a:rPr lang="en-US" sz="4000" dirty="0" smtClean="0"/>
              <a:t>Ventilator-Associated Pneumonia</a:t>
            </a:r>
            <a:br>
              <a:rPr lang="en-US" sz="4000" dirty="0" smtClean="0"/>
            </a:br>
            <a:r>
              <a:rPr lang="en-US" sz="4000" dirty="0" smtClean="0"/>
              <a:t>Application to Professional Work Environment</a:t>
            </a:r>
            <a:endParaRPr lang="en-US" sz="4000" dirty="0"/>
          </a:p>
        </p:txBody>
      </p:sp>
      <p:sp>
        <p:nvSpPr>
          <p:cNvPr id="5" name="Content Placeholder 4"/>
          <p:cNvSpPr>
            <a:spLocks noGrp="1"/>
          </p:cNvSpPr>
          <p:nvPr>
            <p:ph idx="1"/>
          </p:nvPr>
        </p:nvSpPr>
        <p:spPr/>
        <p:txBody>
          <a:bodyPr>
            <a:noAutofit/>
          </a:bodyPr>
          <a:lstStyle/>
          <a:p>
            <a:r>
              <a:rPr lang="en-US" sz="2000" dirty="0" smtClean="0"/>
              <a:t>Expanded VAP protocol education is of critical importance for nurses working in ICUs because it impacts their patients and the risks that they face while receiving treatment for a critical illness or condition</a:t>
            </a:r>
          </a:p>
          <a:p>
            <a:pPr lvl="1"/>
            <a:r>
              <a:rPr lang="en-US" sz="1900" dirty="0" smtClean="0"/>
              <a:t>This requires nurse managers and educators to obtain knowledge and training to implement VAP education in ICUs in an effective manner</a:t>
            </a:r>
          </a:p>
          <a:p>
            <a:r>
              <a:rPr lang="en-US" sz="2000" dirty="0" smtClean="0"/>
              <a:t>It is also necessary to require all nurses working with ventilator-dependent patients in the ICU to be trained and obtain the most updated education regarding the care and treatment of this patient population</a:t>
            </a:r>
          </a:p>
          <a:p>
            <a:pPr lvl="1"/>
            <a:r>
              <a:rPr lang="en-US" sz="1900" dirty="0" smtClean="0"/>
              <a:t>Nurses who obtain this education are likely to minimize the risk of VAP as they treat these patients</a:t>
            </a:r>
          </a:p>
          <a:p>
            <a:pPr lvl="2"/>
            <a:r>
              <a:rPr lang="en-US" sz="1700" dirty="0" smtClean="0"/>
              <a:t>They are also likely to collaborate more effectively with other nurses to ensure that VAP risks are minimized as best as possible </a:t>
            </a:r>
            <a:endParaRPr lang="en-US" sz="1700" dirty="0"/>
          </a:p>
        </p:txBody>
      </p:sp>
    </p:spTree>
    <p:extLst>
      <p:ext uri="{BB962C8B-B14F-4D97-AF65-F5344CB8AC3E}">
        <p14:creationId xmlns:p14="http://schemas.microsoft.com/office/powerpoint/2010/main" val="480790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607" y="238624"/>
            <a:ext cx="10058400" cy="1371599"/>
          </a:xfrm>
        </p:spPr>
        <p:txBody>
          <a:bodyPr>
            <a:noAutofit/>
          </a:bodyPr>
          <a:lstStyle/>
          <a:p>
            <a:pPr algn="ctr"/>
            <a:r>
              <a:rPr lang="en-US" sz="4000" dirty="0" smtClean="0"/>
              <a:t>Ventilator-Associated Pneumonia</a:t>
            </a:r>
            <a:br>
              <a:rPr lang="en-US" sz="4000" dirty="0" smtClean="0"/>
            </a:br>
            <a:r>
              <a:rPr lang="en-US" sz="4000" dirty="0" smtClean="0"/>
              <a:t>References</a:t>
            </a:r>
            <a:endParaRPr lang="en-US" sz="4000" dirty="0"/>
          </a:p>
        </p:txBody>
      </p:sp>
      <p:sp>
        <p:nvSpPr>
          <p:cNvPr id="5" name="Content Placeholder 4"/>
          <p:cNvSpPr>
            <a:spLocks noGrp="1"/>
          </p:cNvSpPr>
          <p:nvPr>
            <p:ph idx="1"/>
          </p:nvPr>
        </p:nvSpPr>
        <p:spPr>
          <a:xfrm>
            <a:off x="677334" y="1610223"/>
            <a:ext cx="8596668" cy="4431139"/>
          </a:xfrm>
        </p:spPr>
        <p:txBody>
          <a:bodyPr>
            <a:noAutofit/>
          </a:bodyPr>
          <a:lstStyle/>
          <a:p>
            <a:pPr fontAlgn="base" hangingPunct="0"/>
            <a:r>
              <a:rPr lang="en-US" sz="1200" dirty="0"/>
              <a:t>Agency for Healthcare Research and Quality (n. d.). How do we implement best practices in our organization? </a:t>
            </a:r>
            <a:r>
              <a:rPr lang="en-US" sz="1200" i="1" dirty="0"/>
              <a:t>U. S. Department of Health and Human Services.</a:t>
            </a:r>
            <a:r>
              <a:rPr lang="en-US" sz="1200" dirty="0"/>
              <a:t> Retrieved from http://www.ahrq.gov/professionals/systems/long-term-care/resources/pressure-ulcers/pressureulcertoolkit/putool4.html</a:t>
            </a:r>
          </a:p>
          <a:p>
            <a:pPr fontAlgn="base" hangingPunct="0"/>
            <a:r>
              <a:rPr lang="en-US" sz="1200" dirty="0" err="1"/>
              <a:t>Amanullah</a:t>
            </a:r>
            <a:r>
              <a:rPr lang="en-US" sz="1200" dirty="0"/>
              <a:t>, S. (2013). Ventilator-Associated Pneumonia Overview of Nosocomial Pneumonias. </a:t>
            </a:r>
            <a:r>
              <a:rPr lang="en-US" sz="1200" i="1" dirty="0"/>
              <a:t>Medscape Reference: Drugs, Diseases, and Procedures.</a:t>
            </a:r>
            <a:r>
              <a:rPr lang="en-US" sz="1200" dirty="0"/>
              <a:t> Retrieved from http://emedicine.medscape.com/article/304836-overview</a:t>
            </a:r>
          </a:p>
          <a:p>
            <a:pPr fontAlgn="base" hangingPunct="0"/>
            <a:r>
              <a:rPr lang="en-US" sz="1200" dirty="0"/>
              <a:t>Amin, A. (2009). Clinical and economic consequences of ventilator-associated pneumonia. </a:t>
            </a:r>
            <a:r>
              <a:rPr lang="en-US" sz="1200" i="1" dirty="0" err="1"/>
              <a:t>Clin</a:t>
            </a:r>
            <a:r>
              <a:rPr lang="en-US" sz="1200" i="1" dirty="0"/>
              <a:t> Infect Dis</a:t>
            </a:r>
            <a:r>
              <a:rPr lang="en-US" sz="1200" dirty="0"/>
              <a:t>., 49(Supplement 1), S36-S43. </a:t>
            </a:r>
            <a:r>
              <a:rPr lang="en-US" sz="1200" dirty="0" err="1"/>
              <a:t>doi</a:t>
            </a:r>
            <a:r>
              <a:rPr lang="en-US" sz="1200" dirty="0"/>
              <a:t>: 10.1086/599814</a:t>
            </a:r>
          </a:p>
          <a:p>
            <a:pPr fontAlgn="base" hangingPunct="0"/>
            <a:r>
              <a:rPr lang="en-US" sz="1200" dirty="0"/>
              <a:t>Association for Professionals in Infection Control and Epidemiology (APIC). (n. d.). </a:t>
            </a:r>
            <a:r>
              <a:rPr lang="en-US" sz="1200" i="1" dirty="0"/>
              <a:t>About APIC.</a:t>
            </a:r>
            <a:r>
              <a:rPr lang="en-US" sz="1200" dirty="0"/>
              <a:t> Retrieved from http://apic.org/About-APIC/About-APIC-Overview</a:t>
            </a:r>
          </a:p>
          <a:p>
            <a:pPr fontAlgn="base" hangingPunct="0"/>
            <a:r>
              <a:rPr lang="en-US" sz="1200" dirty="0"/>
              <a:t>Association for Professionals in Infection Control and Epidemiology (APIC). (n. d.). </a:t>
            </a:r>
            <a:r>
              <a:rPr lang="en-US" sz="1200" i="1" dirty="0"/>
              <a:t>About APIC: Public policy and advocacy</a:t>
            </a:r>
            <a:r>
              <a:rPr lang="en-US" sz="1200" dirty="0"/>
              <a:t>. http://apic.org/Advocacy/Government-Affairs-and-Advocacy</a:t>
            </a:r>
          </a:p>
          <a:p>
            <a:pPr fontAlgn="base" hangingPunct="0"/>
            <a:r>
              <a:rPr lang="en-US" sz="1200" dirty="0"/>
              <a:t>Association for Professionals in Infection Control and Epidemiology (APIC) (2009). </a:t>
            </a:r>
            <a:r>
              <a:rPr lang="en-US" sz="1200" i="1" dirty="0"/>
              <a:t>Guide to </a:t>
            </a:r>
            <a:endParaRPr lang="en-US" sz="1200" dirty="0"/>
          </a:p>
          <a:p>
            <a:pPr fontAlgn="base" hangingPunct="0"/>
            <a:r>
              <a:rPr lang="en-US" sz="1200" i="1" dirty="0"/>
              <a:t>the Elimination of Ventilator-Associated Pneumonia.</a:t>
            </a:r>
            <a:r>
              <a:rPr lang="en-US" sz="1200" dirty="0"/>
              <a:t> Retrieved from </a:t>
            </a:r>
            <a:r>
              <a:rPr lang="en-US" sz="1200" u="sng" dirty="0">
                <a:hlinkClick r:id="rId2"/>
              </a:rPr>
              <a:t>http://www.apic.org/Resource_/EliminationGuideForm/18e326ad-b484-471c-</a:t>
            </a:r>
            <a:r>
              <a:rPr lang="en-US" sz="1200" dirty="0"/>
              <a:t> </a:t>
            </a:r>
            <a:endParaRPr lang="en-US" sz="1200" dirty="0" smtClean="0"/>
          </a:p>
          <a:p>
            <a:pPr fontAlgn="base" hangingPunct="0"/>
            <a:r>
              <a:rPr lang="en-US" sz="1200" dirty="0" err="1"/>
              <a:t>Bangert</a:t>
            </a:r>
            <a:r>
              <a:rPr lang="en-US" sz="1200" dirty="0"/>
              <a:t>-Drowns, R.L. (1986). Review of developments in meta-analytic method. </a:t>
            </a:r>
            <a:r>
              <a:rPr lang="en-US" sz="1200" i="1" dirty="0"/>
              <a:t>Psychological 	Bulletin 99 </a:t>
            </a:r>
            <a:r>
              <a:rPr lang="en-US" sz="1200" dirty="0"/>
              <a:t>(3), 388-399.</a:t>
            </a:r>
          </a:p>
          <a:p>
            <a:pPr fontAlgn="base" hangingPunct="0"/>
            <a:r>
              <a:rPr lang="en-US" sz="1200" dirty="0"/>
              <a:t>Bird et al. (2010). Adherence to ventilator-associated pneumonia bundle and incidence of ventilator-associated pneumonia in the surgical intensive care unit. </a:t>
            </a:r>
            <a:r>
              <a:rPr lang="en-US" sz="1200" i="1" dirty="0"/>
              <a:t>Arch Surg.</a:t>
            </a:r>
            <a:r>
              <a:rPr lang="en-US" sz="1200" dirty="0"/>
              <a:t> 145(5), 465-470.</a:t>
            </a:r>
          </a:p>
          <a:p>
            <a:pPr fontAlgn="base" hangingPunct="0"/>
            <a:endParaRPr lang="en-US" sz="1200" dirty="0"/>
          </a:p>
          <a:p>
            <a:endParaRPr lang="en-US" sz="1200" dirty="0"/>
          </a:p>
        </p:txBody>
      </p:sp>
    </p:spTree>
    <p:extLst>
      <p:ext uri="{BB962C8B-B14F-4D97-AF65-F5344CB8AC3E}">
        <p14:creationId xmlns:p14="http://schemas.microsoft.com/office/powerpoint/2010/main" val="100777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7735" y="103909"/>
            <a:ext cx="9948256" cy="1963882"/>
          </a:xfrm>
        </p:spPr>
        <p:txBody>
          <a:bodyPr>
            <a:noAutofit/>
          </a:bodyPr>
          <a:lstStyle/>
          <a:p>
            <a:pPr algn="ctr"/>
            <a:r>
              <a:rPr lang="en-US" sz="4000" dirty="0" smtClean="0"/>
              <a:t>Ventilator-Associated Pneumonia</a:t>
            </a:r>
            <a:br>
              <a:rPr lang="en-US" sz="4000" dirty="0" smtClean="0"/>
            </a:br>
            <a:r>
              <a:rPr lang="en-US" sz="4000" dirty="0" smtClean="0"/>
              <a:t>Overview</a:t>
            </a:r>
            <a:br>
              <a:rPr lang="en-US" sz="4000" dirty="0" smtClean="0"/>
            </a:br>
            <a:endParaRPr lang="en-US" sz="4000" dirty="0"/>
          </a:p>
        </p:txBody>
      </p:sp>
      <p:sp>
        <p:nvSpPr>
          <p:cNvPr id="5" name="Content Placeholder 4"/>
          <p:cNvSpPr>
            <a:spLocks noGrp="1"/>
          </p:cNvSpPr>
          <p:nvPr>
            <p:ph idx="1"/>
          </p:nvPr>
        </p:nvSpPr>
        <p:spPr>
          <a:xfrm>
            <a:off x="245225" y="1610591"/>
            <a:ext cx="10058400" cy="4814839"/>
          </a:xfrm>
        </p:spPr>
        <p:txBody>
          <a:bodyPr>
            <a:normAutofit/>
          </a:bodyPr>
          <a:lstStyle/>
          <a:p>
            <a:pPr marL="0" indent="0">
              <a:buNone/>
            </a:pPr>
            <a:r>
              <a:rPr lang="en-US" sz="2800" dirty="0" smtClean="0"/>
              <a:t>Ventilator-Associated Pneumonia (VAP) is frequently diagnosed in ventilator-dependent patients requiring critical care in ICUs</a:t>
            </a:r>
          </a:p>
          <a:p>
            <a:pPr lvl="1"/>
            <a:r>
              <a:rPr lang="en-US" sz="2400" dirty="0" smtClean="0"/>
              <a:t>The risks associated with this nosocomial infection are high due to limited nurse knowledge and understanding of patient positioning, particularly in patients with serious and debilitating respiratory conditions</a:t>
            </a:r>
          </a:p>
          <a:p>
            <a:pPr lvl="1"/>
            <a:r>
              <a:rPr lang="en-US" sz="2400" dirty="0" smtClean="0"/>
              <a:t>It is necessary to develop expanded education protocols to enhance knowledge and training for nurses regarding VAP and   the primary methods of prevention</a:t>
            </a:r>
          </a:p>
        </p:txBody>
      </p:sp>
    </p:spTree>
    <p:extLst>
      <p:ext uri="{BB962C8B-B14F-4D97-AF65-F5344CB8AC3E}">
        <p14:creationId xmlns:p14="http://schemas.microsoft.com/office/powerpoint/2010/main" val="216340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607" y="238624"/>
            <a:ext cx="10058400" cy="1371599"/>
          </a:xfrm>
        </p:spPr>
        <p:txBody>
          <a:bodyPr>
            <a:noAutofit/>
          </a:bodyPr>
          <a:lstStyle/>
          <a:p>
            <a:pPr algn="ctr"/>
            <a:r>
              <a:rPr lang="en-US" sz="4000" dirty="0" smtClean="0"/>
              <a:t>Ventilator-Associated Pneumonia</a:t>
            </a:r>
            <a:br>
              <a:rPr lang="en-US" sz="4000" dirty="0" smtClean="0"/>
            </a:br>
            <a:r>
              <a:rPr lang="en-US" sz="4000" dirty="0" smtClean="0"/>
              <a:t>References</a:t>
            </a:r>
            <a:endParaRPr lang="en-US" sz="4000" dirty="0"/>
          </a:p>
        </p:txBody>
      </p:sp>
      <p:sp>
        <p:nvSpPr>
          <p:cNvPr id="5" name="Content Placeholder 4"/>
          <p:cNvSpPr>
            <a:spLocks noGrp="1"/>
          </p:cNvSpPr>
          <p:nvPr>
            <p:ph idx="1"/>
          </p:nvPr>
        </p:nvSpPr>
        <p:spPr>
          <a:xfrm>
            <a:off x="677334" y="1610223"/>
            <a:ext cx="8596668" cy="4431139"/>
          </a:xfrm>
        </p:spPr>
        <p:txBody>
          <a:bodyPr>
            <a:noAutofit/>
          </a:bodyPr>
          <a:lstStyle/>
          <a:p>
            <a:pPr fontAlgn="base" hangingPunct="0"/>
            <a:r>
              <a:rPr lang="en-US" sz="1200" dirty="0" err="1"/>
              <a:t>Bouadma</a:t>
            </a:r>
            <a:r>
              <a:rPr lang="en-US" sz="1200" dirty="0"/>
              <a:t>, L., </a:t>
            </a:r>
            <a:r>
              <a:rPr lang="en-US" sz="1200" dirty="0" err="1"/>
              <a:t>Deslandes</a:t>
            </a:r>
            <a:r>
              <a:rPr lang="en-US" sz="1200" dirty="0"/>
              <a:t>, E, </a:t>
            </a:r>
            <a:r>
              <a:rPr lang="en-US" sz="1200" dirty="0" err="1"/>
              <a:t>Lolom</a:t>
            </a:r>
            <a:r>
              <a:rPr lang="en-US" sz="1200" dirty="0"/>
              <a:t>, I, Le </a:t>
            </a:r>
            <a:r>
              <a:rPr lang="en-US" sz="1200" dirty="0" err="1"/>
              <a:t>Corre</a:t>
            </a:r>
            <a:r>
              <a:rPr lang="en-US" sz="1200" dirty="0"/>
              <a:t>, B., </a:t>
            </a:r>
            <a:r>
              <a:rPr lang="en-US" sz="1200" dirty="0" err="1"/>
              <a:t>Mourvillier</a:t>
            </a:r>
            <a:r>
              <a:rPr lang="en-US" sz="1200" dirty="0"/>
              <a:t>, B., </a:t>
            </a:r>
            <a:r>
              <a:rPr lang="en-US" sz="1200" dirty="0" err="1"/>
              <a:t>Regnier</a:t>
            </a:r>
            <a:r>
              <a:rPr lang="en-US" sz="1200" dirty="0"/>
              <a:t>, B., </a:t>
            </a:r>
            <a:r>
              <a:rPr lang="en-US" sz="1200" dirty="0" err="1"/>
              <a:t>Porcher</a:t>
            </a:r>
            <a:r>
              <a:rPr lang="en-US" sz="1200" dirty="0"/>
              <a:t>, R., et al. (2010). Long-term impact of a multifaceted prevention program on ventilator-associated pneumonia in a medical intensive care unit. </a:t>
            </a:r>
            <a:r>
              <a:rPr lang="en-US" sz="1200" i="1" dirty="0" err="1"/>
              <a:t>Clin</a:t>
            </a:r>
            <a:r>
              <a:rPr lang="en-US" sz="1200" i="1" dirty="0"/>
              <a:t> Infect Dis., 51</a:t>
            </a:r>
            <a:r>
              <a:rPr lang="en-US" sz="1200" dirty="0"/>
              <a:t>, 1115–1122. PMID: 20936973</a:t>
            </a:r>
          </a:p>
          <a:p>
            <a:pPr fontAlgn="base" hangingPunct="0"/>
            <a:r>
              <a:rPr lang="en-US" sz="1200" dirty="0"/>
              <a:t>Cadena, J. Tierney, C. J., &amp; </a:t>
            </a:r>
            <a:r>
              <a:rPr lang="en-US" sz="1200" dirty="0" err="1"/>
              <a:t>Restrepo</a:t>
            </a:r>
            <a:r>
              <a:rPr lang="en-US" sz="1200" dirty="0"/>
              <a:t>, M. I. (2011). Preventing ventilator associated pneumonia: Looking beyond the bundles. </a:t>
            </a:r>
            <a:r>
              <a:rPr lang="en-US" sz="1200" i="1" dirty="0" err="1"/>
              <a:t>Clin</a:t>
            </a:r>
            <a:r>
              <a:rPr lang="en-US" sz="1200" i="1" dirty="0"/>
              <a:t>. Infect. Dis.</a:t>
            </a:r>
            <a:r>
              <a:rPr lang="en-US" sz="1200" dirty="0"/>
              <a:t>, 52(8), 1083-1084. </a:t>
            </a:r>
          </a:p>
          <a:p>
            <a:pPr fontAlgn="base" hangingPunct="0"/>
            <a:r>
              <a:rPr lang="en-US" sz="1200" dirty="0"/>
              <a:t>Cohen, L., </a:t>
            </a:r>
            <a:r>
              <a:rPr lang="en-US" sz="1200" dirty="0" err="1"/>
              <a:t>Manion</a:t>
            </a:r>
            <a:r>
              <a:rPr lang="en-US" sz="1200" dirty="0"/>
              <a:t>, L., &amp; Morrison, K. R. B. (2007). </a:t>
            </a:r>
            <a:r>
              <a:rPr lang="en-US" sz="1200" i="1" dirty="0"/>
              <a:t>Research Methods in Education</a:t>
            </a:r>
            <a:r>
              <a:rPr lang="en-US" sz="1200" dirty="0"/>
              <a:t>. </a:t>
            </a:r>
            <a:r>
              <a:rPr lang="en-US" sz="1200" dirty="0" smtClean="0"/>
              <a:t>Routledge</a:t>
            </a:r>
            <a:r>
              <a:rPr lang="en-US" sz="1200" dirty="0"/>
              <a:t>: London.</a:t>
            </a:r>
          </a:p>
          <a:p>
            <a:pPr fontAlgn="base" hangingPunct="0"/>
            <a:r>
              <a:rPr lang="en-US" sz="1200" dirty="0"/>
              <a:t>Center for Disease Control and Prevention (CDC). (2012). </a:t>
            </a:r>
            <a:r>
              <a:rPr lang="en-US" sz="1200" i="1" dirty="0"/>
              <a:t>Healthcare-associated infections (HAI): Ventilator-associated pneumonia.</a:t>
            </a:r>
            <a:r>
              <a:rPr lang="en-US" sz="1200" dirty="0"/>
              <a:t> Retrieved from http://www.cdc.gov/hai/vap/vap.html</a:t>
            </a:r>
          </a:p>
          <a:p>
            <a:pPr fontAlgn="base" hangingPunct="0"/>
            <a:r>
              <a:rPr lang="en-US" sz="1200" dirty="0"/>
              <a:t>Clarke, S. P., &amp; Donaldson, N. E. (n. d.). </a:t>
            </a:r>
            <a:r>
              <a:rPr lang="en-US" sz="1200" i="1" dirty="0"/>
              <a:t>Nurse staffing patient care quality and safety. In Patient Safety and Quality: An Evidence-Based Handbook for Nurses, 1-25</a:t>
            </a:r>
            <a:r>
              <a:rPr lang="en-US" sz="1200" dirty="0"/>
              <a:t>. Retrieved from http://www.ahrq.gov/professionals/clinicians-providers/resources/nursing/resources/nurseshdbk/ClarkeS_S.pdf  </a:t>
            </a:r>
          </a:p>
          <a:p>
            <a:pPr fontAlgn="base" hangingPunct="0"/>
            <a:r>
              <a:rPr lang="en-US" sz="1200" dirty="0"/>
              <a:t>Critical Care Nurse Training Standards Task Group (n. d.). </a:t>
            </a:r>
            <a:r>
              <a:rPr lang="en-US" sz="1200" i="1" dirty="0"/>
              <a:t>Final report: Critical Care – Secretariat.</a:t>
            </a:r>
            <a:r>
              <a:rPr lang="en-US" sz="1200" dirty="0"/>
              <a:t> Retrieved from http://www.caccn.ca/en/files/mohltc_report_ccn_stds.pdf</a:t>
            </a:r>
          </a:p>
          <a:p>
            <a:pPr fontAlgn="base" hangingPunct="0"/>
            <a:r>
              <a:rPr lang="en-US" sz="1200" dirty="0" err="1"/>
              <a:t>Darves</a:t>
            </a:r>
            <a:r>
              <a:rPr lang="en-US" sz="1200" dirty="0"/>
              <a:t>, B. (2005). Seven strategies to prevent VAP: a look at the evidence. </a:t>
            </a:r>
            <a:r>
              <a:rPr lang="en-US" sz="1200" i="1" dirty="0"/>
              <a:t>Today’s Hospitalist.</a:t>
            </a:r>
            <a:r>
              <a:rPr lang="en-US" sz="1200" dirty="0"/>
              <a:t> Retrieved from http://www.todayshospitalist.com/?b=articles_read&amp;cnt=262</a:t>
            </a:r>
          </a:p>
          <a:p>
            <a:pPr fontAlgn="base" hangingPunct="0"/>
            <a:r>
              <a:rPr lang="en-US" sz="1200" dirty="0" err="1"/>
              <a:t>Devo</a:t>
            </a:r>
            <a:r>
              <a:rPr lang="en-US" sz="1200" dirty="0"/>
              <a:t>, P. (n. d.) </a:t>
            </a:r>
            <a:r>
              <a:rPr lang="en-US" sz="1200" i="1" dirty="0"/>
              <a:t>Pathway to excellence: Are you ready to apply?</a:t>
            </a:r>
            <a:r>
              <a:rPr lang="en-US" sz="1200" dirty="0"/>
              <a:t> Retrieved from http://www.nursecredentialing.org/Pathway/PathwayResources/Pathway-AssessmentGapAnalysis.pdf  </a:t>
            </a:r>
          </a:p>
          <a:p>
            <a:pPr fontAlgn="base" hangingPunct="0"/>
            <a:r>
              <a:rPr lang="en-US" sz="1200" dirty="0"/>
              <a:t>Harvard-MIT Data Centers. (n. d.). </a:t>
            </a:r>
            <a:r>
              <a:rPr lang="en-US" sz="1200" i="1" dirty="0"/>
              <a:t>Guide to SPSS.</a:t>
            </a:r>
            <a:r>
              <a:rPr lang="en-US" sz="1200" dirty="0"/>
              <a:t> Retrieved from http://www.hmdc.harvard.edu/projects/SPSS_Tutorial/spsstut.shtml </a:t>
            </a:r>
          </a:p>
          <a:p>
            <a:pPr fontAlgn="base" hangingPunct="0"/>
            <a:r>
              <a:rPr lang="en-US" sz="1200" dirty="0"/>
              <a:t>Howell, D. C. (2011). </a:t>
            </a:r>
            <a:r>
              <a:rPr lang="en-US" sz="1200" i="1" dirty="0"/>
              <a:t>Fundamental statistics for the behavioral sciences.</a:t>
            </a:r>
            <a:r>
              <a:rPr lang="en-US" sz="1200" dirty="0"/>
              <a:t> Belmont, CA: Wadsworth Cengage Learning.</a:t>
            </a:r>
          </a:p>
          <a:p>
            <a:endParaRPr lang="en-US" sz="1200" dirty="0"/>
          </a:p>
        </p:txBody>
      </p:sp>
    </p:spTree>
    <p:extLst>
      <p:ext uri="{BB962C8B-B14F-4D97-AF65-F5344CB8AC3E}">
        <p14:creationId xmlns:p14="http://schemas.microsoft.com/office/powerpoint/2010/main" val="1344683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607" y="238624"/>
            <a:ext cx="10058400" cy="1371599"/>
          </a:xfrm>
        </p:spPr>
        <p:txBody>
          <a:bodyPr>
            <a:noAutofit/>
          </a:bodyPr>
          <a:lstStyle/>
          <a:p>
            <a:pPr algn="ctr"/>
            <a:r>
              <a:rPr lang="en-US" sz="4000" dirty="0" smtClean="0"/>
              <a:t>Ventilator-Associated Pneumonia</a:t>
            </a:r>
            <a:br>
              <a:rPr lang="en-US" sz="4000" dirty="0" smtClean="0"/>
            </a:br>
            <a:r>
              <a:rPr lang="en-US" sz="4000" dirty="0" smtClean="0"/>
              <a:t>References</a:t>
            </a:r>
            <a:endParaRPr lang="en-US" sz="4000" dirty="0"/>
          </a:p>
        </p:txBody>
      </p:sp>
      <p:sp>
        <p:nvSpPr>
          <p:cNvPr id="5" name="Content Placeholder 4"/>
          <p:cNvSpPr>
            <a:spLocks noGrp="1"/>
          </p:cNvSpPr>
          <p:nvPr>
            <p:ph idx="1"/>
          </p:nvPr>
        </p:nvSpPr>
        <p:spPr>
          <a:xfrm>
            <a:off x="677334" y="1527465"/>
            <a:ext cx="8596668" cy="4513898"/>
          </a:xfrm>
        </p:spPr>
        <p:txBody>
          <a:bodyPr>
            <a:noAutofit/>
          </a:bodyPr>
          <a:lstStyle/>
          <a:p>
            <a:pPr fontAlgn="base" hangingPunct="0"/>
            <a:r>
              <a:rPr lang="en-US" sz="1200" dirty="0" smtClean="0"/>
              <a:t>Institute </a:t>
            </a:r>
            <a:r>
              <a:rPr lang="en-US" sz="1200" dirty="0"/>
              <a:t>for Healthcare Improvement. (n. d.) </a:t>
            </a:r>
            <a:r>
              <a:rPr lang="en-US" sz="1200" i="1" dirty="0"/>
              <a:t>Ventilator-associated pneumonia.</a:t>
            </a:r>
            <a:r>
              <a:rPr lang="en-US" sz="1200" dirty="0"/>
              <a:t> Retrieved from http://www.ihi.org/explore/VAP/Pages/default.aspx</a:t>
            </a:r>
          </a:p>
          <a:p>
            <a:pPr fontAlgn="base" hangingPunct="0"/>
            <a:r>
              <a:rPr lang="en-US" sz="1200" dirty="0"/>
              <a:t>John Hopkins Medicine (n. d.). </a:t>
            </a:r>
            <a:r>
              <a:rPr lang="en-US" sz="1200" i="1" dirty="0"/>
              <a:t>Suctioning.</a:t>
            </a:r>
            <a:r>
              <a:rPr lang="en-US" sz="1200" dirty="0"/>
              <a:t> Retrieved from http://www.hopkinsmedicine.org/tracheostomy/living/suctioning.html</a:t>
            </a:r>
          </a:p>
          <a:p>
            <a:pPr fontAlgn="base" hangingPunct="0"/>
            <a:r>
              <a:rPr lang="en-US" sz="1200" dirty="0" err="1"/>
              <a:t>Kempnich</a:t>
            </a:r>
            <a:r>
              <a:rPr lang="en-US" sz="1200" dirty="0"/>
              <a:t>, J. (2011). Utilizing decision acceleration for Magnet® gap analysis. </a:t>
            </a:r>
            <a:r>
              <a:rPr lang="en-US" sz="1200" i="1" dirty="0"/>
              <a:t>Nursing Management</a:t>
            </a:r>
            <a:r>
              <a:rPr lang="en-US" sz="1200" dirty="0"/>
              <a:t>, (42)2, 43–45. </a:t>
            </a:r>
            <a:r>
              <a:rPr lang="en-US" sz="1200" dirty="0" err="1"/>
              <a:t>doi</a:t>
            </a:r>
            <a:r>
              <a:rPr lang="en-US" sz="1200" dirty="0"/>
              <a:t>: 10.1097/01.NUMA.0000393001.11257.a5</a:t>
            </a:r>
          </a:p>
          <a:p>
            <a:pPr fontAlgn="base" hangingPunct="0"/>
            <a:r>
              <a:rPr lang="en-US" sz="1200" dirty="0" err="1"/>
              <a:t>Kollef</a:t>
            </a:r>
            <a:r>
              <a:rPr lang="en-US" sz="1200" dirty="0"/>
              <a:t>, M. H. et al. (2008). Silver-coated endotracheal tubes and incidence of </a:t>
            </a:r>
            <a:r>
              <a:rPr lang="en-US" sz="1200" dirty="0" smtClean="0"/>
              <a:t>ventilator-associated </a:t>
            </a:r>
            <a:r>
              <a:rPr lang="en-US" sz="1200" dirty="0"/>
              <a:t>pneumonia: the NASCENT randomized trial. </a:t>
            </a:r>
            <a:r>
              <a:rPr lang="en-US" sz="1200" i="1" dirty="0"/>
              <a:t>JAMA 300</a:t>
            </a:r>
            <a:r>
              <a:rPr lang="en-US" sz="1200" dirty="0"/>
              <a:t>, 805-813.</a:t>
            </a:r>
          </a:p>
          <a:p>
            <a:pPr fontAlgn="base" hangingPunct="0"/>
            <a:r>
              <a:rPr lang="en-US" sz="1200" dirty="0"/>
              <a:t>Koenig, S. M. &amp; </a:t>
            </a:r>
            <a:r>
              <a:rPr lang="en-US" sz="1200" dirty="0" err="1"/>
              <a:t>Truwit</a:t>
            </a:r>
            <a:r>
              <a:rPr lang="en-US" sz="1200" dirty="0"/>
              <a:t>, J. D. (2006). Ventilator-Associated Pneumonia: Diagnosis, Treatment, and Prevention. </a:t>
            </a:r>
            <a:r>
              <a:rPr lang="en-US" sz="1200" i="1" dirty="0"/>
              <a:t>Clinical Microbiology Reviews,</a:t>
            </a:r>
            <a:r>
              <a:rPr lang="en-US" sz="1200" dirty="0"/>
              <a:t> 19(4), 637-657. </a:t>
            </a:r>
            <a:r>
              <a:rPr lang="en-US" sz="1200" dirty="0" err="1"/>
              <a:t>doi</a:t>
            </a:r>
            <a:r>
              <a:rPr lang="en-US" sz="1200" dirty="0"/>
              <a:t>:  10.1128/CMR.00051-05</a:t>
            </a:r>
          </a:p>
          <a:p>
            <a:pPr fontAlgn="base" hangingPunct="0"/>
            <a:r>
              <a:rPr lang="en-US" sz="1200" dirty="0" err="1"/>
              <a:t>Korn</a:t>
            </a:r>
            <a:r>
              <a:rPr lang="en-US" sz="1200" dirty="0"/>
              <a:t>, C., Burke, R., Burke, P., &amp; Agarwal, S. (2010). Adherence to ventilator-associated pneumonia bundle and incidence of ventilator-associated pneumonia in the surgical intensive care unit. </a:t>
            </a:r>
            <a:r>
              <a:rPr lang="en-US" sz="1200" i="1" dirty="0"/>
              <a:t>Arch Surg.</a:t>
            </a:r>
            <a:r>
              <a:rPr lang="en-US" sz="1200" dirty="0"/>
              <a:t>, 145(5):465-470.</a:t>
            </a:r>
          </a:p>
          <a:p>
            <a:pPr fontAlgn="base" hangingPunct="0"/>
            <a:r>
              <a:rPr lang="en-US" sz="1200" dirty="0" err="1"/>
              <a:t>Lacherade</a:t>
            </a:r>
            <a:r>
              <a:rPr lang="en-US" sz="1200" dirty="0"/>
              <a:t>, J. C. et al. (2011). Intermittent subglottic secretion drainage and ventilator-associated </a:t>
            </a:r>
            <a:r>
              <a:rPr lang="en-US" sz="1200" dirty="0" smtClean="0"/>
              <a:t>pneumonia</a:t>
            </a:r>
            <a:r>
              <a:rPr lang="en-US" sz="1200" dirty="0"/>
              <a:t>: a multicenter trial. </a:t>
            </a:r>
            <a:r>
              <a:rPr lang="en-US" sz="1200" i="1" dirty="0"/>
              <a:t>Am J </a:t>
            </a:r>
            <a:r>
              <a:rPr lang="en-US" sz="1200" i="1" dirty="0" err="1"/>
              <a:t>Respir</a:t>
            </a:r>
            <a:r>
              <a:rPr lang="en-US" sz="1200" i="1" dirty="0"/>
              <a:t> </a:t>
            </a:r>
            <a:r>
              <a:rPr lang="en-US" sz="1200" i="1" dirty="0" err="1"/>
              <a:t>Crit</a:t>
            </a:r>
            <a:r>
              <a:rPr lang="en-US" sz="1200" i="1" dirty="0"/>
              <a:t> Care Med 182</a:t>
            </a:r>
            <a:r>
              <a:rPr lang="en-US" sz="1200" dirty="0"/>
              <a:t>, 910-917.</a:t>
            </a:r>
          </a:p>
          <a:p>
            <a:pPr fontAlgn="base" hangingPunct="0"/>
            <a:r>
              <a:rPr lang="en-US" sz="1200" dirty="0"/>
              <a:t>Lau, G., O'Keefe-McCarthy, S., &amp; Santiago, C. (2008). Ventilator-associated pneumonia bundled strategies: an evidence-based practice. </a:t>
            </a:r>
            <a:r>
              <a:rPr lang="en-US" sz="1200" i="1" dirty="0"/>
              <a:t>Worldviews Evidence Based Nursing.</a:t>
            </a:r>
            <a:r>
              <a:rPr lang="en-US" sz="1200" dirty="0"/>
              <a:t> 5(4):193-204. </a:t>
            </a:r>
            <a:r>
              <a:rPr lang="en-US" sz="1200" dirty="0" err="1"/>
              <a:t>doi</a:t>
            </a:r>
            <a:r>
              <a:rPr lang="en-US" sz="1200" dirty="0"/>
              <a:t>: 10.1111/j.1741-6787.2008.00140.x.</a:t>
            </a:r>
          </a:p>
          <a:p>
            <a:pPr fontAlgn="base" hangingPunct="0"/>
            <a:r>
              <a:rPr lang="en-US" sz="1200" dirty="0"/>
              <a:t>Majid, S., Foo, S., &amp; </a:t>
            </a:r>
            <a:r>
              <a:rPr lang="en-US" sz="1200" dirty="0" err="1"/>
              <a:t>Mokhtar</a:t>
            </a:r>
            <a:r>
              <a:rPr lang="en-US" sz="1200" dirty="0"/>
              <a:t>, I. A. (2011). Adopting evidence-based practice in clinical decision making: nurses' perceptions, knowledge, and barriers. </a:t>
            </a:r>
            <a:r>
              <a:rPr lang="en-US" sz="1200" i="1" dirty="0"/>
              <a:t>Journal of the Medical Library Association</a:t>
            </a:r>
            <a:r>
              <a:rPr lang="en-US" sz="1200" dirty="0"/>
              <a:t>, 99(3), 229-236.</a:t>
            </a:r>
          </a:p>
          <a:p>
            <a:pPr fontAlgn="base" hangingPunct="0"/>
            <a:r>
              <a:rPr lang="en-US" sz="1200" dirty="0" err="1"/>
              <a:t>Maselle</a:t>
            </a:r>
            <a:r>
              <a:rPr lang="en-US" sz="1200" dirty="0"/>
              <a:t>, D. J. (2011). Therapeutic Advances in Respiratory Disease Strategies in the Prevention of Ventilator-associated Pneumonia. </a:t>
            </a:r>
            <a:r>
              <a:rPr lang="en-US" sz="1200" i="1" dirty="0" err="1"/>
              <a:t>Ther</a:t>
            </a:r>
            <a:r>
              <a:rPr lang="en-US" sz="1200" i="1" dirty="0"/>
              <a:t> </a:t>
            </a:r>
            <a:r>
              <a:rPr lang="en-US" sz="1200" i="1" dirty="0" err="1"/>
              <a:t>Adv</a:t>
            </a:r>
            <a:r>
              <a:rPr lang="en-US" sz="1200" i="1" dirty="0"/>
              <a:t> </a:t>
            </a:r>
            <a:r>
              <a:rPr lang="en-US" sz="1200" i="1" dirty="0" err="1"/>
              <a:t>Resp</a:t>
            </a:r>
            <a:r>
              <a:rPr lang="en-US" sz="1200" i="1" dirty="0"/>
              <a:t> Dis.</a:t>
            </a:r>
            <a:r>
              <a:rPr lang="en-US" sz="1200" dirty="0"/>
              <a:t> 5(2):131-141. Retrieved from http://www.medscape.com/viewarticle/739619</a:t>
            </a:r>
          </a:p>
          <a:p>
            <a:endParaRPr lang="en-US" sz="1200" dirty="0"/>
          </a:p>
        </p:txBody>
      </p:sp>
    </p:spTree>
    <p:extLst>
      <p:ext uri="{BB962C8B-B14F-4D97-AF65-F5344CB8AC3E}">
        <p14:creationId xmlns:p14="http://schemas.microsoft.com/office/powerpoint/2010/main" val="1223625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607" y="238624"/>
            <a:ext cx="10058400" cy="1371599"/>
          </a:xfrm>
        </p:spPr>
        <p:txBody>
          <a:bodyPr>
            <a:noAutofit/>
          </a:bodyPr>
          <a:lstStyle/>
          <a:p>
            <a:pPr algn="ctr"/>
            <a:r>
              <a:rPr lang="en-US" sz="4000" dirty="0" smtClean="0"/>
              <a:t>Ventilator-Associated Pneumonia</a:t>
            </a:r>
            <a:br>
              <a:rPr lang="en-US" sz="4000" dirty="0" smtClean="0"/>
            </a:br>
            <a:r>
              <a:rPr lang="en-US" sz="4000" dirty="0" smtClean="0"/>
              <a:t>References</a:t>
            </a:r>
            <a:endParaRPr lang="en-US" sz="4000" dirty="0"/>
          </a:p>
        </p:txBody>
      </p:sp>
      <p:sp>
        <p:nvSpPr>
          <p:cNvPr id="5" name="Content Placeholder 4"/>
          <p:cNvSpPr>
            <a:spLocks noGrp="1"/>
          </p:cNvSpPr>
          <p:nvPr>
            <p:ph idx="1"/>
          </p:nvPr>
        </p:nvSpPr>
        <p:spPr>
          <a:xfrm>
            <a:off x="677334" y="1496291"/>
            <a:ext cx="8596668" cy="4545071"/>
          </a:xfrm>
        </p:spPr>
        <p:txBody>
          <a:bodyPr>
            <a:noAutofit/>
          </a:bodyPr>
          <a:lstStyle/>
          <a:p>
            <a:pPr fontAlgn="base" hangingPunct="0"/>
            <a:r>
              <a:rPr lang="en-US" sz="1200" dirty="0" err="1"/>
              <a:t>McAuley</a:t>
            </a:r>
            <a:r>
              <a:rPr lang="en-US" sz="1200" dirty="0"/>
              <a:t>, L., &amp; Ramsay, C. (2002). </a:t>
            </a:r>
            <a:r>
              <a:rPr lang="en-US" sz="1200" i="1" dirty="0"/>
              <a:t>Cochrane Effective Practice and </a:t>
            </a:r>
            <a:r>
              <a:rPr lang="en-US" sz="1200" i="1" dirty="0" err="1"/>
              <a:t>Organisation</a:t>
            </a:r>
            <a:r>
              <a:rPr lang="en-US" sz="1200" i="1" dirty="0"/>
              <a:t> of Care </a:t>
            </a:r>
            <a:r>
              <a:rPr lang="en-US" sz="1200" i="1" dirty="0" smtClean="0"/>
              <a:t>Review </a:t>
            </a:r>
            <a:r>
              <a:rPr lang="en-US" sz="1200" i="1" dirty="0"/>
              <a:t>Group (EPOC): Data Collection Checklist</a:t>
            </a:r>
            <a:r>
              <a:rPr lang="en-US" sz="1200" dirty="0"/>
              <a:t>. Retrieved from </a:t>
            </a:r>
            <a:r>
              <a:rPr lang="en-US" sz="1200" u="sng" dirty="0">
                <a:hlinkClick r:id="rId2"/>
              </a:rPr>
              <a:t>http://epoc.cochrane.org/sites/epoc.cochrane.org/files/uploads/datacollectionchecklist.pdf</a:t>
            </a:r>
            <a:endParaRPr lang="en-US" sz="1200" dirty="0"/>
          </a:p>
          <a:p>
            <a:pPr fontAlgn="base" hangingPunct="0"/>
            <a:r>
              <a:rPr lang="en-US" sz="1200" dirty="0"/>
              <a:t>Miller, M. A. et al. (2011). A polyurethane cuffed endotracheal tube is associated with decreased </a:t>
            </a:r>
            <a:r>
              <a:rPr lang="en-US" sz="1200" dirty="0" smtClean="0"/>
              <a:t>rates </a:t>
            </a:r>
            <a:r>
              <a:rPr lang="en-US" sz="1200" dirty="0"/>
              <a:t>of ventilator-associated pneumonia. </a:t>
            </a:r>
            <a:r>
              <a:rPr lang="en-US" sz="1200" i="1" dirty="0"/>
              <a:t>J </a:t>
            </a:r>
            <a:r>
              <a:rPr lang="en-US" sz="1200" i="1" dirty="0" err="1"/>
              <a:t>Crit</a:t>
            </a:r>
            <a:r>
              <a:rPr lang="en-US" sz="1200" i="1" dirty="0"/>
              <a:t> Care 26</a:t>
            </a:r>
            <a:r>
              <a:rPr lang="en-US" sz="1200" dirty="0"/>
              <a:t>, 280-286. </a:t>
            </a:r>
          </a:p>
          <a:p>
            <a:pPr fontAlgn="base" hangingPunct="0"/>
            <a:r>
              <a:rPr lang="en-US" sz="1200" dirty="0"/>
              <a:t>Morris, A. C. et al. (2011). Reducing ventilator-associated pneumonia in intensive care: Impact </a:t>
            </a:r>
            <a:r>
              <a:rPr lang="en-US" sz="1200" dirty="0" smtClean="0"/>
              <a:t>of </a:t>
            </a:r>
            <a:r>
              <a:rPr lang="en-US" sz="1200" dirty="0"/>
              <a:t>implementing a care bundle. </a:t>
            </a:r>
            <a:r>
              <a:rPr lang="en-US" sz="1200" i="1" dirty="0" err="1"/>
              <a:t>Crit</a:t>
            </a:r>
            <a:r>
              <a:rPr lang="en-US" sz="1200" i="1" dirty="0"/>
              <a:t> Care Med 39</a:t>
            </a:r>
            <a:r>
              <a:rPr lang="en-US" sz="1200" dirty="0"/>
              <a:t>, 2218-2224.</a:t>
            </a:r>
          </a:p>
          <a:p>
            <a:pPr fontAlgn="base" hangingPunct="0"/>
            <a:r>
              <a:rPr lang="en-US" sz="1200" dirty="0" err="1"/>
              <a:t>Nseir</a:t>
            </a:r>
            <a:r>
              <a:rPr lang="en-US" sz="1200" dirty="0"/>
              <a:t>, S., et al. (2011). Continuous control of tracheal cuff pressure and micro-aspiration of </a:t>
            </a:r>
            <a:r>
              <a:rPr lang="en-US" sz="1200" dirty="0" smtClean="0"/>
              <a:t>gastric </a:t>
            </a:r>
            <a:r>
              <a:rPr lang="en-US" sz="1200" dirty="0"/>
              <a:t>contents in critically ill patients. </a:t>
            </a:r>
            <a:r>
              <a:rPr lang="en-US" sz="1200" i="1" dirty="0"/>
              <a:t>Am J </a:t>
            </a:r>
            <a:r>
              <a:rPr lang="en-US" sz="1200" i="1" dirty="0" err="1"/>
              <a:t>Respir</a:t>
            </a:r>
            <a:r>
              <a:rPr lang="en-US" sz="1200" i="1" dirty="0"/>
              <a:t> </a:t>
            </a:r>
            <a:r>
              <a:rPr lang="en-US" sz="1200" i="1" dirty="0" err="1"/>
              <a:t>Crit</a:t>
            </a:r>
            <a:r>
              <a:rPr lang="en-US" sz="1200" i="1" dirty="0"/>
              <a:t> Care Med 184</a:t>
            </a:r>
            <a:r>
              <a:rPr lang="en-US" sz="1200" dirty="0"/>
              <a:t>, 1041-1047. </a:t>
            </a:r>
          </a:p>
          <a:p>
            <a:pPr fontAlgn="base" hangingPunct="0"/>
            <a:r>
              <a:rPr lang="en-US" sz="1200" dirty="0" err="1"/>
              <a:t>Paciella</a:t>
            </a:r>
            <a:r>
              <a:rPr lang="en-US" sz="1200" dirty="0"/>
              <a:t>, M. E. (2009). “Bundle” up to prevent pressure ulcers. </a:t>
            </a:r>
            <a:r>
              <a:rPr lang="en-US" sz="1200" i="1" dirty="0"/>
              <a:t>American Nurses Today,</a:t>
            </a:r>
            <a:r>
              <a:rPr lang="en-US" sz="1200" dirty="0"/>
              <a:t> 4(4). Retrieved from http://www.americannursetoday.com/article.aspx?id=5886</a:t>
            </a:r>
          </a:p>
          <a:p>
            <a:pPr fontAlgn="base" hangingPunct="0"/>
            <a:r>
              <a:rPr lang="en-US" sz="1200" dirty="0"/>
              <a:t>Pennsylvania Patient Safety Advisory. (2009). Successful Reduction of Ventilator-Associated Pneumonia. </a:t>
            </a:r>
            <a:r>
              <a:rPr lang="en-US" sz="1200" i="1" dirty="0"/>
              <a:t>Pa Patient </a:t>
            </a:r>
            <a:r>
              <a:rPr lang="en-US" sz="1200" i="1" dirty="0" err="1"/>
              <a:t>Saf</a:t>
            </a:r>
            <a:r>
              <a:rPr lang="en-US" sz="1200" i="1" dirty="0"/>
              <a:t> </a:t>
            </a:r>
            <a:r>
              <a:rPr lang="en-US" sz="1200" i="1" dirty="0" err="1"/>
              <a:t>Advis</a:t>
            </a:r>
            <a:r>
              <a:rPr lang="en-US" sz="1200" i="1" dirty="0"/>
              <a:t>, 6(2):63-8.</a:t>
            </a:r>
            <a:r>
              <a:rPr lang="en-US" sz="1200" dirty="0"/>
              <a:t>   </a:t>
            </a:r>
          </a:p>
          <a:p>
            <a:pPr fontAlgn="base" hangingPunct="0"/>
            <a:r>
              <a:rPr lang="en-US" sz="1200" dirty="0"/>
              <a:t>Pipe, T. B., </a:t>
            </a:r>
            <a:r>
              <a:rPr lang="en-US" sz="1200" dirty="0" err="1"/>
              <a:t>Wellik</a:t>
            </a:r>
            <a:r>
              <a:rPr lang="en-US" sz="1200" dirty="0"/>
              <a:t>, K. E., </a:t>
            </a:r>
            <a:r>
              <a:rPr lang="en-US" sz="1200" dirty="0" err="1"/>
              <a:t>Buchda</a:t>
            </a:r>
            <a:r>
              <a:rPr lang="en-US" sz="1200" dirty="0"/>
              <a:t>, V. L., Hansen, C. M., &amp; Martyn, D. R. (2005). Implementing evidence-based nursing practice. </a:t>
            </a:r>
            <a:r>
              <a:rPr lang="en-US" sz="1200" i="1" dirty="0" err="1"/>
              <a:t>Urol</a:t>
            </a:r>
            <a:r>
              <a:rPr lang="en-US" sz="1200" i="1" dirty="0"/>
              <a:t> </a:t>
            </a:r>
            <a:r>
              <a:rPr lang="en-US" sz="1200" i="1" dirty="0" err="1"/>
              <a:t>Nurs</a:t>
            </a:r>
            <a:r>
              <a:rPr lang="en-US" sz="1200" i="1" dirty="0"/>
              <a:t>., 25</a:t>
            </a:r>
            <a:r>
              <a:rPr lang="en-US" sz="1200" dirty="0"/>
              <a:t>(5),365-370. </a:t>
            </a:r>
          </a:p>
          <a:p>
            <a:pPr fontAlgn="base" hangingPunct="0"/>
            <a:r>
              <a:rPr lang="en-US" sz="1200" dirty="0" err="1"/>
              <a:t>Pittet</a:t>
            </a:r>
            <a:r>
              <a:rPr lang="en-US" sz="1200" dirty="0"/>
              <a:t>, D. (2003). Hand hygiene: improved standards and practice for hospital care. </a:t>
            </a:r>
            <a:r>
              <a:rPr lang="en-US" sz="1200" i="1" dirty="0"/>
              <a:t>Current Opinion in Infectious Diseases, 16,</a:t>
            </a:r>
            <a:r>
              <a:rPr lang="en-US" sz="1200" dirty="0"/>
              <a:t> 327–335. Retrieved from http://www.intelligentm.com/articles/ArticleImprovedStandardsPractice.pdf</a:t>
            </a:r>
          </a:p>
          <a:p>
            <a:r>
              <a:rPr lang="en-US" sz="1200" dirty="0" err="1"/>
              <a:t>Roxborough</a:t>
            </a:r>
            <a:r>
              <a:rPr lang="en-US" sz="1200" dirty="0"/>
              <a:t> Memorial Hospital. (n. d.). </a:t>
            </a:r>
            <a:r>
              <a:rPr lang="en-US" sz="1200" i="1" dirty="0"/>
              <a:t>Ventilator-associated pneumonia trends, 2002-2008.</a:t>
            </a:r>
            <a:r>
              <a:rPr lang="en-US" sz="1200" dirty="0"/>
              <a:t> Retrieved from http://patientsafetyauthority.org/ADVISORIES/AdvisoryLibrary/2009/Jun6%282%29/PublishingImages/66_fig1.JPG</a:t>
            </a:r>
          </a:p>
          <a:p>
            <a:endParaRPr lang="en-US" sz="1700" dirty="0"/>
          </a:p>
        </p:txBody>
      </p:sp>
    </p:spTree>
    <p:extLst>
      <p:ext uri="{BB962C8B-B14F-4D97-AF65-F5344CB8AC3E}">
        <p14:creationId xmlns:p14="http://schemas.microsoft.com/office/powerpoint/2010/main" val="138290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607" y="238624"/>
            <a:ext cx="10058400" cy="1371599"/>
          </a:xfrm>
        </p:spPr>
        <p:txBody>
          <a:bodyPr>
            <a:noAutofit/>
          </a:bodyPr>
          <a:lstStyle/>
          <a:p>
            <a:pPr algn="ctr"/>
            <a:r>
              <a:rPr lang="en-US" sz="4000" dirty="0" smtClean="0"/>
              <a:t>Ventilator-Associated Pneumonia</a:t>
            </a:r>
            <a:br>
              <a:rPr lang="en-US" sz="4000" dirty="0" smtClean="0"/>
            </a:br>
            <a:r>
              <a:rPr lang="en-US" sz="4000" dirty="0" smtClean="0"/>
              <a:t>References</a:t>
            </a:r>
            <a:endParaRPr lang="en-US" sz="4000" dirty="0"/>
          </a:p>
        </p:txBody>
      </p:sp>
      <p:sp>
        <p:nvSpPr>
          <p:cNvPr id="5" name="Content Placeholder 4"/>
          <p:cNvSpPr>
            <a:spLocks noGrp="1"/>
          </p:cNvSpPr>
          <p:nvPr>
            <p:ph idx="1"/>
          </p:nvPr>
        </p:nvSpPr>
        <p:spPr>
          <a:xfrm>
            <a:off x="677334" y="1610223"/>
            <a:ext cx="8596668" cy="4431139"/>
          </a:xfrm>
        </p:spPr>
        <p:txBody>
          <a:bodyPr>
            <a:noAutofit/>
          </a:bodyPr>
          <a:lstStyle/>
          <a:p>
            <a:pPr fontAlgn="base" hangingPunct="0"/>
            <a:r>
              <a:rPr lang="en-US" sz="1200" dirty="0" err="1"/>
              <a:t>Siempos</a:t>
            </a:r>
            <a:r>
              <a:rPr lang="en-US" sz="1200" dirty="0"/>
              <a:t>, I. I., </a:t>
            </a:r>
            <a:r>
              <a:rPr lang="en-US" sz="1200" dirty="0" err="1"/>
              <a:t>Ntaidou</a:t>
            </a:r>
            <a:r>
              <a:rPr lang="en-US" sz="1200" dirty="0"/>
              <a:t>, T. K., &amp; </a:t>
            </a:r>
            <a:r>
              <a:rPr lang="en-US" sz="1200" dirty="0" err="1"/>
              <a:t>Falagas</a:t>
            </a:r>
            <a:r>
              <a:rPr lang="en-US" sz="1200" dirty="0"/>
              <a:t>, M. E. (2010). Impact of the administration of probiotics on the incidence of ventilator-associated pneumonia: a meta-analysis of randomized controlled trials. </a:t>
            </a:r>
            <a:r>
              <a:rPr lang="en-US" sz="1200" i="1" dirty="0"/>
              <a:t>Critical Care Med 38</a:t>
            </a:r>
            <a:r>
              <a:rPr lang="en-US" sz="1200" dirty="0"/>
              <a:t>, 954-962.</a:t>
            </a:r>
          </a:p>
          <a:p>
            <a:pPr fontAlgn="base" hangingPunct="0"/>
            <a:r>
              <a:rPr lang="en-US" sz="1200" dirty="0" err="1"/>
              <a:t>Tablan</a:t>
            </a:r>
            <a:r>
              <a:rPr lang="en-US" sz="1200" dirty="0"/>
              <a:t>, O. C., Anderson, L. J., </a:t>
            </a:r>
            <a:r>
              <a:rPr lang="en-US" sz="1200" dirty="0" err="1"/>
              <a:t>Besser</a:t>
            </a:r>
            <a:r>
              <a:rPr lang="en-US" sz="1200" dirty="0"/>
              <a:t>, R., Bridges, C., &amp; </a:t>
            </a:r>
            <a:r>
              <a:rPr lang="en-US" sz="1200" dirty="0" err="1"/>
              <a:t>Hajjeh</a:t>
            </a:r>
            <a:r>
              <a:rPr lang="en-US" sz="1200" dirty="0"/>
              <a:t>, R. (2004). Guidelines for preventing health-care-associated pneumonia, 2003. </a:t>
            </a:r>
            <a:r>
              <a:rPr lang="en-US" sz="1200" i="1" dirty="0"/>
              <a:t>Center for Disease Control and Prevention (CDC), 52</a:t>
            </a:r>
            <a:r>
              <a:rPr lang="en-US" sz="1200" dirty="0"/>
              <a:t>(RR03), 1-36. Retrieved from http://www.cdc.gov/mmwr/preview/mmwrhtml/rr5303a1.htm.</a:t>
            </a:r>
          </a:p>
          <a:p>
            <a:pPr fontAlgn="base" hangingPunct="0"/>
            <a:r>
              <a:rPr lang="en-US" sz="1200" dirty="0" err="1"/>
              <a:t>Terragni</a:t>
            </a:r>
            <a:r>
              <a:rPr lang="en-US" sz="1200" dirty="0"/>
              <a:t>, P. P.et al. (2010). Early vs. late tracheotomy for prevention of pneumonia in mechanically ventilated adult ICU patients: a randomized controlled trial. </a:t>
            </a:r>
            <a:r>
              <a:rPr lang="en-US" sz="1200" i="1" dirty="0"/>
              <a:t>JAMA 303</a:t>
            </a:r>
            <a:r>
              <a:rPr lang="en-US" sz="1200" dirty="0"/>
              <a:t>, 1483-1489.</a:t>
            </a:r>
          </a:p>
          <a:p>
            <a:pPr fontAlgn="base" hangingPunct="0"/>
            <a:r>
              <a:rPr lang="en-US" sz="1200" dirty="0" err="1"/>
              <a:t>Wip</a:t>
            </a:r>
            <a:r>
              <a:rPr lang="en-US" sz="1200" dirty="0"/>
              <a:t>, C., &amp; Napolitano, L. (2009). Bundles to prevent ventilator-associated pneumonia: how valuable are they? </a:t>
            </a:r>
            <a:r>
              <a:rPr lang="en-US" sz="1200" i="1" dirty="0"/>
              <a:t>Current Opinion in Infectious Diseases 22</a:t>
            </a:r>
            <a:r>
              <a:rPr lang="en-US" sz="1200" dirty="0"/>
              <a:t>, 159-166</a:t>
            </a:r>
          </a:p>
          <a:p>
            <a:pPr fontAlgn="base" hangingPunct="0"/>
            <a:r>
              <a:rPr lang="en-US" sz="1200" dirty="0"/>
              <a:t>Vanderbilt University Medical Center (n. d.). </a:t>
            </a:r>
            <a:r>
              <a:rPr lang="en-US" sz="1200" i="1" dirty="0"/>
              <a:t>Nursing quality and performance improvement plan.</a:t>
            </a:r>
            <a:r>
              <a:rPr lang="en-US" sz="1200" dirty="0"/>
              <a:t> Retrieved from http://www.mc.vanderbilt.edu/documents/Magnet%20Website/files/Nursing%20Quality%20Plan.pdf</a:t>
            </a:r>
          </a:p>
          <a:p>
            <a:pPr fontAlgn="base" hangingPunct="0"/>
            <a:r>
              <a:rPr lang="en-US" sz="1200" dirty="0" err="1"/>
              <a:t>Vima</a:t>
            </a:r>
            <a:r>
              <a:rPr lang="en-US" sz="1200" dirty="0"/>
              <a:t> Medical (2011).  </a:t>
            </a:r>
            <a:r>
              <a:rPr lang="en-US" sz="1200" i="1" dirty="0"/>
              <a:t>HOB Alert: VAP Background</a:t>
            </a:r>
            <a:r>
              <a:rPr lang="en-US" sz="1200" dirty="0"/>
              <a:t>. Retrieved from http://www.hobalert.com/vap_bg.html</a:t>
            </a:r>
          </a:p>
          <a:p>
            <a:pPr fontAlgn="base" hangingPunct="0"/>
            <a:r>
              <a:rPr lang="en-US" sz="1200" dirty="0"/>
              <a:t>Williams, Z., Chan, R., &amp; Kelly, E. (2008). A Simple device to increase rates of compliance in maintaining 30-degree head-of-bed elevation in ventilated patients. </a:t>
            </a:r>
            <a:r>
              <a:rPr lang="en-US" sz="1200" i="1" dirty="0"/>
              <a:t>Critical Care Medicine, 36</a:t>
            </a:r>
            <a:r>
              <a:rPr lang="en-US" sz="1200" dirty="0"/>
              <a:t>(4), 1155-1157. Retrieved from http://www.medscape.com/viewarticle/574911</a:t>
            </a:r>
          </a:p>
          <a:p>
            <a:pPr marL="0" indent="0" fontAlgn="base" hangingPunct="0">
              <a:buNone/>
            </a:pPr>
            <a:endParaRPr lang="en-US" sz="1200" dirty="0"/>
          </a:p>
        </p:txBody>
      </p:sp>
    </p:spTree>
    <p:extLst>
      <p:ext uri="{BB962C8B-B14F-4D97-AF65-F5344CB8AC3E}">
        <p14:creationId xmlns:p14="http://schemas.microsoft.com/office/powerpoint/2010/main" val="144902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5225" y="352572"/>
            <a:ext cx="10058400" cy="1808017"/>
          </a:xfrm>
        </p:spPr>
        <p:txBody>
          <a:bodyPr>
            <a:noAutofit/>
          </a:bodyPr>
          <a:lstStyle/>
          <a:p>
            <a:pPr algn="ctr"/>
            <a:r>
              <a:rPr lang="en-US" sz="4000" dirty="0" smtClean="0"/>
              <a:t>Ventilator-Associated Pneumonia</a:t>
            </a:r>
            <a:br>
              <a:rPr lang="en-US" sz="4000" dirty="0" smtClean="0"/>
            </a:br>
            <a:r>
              <a:rPr lang="en-US" sz="4000" dirty="0" smtClean="0"/>
              <a:t>Overview Continued</a:t>
            </a:r>
            <a:br>
              <a:rPr lang="en-US" sz="4000" dirty="0" smtClean="0"/>
            </a:br>
            <a:endParaRPr lang="en-US" sz="4000" dirty="0"/>
          </a:p>
        </p:txBody>
      </p:sp>
      <p:sp>
        <p:nvSpPr>
          <p:cNvPr id="5" name="Content Placeholder 4"/>
          <p:cNvSpPr>
            <a:spLocks noGrp="1"/>
          </p:cNvSpPr>
          <p:nvPr>
            <p:ph idx="1"/>
          </p:nvPr>
        </p:nvSpPr>
        <p:spPr>
          <a:xfrm>
            <a:off x="677334" y="1818409"/>
            <a:ext cx="8596668" cy="4436918"/>
          </a:xfrm>
        </p:spPr>
        <p:txBody>
          <a:bodyPr>
            <a:normAutofit/>
          </a:bodyPr>
          <a:lstStyle/>
          <a:p>
            <a:r>
              <a:rPr lang="en-US" sz="2600" dirty="0"/>
              <a:t>The project utilized a questionnaire </a:t>
            </a:r>
            <a:r>
              <a:rPr lang="en-US" sz="2600" dirty="0" smtClean="0"/>
              <a:t>instrument to </a:t>
            </a:r>
            <a:r>
              <a:rPr lang="en-US" sz="2600" dirty="0"/>
              <a:t>determine </a:t>
            </a:r>
            <a:r>
              <a:rPr lang="en-US" sz="2600" dirty="0" smtClean="0"/>
              <a:t>the level of </a:t>
            </a:r>
            <a:r>
              <a:rPr lang="en-US" sz="2600" dirty="0"/>
              <a:t>knowledge and awareness </a:t>
            </a:r>
            <a:r>
              <a:rPr lang="en-US" sz="2600" dirty="0" smtClean="0"/>
              <a:t>of </a:t>
            </a:r>
            <a:r>
              <a:rPr lang="en-US" sz="2600" dirty="0"/>
              <a:t>16 nurses working directly with ventilator-dependent patients in the </a:t>
            </a:r>
            <a:r>
              <a:rPr lang="en-US" sz="2600" dirty="0" smtClean="0"/>
              <a:t>ICU, where VAP is a high risk</a:t>
            </a:r>
            <a:endParaRPr lang="en-US" sz="2600" dirty="0"/>
          </a:p>
          <a:p>
            <a:pPr lvl="1"/>
            <a:r>
              <a:rPr lang="en-US" sz="2000" dirty="0"/>
              <a:t>The study results indicate that there is a significant unmet yet welcome need to expand VAP education and training protocols across ICUs</a:t>
            </a:r>
          </a:p>
          <a:p>
            <a:pPr lvl="1"/>
            <a:r>
              <a:rPr lang="en-US" sz="2000" dirty="0"/>
              <a:t>Advanced nursing education protocols </a:t>
            </a:r>
            <a:r>
              <a:rPr lang="en-US" sz="2000" dirty="0" smtClean="0"/>
              <a:t>must be established in order to </a:t>
            </a:r>
            <a:r>
              <a:rPr lang="en-US" sz="2000" dirty="0"/>
              <a:t>increase knowledge and promote training to prevent the incidence of VAP in </a:t>
            </a:r>
            <a:r>
              <a:rPr lang="en-US" sz="2000" dirty="0" smtClean="0"/>
              <a:t>ICUs</a:t>
            </a:r>
          </a:p>
          <a:p>
            <a:pPr lvl="2"/>
            <a:r>
              <a:rPr lang="en-US" sz="1800" dirty="0" smtClean="0"/>
              <a:t>These tools are likely to aid in reducing the frequency of VAP in this patient population</a:t>
            </a:r>
            <a:endParaRPr lang="en-US" sz="1800" dirty="0"/>
          </a:p>
        </p:txBody>
      </p:sp>
    </p:spTree>
    <p:extLst>
      <p:ext uri="{BB962C8B-B14F-4D97-AF65-F5344CB8AC3E}">
        <p14:creationId xmlns:p14="http://schemas.microsoft.com/office/powerpoint/2010/main" val="48841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176646"/>
            <a:ext cx="10058400" cy="1808017"/>
          </a:xfrm>
        </p:spPr>
        <p:txBody>
          <a:bodyPr>
            <a:noAutofit/>
          </a:bodyPr>
          <a:lstStyle/>
          <a:p>
            <a:pPr algn="ctr"/>
            <a:r>
              <a:rPr lang="en-US" sz="4000" dirty="0" smtClean="0"/>
              <a:t>Ventilator-Associated Pneumonia</a:t>
            </a:r>
            <a:br>
              <a:rPr lang="en-US" sz="4000" dirty="0" smtClean="0"/>
            </a:br>
            <a:r>
              <a:rPr lang="en-US" sz="4000" dirty="0" smtClean="0"/>
              <a:t>Why This Project Was Chosen</a:t>
            </a:r>
            <a:br>
              <a:rPr lang="en-US" sz="4000" dirty="0" smtClean="0"/>
            </a:br>
            <a:endParaRPr lang="en-US" sz="4000" dirty="0"/>
          </a:p>
        </p:txBody>
      </p:sp>
      <p:sp>
        <p:nvSpPr>
          <p:cNvPr id="5" name="Content Placeholder 4"/>
          <p:cNvSpPr>
            <a:spLocks noGrp="1"/>
          </p:cNvSpPr>
          <p:nvPr>
            <p:ph idx="1"/>
          </p:nvPr>
        </p:nvSpPr>
        <p:spPr>
          <a:xfrm>
            <a:off x="698116" y="1704109"/>
            <a:ext cx="8596668" cy="4337253"/>
          </a:xfrm>
        </p:spPr>
        <p:txBody>
          <a:bodyPr>
            <a:normAutofit/>
          </a:bodyPr>
          <a:lstStyle/>
          <a:p>
            <a:r>
              <a:rPr lang="en-US" sz="2400" dirty="0"/>
              <a:t>This topic was chosen because there is a significant gap in knowledge and understanding of VAP as demonstrated by nurses working with ventilator-dependent patients in ICUs</a:t>
            </a:r>
          </a:p>
          <a:p>
            <a:r>
              <a:rPr lang="en-US" sz="2400" dirty="0"/>
              <a:t>It is important to identify areas of weakness within current education protocols and to advance knowledge and techniques that will promote the prevention of VAP in ICU </a:t>
            </a:r>
            <a:r>
              <a:rPr lang="en-US" sz="2400" dirty="0" smtClean="0"/>
              <a:t>patients</a:t>
            </a:r>
          </a:p>
          <a:p>
            <a:r>
              <a:rPr lang="en-US" sz="2400" dirty="0" smtClean="0"/>
              <a:t>Nurses must obtain greater knowledge regarding VAP and how their roles and responsibilities may increase or prevent VAP in their patients</a:t>
            </a:r>
          </a:p>
          <a:p>
            <a:endParaRPr lang="en-US" sz="2400" dirty="0" smtClean="0"/>
          </a:p>
          <a:p>
            <a:endParaRPr lang="en-US" sz="2400" dirty="0"/>
          </a:p>
        </p:txBody>
      </p:sp>
    </p:spTree>
    <p:extLst>
      <p:ext uri="{BB962C8B-B14F-4D97-AF65-F5344CB8AC3E}">
        <p14:creationId xmlns:p14="http://schemas.microsoft.com/office/powerpoint/2010/main" val="198524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753" y="353292"/>
            <a:ext cx="10058400" cy="1267690"/>
          </a:xfrm>
        </p:spPr>
        <p:txBody>
          <a:bodyPr>
            <a:noAutofit/>
          </a:bodyPr>
          <a:lstStyle/>
          <a:p>
            <a:pPr algn="ctr"/>
            <a:r>
              <a:rPr lang="en-US" sz="4000" dirty="0" smtClean="0"/>
              <a:t>Ventilator-Associated Pneumonia</a:t>
            </a:r>
            <a:br>
              <a:rPr lang="en-US" sz="4000" dirty="0" smtClean="0"/>
            </a:br>
            <a:r>
              <a:rPr lang="en-US" sz="3600" dirty="0" smtClean="0"/>
              <a:t>Alignment of Project With Existing Body of Knowledge  </a:t>
            </a:r>
            <a:endParaRPr lang="en-US" sz="3600" dirty="0"/>
          </a:p>
        </p:txBody>
      </p:sp>
      <p:sp>
        <p:nvSpPr>
          <p:cNvPr id="5" name="Content Placeholder 4"/>
          <p:cNvSpPr>
            <a:spLocks noGrp="1"/>
          </p:cNvSpPr>
          <p:nvPr>
            <p:ph idx="1"/>
          </p:nvPr>
        </p:nvSpPr>
        <p:spPr/>
        <p:txBody>
          <a:bodyPr>
            <a:normAutofit/>
          </a:bodyPr>
          <a:lstStyle/>
          <a:p>
            <a:r>
              <a:rPr lang="en-US" sz="2000" dirty="0"/>
              <a:t>This topic aligns with the existing body of knowledge because it </a:t>
            </a:r>
            <a:r>
              <a:rPr lang="en-US" sz="2000" dirty="0" smtClean="0"/>
              <a:t>fulfills an unmet need to expand knowledge for nurses working with ventilator-dependent patients in the ICU</a:t>
            </a:r>
          </a:p>
          <a:p>
            <a:r>
              <a:rPr lang="en-US" sz="2000" dirty="0" smtClean="0"/>
              <a:t>Many patients face a greater risk of VAP due to lack of nurse knowledge and understanding of the risks associated with this infection</a:t>
            </a:r>
          </a:p>
          <a:p>
            <a:r>
              <a:rPr lang="en-US" sz="2000" dirty="0" smtClean="0"/>
              <a:t>Nurses must recognize their weaknesses in this area and demonstrate their willingness to expand knowledge and training to prevent VAP in ICU patients</a:t>
            </a:r>
          </a:p>
          <a:p>
            <a:r>
              <a:rPr lang="en-US" sz="2000" dirty="0" smtClean="0"/>
              <a:t>It is expected that expanded VAP education protocols will have a positive and lasting impact on ventilator-dependent ICU patients </a:t>
            </a:r>
          </a:p>
          <a:p>
            <a:endParaRPr lang="en-US" sz="2000" dirty="0" smtClean="0"/>
          </a:p>
        </p:txBody>
      </p:sp>
    </p:spTree>
    <p:extLst>
      <p:ext uri="{BB962C8B-B14F-4D97-AF65-F5344CB8AC3E}">
        <p14:creationId xmlns:p14="http://schemas.microsoft.com/office/powerpoint/2010/main" val="109260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395" y="242658"/>
            <a:ext cx="10058400" cy="1808017"/>
          </a:xfrm>
        </p:spPr>
        <p:txBody>
          <a:bodyPr>
            <a:noAutofit/>
          </a:bodyPr>
          <a:lstStyle/>
          <a:p>
            <a:pPr algn="ctr"/>
            <a:r>
              <a:rPr lang="en-US" sz="4000" dirty="0" smtClean="0"/>
              <a:t>Ventilator-Associated Pneumonia</a:t>
            </a:r>
            <a:br>
              <a:rPr lang="en-US" sz="4000" dirty="0" smtClean="0"/>
            </a:br>
            <a:r>
              <a:rPr lang="en-US" sz="4000" dirty="0" smtClean="0"/>
              <a:t>Methodologies</a:t>
            </a:r>
            <a:endParaRPr lang="en-US" sz="4000" dirty="0"/>
          </a:p>
        </p:txBody>
      </p:sp>
      <p:sp>
        <p:nvSpPr>
          <p:cNvPr id="5" name="Content Placeholder 4"/>
          <p:cNvSpPr>
            <a:spLocks noGrp="1"/>
          </p:cNvSpPr>
          <p:nvPr>
            <p:ph idx="1"/>
          </p:nvPr>
        </p:nvSpPr>
        <p:spPr>
          <a:xfrm>
            <a:off x="677334" y="1656679"/>
            <a:ext cx="8596668" cy="4384684"/>
          </a:xfrm>
        </p:spPr>
        <p:txBody>
          <a:bodyPr>
            <a:noAutofit/>
          </a:bodyPr>
          <a:lstStyle/>
          <a:p>
            <a:r>
              <a:rPr lang="en-US" sz="2400" dirty="0" smtClean="0"/>
              <a:t>Prior data regarding the implementation of a VAP education protocol and the  incidence of VAP across several ICUs was examined using a T-Test</a:t>
            </a:r>
          </a:p>
          <a:p>
            <a:pPr lvl="1"/>
            <a:r>
              <a:rPr lang="en-US" sz="2000" dirty="0" smtClean="0"/>
              <a:t>It was determined that the education protocol was not effective in reducing the overall risk of VAP within these settings </a:t>
            </a:r>
          </a:p>
          <a:p>
            <a:r>
              <a:rPr lang="en-US" sz="2400" dirty="0" smtClean="0"/>
              <a:t>The project also examined the implementation of an advanced VAP education protocol using a questionnaire instrument to determine level of knowledge and awareness of VAP and its associated risks</a:t>
            </a:r>
          </a:p>
          <a:p>
            <a:pPr lvl="1"/>
            <a:r>
              <a:rPr lang="en-US" sz="1800" dirty="0" smtClean="0"/>
              <a:t>It was necessary to determine level of risk associated with current nurse understanding of VAP and if current tasks fell short in reducing the frequency of VAP diagnoses</a:t>
            </a:r>
          </a:p>
        </p:txBody>
      </p:sp>
    </p:spTree>
    <p:extLst>
      <p:ext uri="{BB962C8B-B14F-4D97-AF65-F5344CB8AC3E}">
        <p14:creationId xmlns:p14="http://schemas.microsoft.com/office/powerpoint/2010/main" val="101251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395" y="242658"/>
            <a:ext cx="10058400" cy="1808017"/>
          </a:xfrm>
        </p:spPr>
        <p:txBody>
          <a:bodyPr>
            <a:noAutofit/>
          </a:bodyPr>
          <a:lstStyle/>
          <a:p>
            <a:pPr algn="ctr"/>
            <a:r>
              <a:rPr lang="en-US" sz="4000" dirty="0" smtClean="0"/>
              <a:t>Ventilator-Associated Pneumonia</a:t>
            </a:r>
            <a:br>
              <a:rPr lang="en-US" sz="4000" dirty="0" smtClean="0"/>
            </a:br>
            <a:r>
              <a:rPr lang="en-US" sz="4000" dirty="0" smtClean="0"/>
              <a:t>Methodologies</a:t>
            </a:r>
            <a:endParaRPr lang="en-US" sz="4000" dirty="0"/>
          </a:p>
        </p:txBody>
      </p:sp>
      <p:sp>
        <p:nvSpPr>
          <p:cNvPr id="5" name="Content Placeholder 4"/>
          <p:cNvSpPr>
            <a:spLocks noGrp="1"/>
          </p:cNvSpPr>
          <p:nvPr>
            <p:ph idx="1"/>
          </p:nvPr>
        </p:nvSpPr>
        <p:spPr>
          <a:xfrm>
            <a:off x="677334" y="1467293"/>
            <a:ext cx="8596668" cy="4574070"/>
          </a:xfrm>
        </p:spPr>
        <p:txBody>
          <a:bodyPr>
            <a:noAutofit/>
          </a:bodyPr>
          <a:lstStyle/>
          <a:p>
            <a:r>
              <a:rPr lang="en-US" sz="2000" dirty="0" smtClean="0"/>
              <a:t>Example T-Test: Quarter 1 – 2</a:t>
            </a:r>
          </a:p>
          <a:p>
            <a:endParaRPr lang="en-US" sz="2000" dirty="0"/>
          </a:p>
          <a:p>
            <a:endParaRPr lang="en-US" sz="2000" dirty="0" smtClean="0"/>
          </a:p>
          <a:p>
            <a:endParaRPr lang="en-US" sz="2000" dirty="0"/>
          </a:p>
          <a:p>
            <a:endParaRPr lang="en-US" sz="2000" dirty="0" smtClean="0"/>
          </a:p>
          <a:p>
            <a:endParaRPr lang="en-US" sz="2000" dirty="0"/>
          </a:p>
          <a:p>
            <a:r>
              <a:rPr lang="en-US" sz="2000" dirty="0" smtClean="0"/>
              <a:t>Example T-Test: Quarter 3 – 4</a:t>
            </a:r>
          </a:p>
          <a:p>
            <a:pPr marL="0" indent="0">
              <a:buNone/>
            </a:pPr>
            <a:endParaRPr lang="en-US" sz="2000" dirty="0" smtClean="0"/>
          </a:p>
        </p:txBody>
      </p:sp>
      <p:graphicFrame>
        <p:nvGraphicFramePr>
          <p:cNvPr id="2" name="Table 1"/>
          <p:cNvGraphicFramePr>
            <a:graphicFrameLocks noGrp="1"/>
          </p:cNvGraphicFramePr>
          <p:nvPr>
            <p:extLst>
              <p:ext uri="{D42A27DB-BD31-4B8C-83A1-F6EECF244321}">
                <p14:modId xmlns:p14="http://schemas.microsoft.com/office/powerpoint/2010/main" val="411159477"/>
              </p:ext>
            </p:extLst>
          </p:nvPr>
        </p:nvGraphicFramePr>
        <p:xfrm>
          <a:off x="677334" y="1880554"/>
          <a:ext cx="6508583" cy="2131060"/>
        </p:xfrm>
        <a:graphic>
          <a:graphicData uri="http://schemas.openxmlformats.org/drawingml/2006/table">
            <a:tbl>
              <a:tblPr firstRow="1" firstCol="1" bandRow="1">
                <a:tableStyleId>{5C22544A-7EE6-4342-B048-85BDC9FD1C3A}</a:tableStyleId>
              </a:tblPr>
              <a:tblGrid>
                <a:gridCol w="1015048"/>
                <a:gridCol w="737235"/>
                <a:gridCol w="357858"/>
                <a:gridCol w="504720"/>
                <a:gridCol w="539112"/>
                <a:gridCol w="165735"/>
                <a:gridCol w="984885"/>
                <a:gridCol w="737235"/>
                <a:gridCol w="442443"/>
                <a:gridCol w="429430"/>
                <a:gridCol w="594882"/>
              </a:tblGrid>
              <a:tr h="142875">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Jul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Aug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Sep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1st Qtr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Oct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Nov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Dec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2nd Qtr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42875">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22250">
                <a:tc>
                  <a:txBody>
                    <a:bodyPr/>
                    <a:lstStyle/>
                    <a:p>
                      <a:pPr marL="0" marR="0">
                        <a:lnSpc>
                          <a:spcPct val="115000"/>
                        </a:lnSpc>
                        <a:spcBef>
                          <a:spcPts val="0"/>
                        </a:spcBef>
                        <a:spcAft>
                          <a:spcPts val="1000"/>
                        </a:spcAft>
                      </a:pPr>
                      <a:r>
                        <a:rPr lang="en-US" sz="800">
                          <a:effectLst/>
                        </a:rPr>
                        <a:t>Adult VAP-AICU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939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VAP-AICU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805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87960">
                <a:tc>
                  <a:txBody>
                    <a:bodyPr/>
                    <a:lstStyle/>
                    <a:p>
                      <a:pPr marL="0" marR="0">
                        <a:lnSpc>
                          <a:spcPct val="115000"/>
                        </a:lnSpc>
                        <a:spcBef>
                          <a:spcPts val="0"/>
                        </a:spcBef>
                        <a:spcAft>
                          <a:spcPts val="1000"/>
                        </a:spcAft>
                      </a:pPr>
                      <a:r>
                        <a:rPr lang="en-US" sz="800">
                          <a:effectLst/>
                        </a:rPr>
                        <a:t>Adult VAP – CCU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dirty="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CCU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10820">
                <a:tc>
                  <a:txBody>
                    <a:bodyPr/>
                    <a:lstStyle/>
                    <a:p>
                      <a:pPr marL="0" marR="0">
                        <a:lnSpc>
                          <a:spcPct val="115000"/>
                        </a:lnSpc>
                        <a:spcBef>
                          <a:spcPts val="0"/>
                        </a:spcBef>
                        <a:spcAft>
                          <a:spcPts val="1000"/>
                        </a:spcAft>
                      </a:pPr>
                      <a:r>
                        <a:rPr lang="en-US" sz="800">
                          <a:effectLst/>
                        </a:rPr>
                        <a:t>Adult VAP - CVICU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CVICU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42875">
                <a:tc>
                  <a:txBody>
                    <a:bodyPr/>
                    <a:lstStyle/>
                    <a:p>
                      <a:pPr marL="0" marR="0">
                        <a:lnSpc>
                          <a:spcPct val="115000"/>
                        </a:lnSpc>
                        <a:spcBef>
                          <a:spcPts val="0"/>
                        </a:spcBef>
                        <a:spcAft>
                          <a:spcPts val="1000"/>
                        </a:spcAft>
                      </a:pPr>
                      <a:r>
                        <a:rPr lang="en-US" sz="800">
                          <a:effectLst/>
                        </a:rPr>
                        <a:t>Adult VAP – RCU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RCU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87960">
                <a:tc>
                  <a:txBody>
                    <a:bodyPr/>
                    <a:lstStyle/>
                    <a:p>
                      <a:pPr marL="0" marR="0">
                        <a:lnSpc>
                          <a:spcPct val="115000"/>
                        </a:lnSpc>
                        <a:spcBef>
                          <a:spcPts val="0"/>
                        </a:spcBef>
                        <a:spcAft>
                          <a:spcPts val="1000"/>
                        </a:spcAft>
                      </a:pPr>
                      <a:r>
                        <a:rPr lang="en-US" sz="800">
                          <a:effectLst/>
                        </a:rPr>
                        <a:t>Adult VAP – TSS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TSS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10820">
                <a:tc>
                  <a:txBody>
                    <a:bodyPr/>
                    <a:lstStyle/>
                    <a:p>
                      <a:pPr marL="0" marR="0">
                        <a:lnSpc>
                          <a:spcPct val="115000"/>
                        </a:lnSpc>
                        <a:spcBef>
                          <a:spcPts val="0"/>
                        </a:spcBef>
                        <a:spcAft>
                          <a:spcPts val="1000"/>
                        </a:spcAft>
                      </a:pPr>
                      <a:r>
                        <a:rPr lang="en-US" sz="800">
                          <a:effectLst/>
                        </a:rPr>
                        <a:t>VAP – PICU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VAP - PICU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22250">
                <a:tc>
                  <a:txBody>
                    <a:bodyPr/>
                    <a:lstStyle/>
                    <a:p>
                      <a:pPr marL="0" marR="0">
                        <a:lnSpc>
                          <a:spcPct val="115000"/>
                        </a:lnSpc>
                        <a:spcBef>
                          <a:spcPts val="0"/>
                        </a:spcBef>
                        <a:spcAft>
                          <a:spcPts val="1000"/>
                        </a:spcAft>
                      </a:pPr>
                      <a:r>
                        <a:rPr lang="en-US" sz="800">
                          <a:effectLst/>
                        </a:rPr>
                        <a:t>VAP – NICU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1145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VAP - NICU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964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42875">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79400">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0.128908886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0.211931817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78688095"/>
              </p:ext>
            </p:extLst>
          </p:nvPr>
        </p:nvGraphicFramePr>
        <p:xfrm>
          <a:off x="677334" y="4459989"/>
          <a:ext cx="6520910" cy="2206625"/>
        </p:xfrm>
        <a:graphic>
          <a:graphicData uri="http://schemas.openxmlformats.org/drawingml/2006/table">
            <a:tbl>
              <a:tblPr firstRow="1" firstCol="1" bandRow="1">
                <a:tableStyleId>{5C22544A-7EE6-4342-B048-85BDC9FD1C3A}</a:tableStyleId>
              </a:tblPr>
              <a:tblGrid>
                <a:gridCol w="1081938"/>
                <a:gridCol w="785817"/>
                <a:gridCol w="428679"/>
                <a:gridCol w="451241"/>
                <a:gridCol w="538769"/>
                <a:gridCol w="176657"/>
                <a:gridCol w="1049787"/>
                <a:gridCol w="428679"/>
                <a:gridCol w="451241"/>
                <a:gridCol w="428679"/>
                <a:gridCol w="699423"/>
              </a:tblGrid>
              <a:tr h="142875">
                <a:tc>
                  <a:txBody>
                    <a:bodyPr/>
                    <a:lstStyle/>
                    <a:p>
                      <a:pPr marL="0" marR="0">
                        <a:lnSpc>
                          <a:spcPct val="115000"/>
                        </a:lnSpc>
                        <a:spcBef>
                          <a:spcPts val="0"/>
                        </a:spcBef>
                        <a:spcAft>
                          <a:spcPts val="1000"/>
                        </a:spcAft>
                      </a:pPr>
                      <a:r>
                        <a:rPr lang="en-US" sz="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Jan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Feb</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Mar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3rd Qtr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Apr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May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Jun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4th Qtr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42875">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93675">
                <a:tc>
                  <a:txBody>
                    <a:bodyPr/>
                    <a:lstStyle/>
                    <a:p>
                      <a:pPr marL="0" marR="0">
                        <a:lnSpc>
                          <a:spcPct val="115000"/>
                        </a:lnSpc>
                        <a:spcBef>
                          <a:spcPts val="0"/>
                        </a:spcBef>
                        <a:spcAft>
                          <a:spcPts val="1000"/>
                        </a:spcAft>
                      </a:pPr>
                      <a:r>
                        <a:rPr lang="en-US" sz="800">
                          <a:effectLst/>
                        </a:rPr>
                        <a:t>Adult VAP-AICU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867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VAP-AICU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780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16535">
                <a:tc>
                  <a:txBody>
                    <a:bodyPr/>
                    <a:lstStyle/>
                    <a:p>
                      <a:pPr marL="0" marR="0">
                        <a:lnSpc>
                          <a:spcPct val="115000"/>
                        </a:lnSpc>
                        <a:spcBef>
                          <a:spcPts val="0"/>
                        </a:spcBef>
                        <a:spcAft>
                          <a:spcPts val="1000"/>
                        </a:spcAft>
                      </a:pPr>
                      <a:r>
                        <a:rPr lang="en-US" sz="800">
                          <a:effectLst/>
                        </a:rPr>
                        <a:t>Adult VAP - CCU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CCU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79400">
                <a:tc>
                  <a:txBody>
                    <a:bodyPr/>
                    <a:lstStyle/>
                    <a:p>
                      <a:pPr marL="0" marR="0">
                        <a:lnSpc>
                          <a:spcPct val="115000"/>
                        </a:lnSpc>
                        <a:spcBef>
                          <a:spcPts val="0"/>
                        </a:spcBef>
                        <a:spcAft>
                          <a:spcPts val="1000"/>
                        </a:spcAft>
                      </a:pPr>
                      <a:r>
                        <a:rPr lang="en-US" sz="800">
                          <a:effectLst/>
                        </a:rPr>
                        <a:t>Adult VAP – CVICU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dirty="0">
                          <a:effectLst/>
                        </a:rPr>
                        <a:t>244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652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CVICU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dirty="0">
                          <a:effectLst/>
                        </a:rPr>
                        <a:t>531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22250">
                <a:tc>
                  <a:txBody>
                    <a:bodyPr/>
                    <a:lstStyle/>
                    <a:p>
                      <a:pPr marL="0" marR="0">
                        <a:lnSpc>
                          <a:spcPct val="115000"/>
                        </a:lnSpc>
                        <a:spcBef>
                          <a:spcPts val="0"/>
                        </a:spcBef>
                        <a:spcAft>
                          <a:spcPts val="1000"/>
                        </a:spcAft>
                      </a:pPr>
                      <a:r>
                        <a:rPr lang="en-US" sz="800">
                          <a:effectLst/>
                        </a:rPr>
                        <a:t>Adult VAP - RCU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RCU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70815">
                <a:tc>
                  <a:txBody>
                    <a:bodyPr/>
                    <a:lstStyle/>
                    <a:p>
                      <a:pPr marL="0" marR="0">
                        <a:lnSpc>
                          <a:spcPct val="115000"/>
                        </a:lnSpc>
                        <a:spcBef>
                          <a:spcPts val="0"/>
                        </a:spcBef>
                        <a:spcAft>
                          <a:spcPts val="1000"/>
                        </a:spcAft>
                      </a:pPr>
                      <a:r>
                        <a:rPr lang="en-US" sz="800">
                          <a:effectLst/>
                        </a:rPr>
                        <a:t>Adult VAP - TSS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Adult VAP - TSS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22250">
                <a:tc>
                  <a:txBody>
                    <a:bodyPr/>
                    <a:lstStyle/>
                    <a:p>
                      <a:pPr marL="0" marR="0">
                        <a:lnSpc>
                          <a:spcPct val="115000"/>
                        </a:lnSpc>
                        <a:spcBef>
                          <a:spcPts val="0"/>
                        </a:spcBef>
                        <a:spcAft>
                          <a:spcPts val="1000"/>
                        </a:spcAft>
                      </a:pPr>
                      <a:r>
                        <a:rPr lang="en-US" sz="800">
                          <a:effectLst/>
                        </a:rPr>
                        <a:t>VAP – PICU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255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VAP - PICU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285115">
                <a:tc>
                  <a:txBody>
                    <a:bodyPr/>
                    <a:lstStyle/>
                    <a:p>
                      <a:pPr marL="0" marR="0">
                        <a:lnSpc>
                          <a:spcPct val="115000"/>
                        </a:lnSpc>
                        <a:spcBef>
                          <a:spcPts val="0"/>
                        </a:spcBef>
                        <a:spcAft>
                          <a:spcPts val="1000"/>
                        </a:spcAft>
                      </a:pPr>
                      <a:r>
                        <a:rPr lang="en-US" sz="800">
                          <a:effectLst/>
                        </a:rPr>
                        <a:t>VAP – NICU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299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757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1000"/>
                        </a:spcAft>
                      </a:pPr>
                      <a:r>
                        <a:rPr lang="en-US" sz="800">
                          <a:effectLst/>
                        </a:rPr>
                        <a:t>VAP - NICU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373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439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1131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42875">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r>
              <a:tr h="159385">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1000"/>
                        </a:spcAft>
                      </a:pPr>
                      <a:r>
                        <a:rPr lang="en-US" sz="800">
                          <a:effectLst/>
                        </a:rPr>
                        <a:t>0.542958689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1000"/>
                        </a:spcAft>
                      </a:pPr>
                      <a:r>
                        <a:rPr lang="en-US" sz="8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a:effectLst/>
                        <a:latin typeface="Calibri" panose="020F0502020204030204" pitchFamily="34" charset="0"/>
                      </a:endParaRPr>
                    </a:p>
                  </a:txBody>
                  <a:tcPr marL="68580" marR="68580" marT="0" marB="0" anchor="b"/>
                </a:tc>
                <a:tc>
                  <a:txBody>
                    <a:bodyPr/>
                    <a:lstStyle/>
                    <a:p>
                      <a:endParaRPr lang="en-US" sz="1000" dirty="0">
                        <a:effectLst/>
                        <a:latin typeface="Calibri" panose="020F0502020204030204" pitchFamily="34" charset="0"/>
                      </a:endParaRPr>
                    </a:p>
                  </a:txBody>
                  <a:tcPr marL="68580" marR="68580" marT="0" marB="0" anchor="b"/>
                </a:tc>
              </a:tr>
            </a:tbl>
          </a:graphicData>
        </a:graphic>
      </p:graphicFrame>
    </p:spTree>
    <p:extLst>
      <p:ext uri="{BB962C8B-B14F-4D97-AF65-F5344CB8AC3E}">
        <p14:creationId xmlns:p14="http://schemas.microsoft.com/office/powerpoint/2010/main" val="388719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4395" y="242658"/>
            <a:ext cx="10058400" cy="1458551"/>
          </a:xfrm>
        </p:spPr>
        <p:txBody>
          <a:bodyPr>
            <a:noAutofit/>
          </a:bodyPr>
          <a:lstStyle/>
          <a:p>
            <a:pPr algn="ctr"/>
            <a:r>
              <a:rPr lang="en-US" sz="4000" dirty="0" smtClean="0"/>
              <a:t>Ventilator-Associated Pneumonia</a:t>
            </a:r>
            <a:br>
              <a:rPr lang="en-US" sz="4000" dirty="0" smtClean="0"/>
            </a:br>
            <a:r>
              <a:rPr lang="en-US" sz="4000" dirty="0" smtClean="0"/>
              <a:t>Methodologies</a:t>
            </a:r>
            <a:endParaRPr lang="en-US" sz="4000" dirty="0"/>
          </a:p>
        </p:txBody>
      </p:sp>
      <p:sp>
        <p:nvSpPr>
          <p:cNvPr id="8" name="Content Placeholder 7"/>
          <p:cNvSpPr>
            <a:spLocks noGrp="1"/>
          </p:cNvSpPr>
          <p:nvPr>
            <p:ph idx="1"/>
          </p:nvPr>
        </p:nvSpPr>
        <p:spPr>
          <a:xfrm>
            <a:off x="677334" y="1679944"/>
            <a:ext cx="8596668" cy="3880773"/>
          </a:xfrm>
        </p:spPr>
        <p:txBody>
          <a:bodyPr/>
          <a:lstStyle/>
          <a:p>
            <a:pPr marL="0" indent="0">
              <a:buNone/>
            </a:pPr>
            <a:r>
              <a:rPr lang="en-US" dirty="0" smtClean="0"/>
              <a:t>Questionnaire Responses:</a:t>
            </a:r>
            <a:endParaRPr lang="en-US" dirty="0"/>
          </a:p>
        </p:txBody>
      </p:sp>
      <p:sp>
        <p:nvSpPr>
          <p:cNvPr id="9" name="Content Placeholder 4"/>
          <p:cNvSpPr txBox="1">
            <a:spLocks/>
          </p:cNvSpPr>
          <p:nvPr/>
        </p:nvSpPr>
        <p:spPr>
          <a:xfrm>
            <a:off x="1354668" y="3817268"/>
            <a:ext cx="8596668" cy="438468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mtClean="0"/>
              <a:t>The questionnaire data is as follows:</a:t>
            </a:r>
            <a:br>
              <a:rPr lang="en-US" smtClean="0"/>
            </a:br>
            <a:endParaRPr lang="en-US" smtClean="0"/>
          </a:p>
          <a:p>
            <a:endParaRPr lang="en-US" dirty="0" smtClean="0"/>
          </a:p>
        </p:txBody>
      </p:sp>
      <p:sp>
        <p:nvSpPr>
          <p:cNvPr id="10" name="Rectangle 4"/>
          <p:cNvSpPr>
            <a:spLocks noChangeArrowheads="1"/>
          </p:cNvSpPr>
          <p:nvPr/>
        </p:nvSpPr>
        <p:spPr bwMode="auto">
          <a:xfrm>
            <a:off x="677334" y="216058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37587395"/>
              </p:ext>
            </p:extLst>
          </p:nvPr>
        </p:nvGraphicFramePr>
        <p:xfrm>
          <a:off x="677334" y="2160589"/>
          <a:ext cx="8254015" cy="4037159"/>
        </p:xfrm>
        <a:graphic>
          <a:graphicData uri="http://schemas.openxmlformats.org/presentationml/2006/ole">
            <mc:AlternateContent xmlns:mc="http://schemas.openxmlformats.org/markup-compatibility/2006">
              <mc:Choice xmlns:v="urn:schemas-microsoft-com:vml" Requires="v">
                <p:oleObj spid="_x0000_s1031" name="Worksheet" r:id="rId3" imgW="7524872" imgH="4124315" progId="Excel.Sheet.12">
                  <p:embed/>
                </p:oleObj>
              </mc:Choice>
              <mc:Fallback>
                <p:oleObj name="Worksheet" r:id="rId3" imgW="7524872" imgH="4124315"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34" y="2160589"/>
                        <a:ext cx="8254015" cy="4037159"/>
                      </a:xfrm>
                      <a:prstGeom prst="rect">
                        <a:avLst/>
                      </a:prstGeom>
                      <a:solidFill>
                        <a:srgbClr val="F2F2F2"/>
                      </a:solidFill>
                    </p:spPr>
                  </p:pic>
                </p:oleObj>
              </mc:Fallback>
            </mc:AlternateContent>
          </a:graphicData>
        </a:graphic>
      </p:graphicFrame>
    </p:spTree>
    <p:extLst>
      <p:ext uri="{BB962C8B-B14F-4D97-AF65-F5344CB8AC3E}">
        <p14:creationId xmlns:p14="http://schemas.microsoft.com/office/powerpoint/2010/main" val="4160751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532" y="231901"/>
            <a:ext cx="10058400" cy="1808017"/>
          </a:xfrm>
        </p:spPr>
        <p:txBody>
          <a:bodyPr>
            <a:noAutofit/>
          </a:bodyPr>
          <a:lstStyle/>
          <a:p>
            <a:pPr algn="ctr"/>
            <a:r>
              <a:rPr lang="en-US" sz="4000" dirty="0" smtClean="0"/>
              <a:t>Ventilator-Associated Pneumonia</a:t>
            </a:r>
            <a:br>
              <a:rPr lang="en-US" sz="4000" dirty="0" smtClean="0"/>
            </a:br>
            <a:r>
              <a:rPr lang="en-US" sz="4000" dirty="0" smtClean="0"/>
              <a:t>Results and Conclusions</a:t>
            </a:r>
            <a:br>
              <a:rPr lang="en-US" sz="4000" dirty="0" smtClean="0"/>
            </a:br>
            <a:endParaRPr lang="en-US" sz="4000" dirty="0"/>
          </a:p>
        </p:txBody>
      </p:sp>
      <p:sp>
        <p:nvSpPr>
          <p:cNvPr id="5" name="Content Placeholder 4"/>
          <p:cNvSpPr>
            <a:spLocks noGrp="1"/>
          </p:cNvSpPr>
          <p:nvPr>
            <p:ph idx="1"/>
          </p:nvPr>
        </p:nvSpPr>
        <p:spPr>
          <a:xfrm>
            <a:off x="677334" y="1731981"/>
            <a:ext cx="8596668" cy="4309381"/>
          </a:xfrm>
        </p:spPr>
        <p:txBody>
          <a:bodyPr>
            <a:noAutofit/>
          </a:bodyPr>
          <a:lstStyle/>
          <a:p>
            <a:r>
              <a:rPr lang="en-US" sz="2200" dirty="0"/>
              <a:t>The questionnaire demonstrated the significance of expanded VAP education and its potential positive impact on nurse knowledge and task development in the ICU to reduce the frequency of this infection on a more consistent </a:t>
            </a:r>
            <a:r>
              <a:rPr lang="en-US" sz="2200" dirty="0" smtClean="0"/>
              <a:t>basis</a:t>
            </a:r>
          </a:p>
          <a:p>
            <a:r>
              <a:rPr lang="en-US" sz="2200" dirty="0" smtClean="0"/>
              <a:t>It was determined that the implementation of advanced VAP education protocols are likely to be effective in enabling nurses to improve their technique and judgment in treating ventilator-dependent patients in order to reduce their VAP risk</a:t>
            </a:r>
          </a:p>
          <a:p>
            <a:r>
              <a:rPr lang="en-US" sz="2200" dirty="0" smtClean="0"/>
              <a:t>Nurses are likely to respond favorably to advanced education protocols as a means of expanding their knowledge and understanding of VAP to improve the lives of their critically ill patients </a:t>
            </a:r>
            <a:endParaRPr lang="en-US" sz="2200" dirty="0"/>
          </a:p>
          <a:p>
            <a:endParaRPr lang="en-US" sz="2200" dirty="0"/>
          </a:p>
        </p:txBody>
      </p:sp>
    </p:spTree>
    <p:extLst>
      <p:ext uri="{BB962C8B-B14F-4D97-AF65-F5344CB8AC3E}">
        <p14:creationId xmlns:p14="http://schemas.microsoft.com/office/powerpoint/2010/main" val="39838972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3155</Words>
  <Application>Microsoft Office PowerPoint</Application>
  <PresentationFormat>Widescreen</PresentationFormat>
  <Paragraphs>345</Paragraphs>
  <Slides>23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Trebuchet MS</vt:lpstr>
      <vt:lpstr>Wingdings 3</vt:lpstr>
      <vt:lpstr>Facet</vt:lpstr>
      <vt:lpstr>Worksheet</vt:lpstr>
      <vt:lpstr>   Ventilator-Associated Pneumonia A Capstone Presented to the Nursing Faculty in Partial Fulfillment of the Requirements for the Degree Master of Science in Nursing, Education  January 13, 2014</vt:lpstr>
      <vt:lpstr>Ventilator-Associated Pneumonia Overview </vt:lpstr>
      <vt:lpstr>Ventilator-Associated Pneumonia Overview Continued </vt:lpstr>
      <vt:lpstr>Ventilator-Associated Pneumonia Why This Project Was Chosen </vt:lpstr>
      <vt:lpstr>Ventilator-Associated Pneumonia Alignment of Project With Existing Body of Knowledge  </vt:lpstr>
      <vt:lpstr>Ventilator-Associated Pneumonia Methodologies</vt:lpstr>
      <vt:lpstr>Ventilator-Associated Pneumonia Methodologies</vt:lpstr>
      <vt:lpstr>Ventilator-Associated Pneumonia Methodologies</vt:lpstr>
      <vt:lpstr>Ventilator-Associated Pneumonia Results and Conclusions </vt:lpstr>
      <vt:lpstr>Ventilator-Associated Pneumonia Issues and Obstacles Encountered</vt:lpstr>
      <vt:lpstr>Ventilator-Associated Pneumonia Strategies Used to Address Challenges </vt:lpstr>
      <vt:lpstr>Ventilator-Associated Pneumonia Effectiveness of Strategies and Application to Other Projects </vt:lpstr>
      <vt:lpstr>Ventilator-Associated Pneumonia Weaknesses </vt:lpstr>
      <vt:lpstr>Ventilator-Associated Pneumonia Revisions to Address Weaknesses </vt:lpstr>
      <vt:lpstr>Ventilator-Associated Pneumonia Strengths </vt:lpstr>
      <vt:lpstr>Ventilator-Associated Pneumonia Application of Strengths to Other Projects </vt:lpstr>
      <vt:lpstr>Ventilator-Associated Pneumonia Recommendations </vt:lpstr>
      <vt:lpstr>Ventilator-Associated Pneumonia Application to Professional Work Environment</vt:lpstr>
      <vt:lpstr>Ventilator-Associated Pneumonia References</vt:lpstr>
      <vt:lpstr>Ventilator-Associated Pneumonia References</vt:lpstr>
      <vt:lpstr>Ventilator-Associated Pneumonia References</vt:lpstr>
      <vt:lpstr>Ventilator-Associated Pneumonia References</vt:lpstr>
      <vt:lpstr>Ventilator-Associated Pneumonia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2014-01-11T04:19:57Z</dcterms:created>
  <dcterms:modified xsi:type="dcterms:W3CDTF">2014-01-13T12:41:04Z</dcterms:modified>
</cp:coreProperties>
</file>