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60" r:id="rId5"/>
    <p:sldId id="261"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725" autoAdjust="0"/>
  </p:normalViewPr>
  <p:slideViewPr>
    <p:cSldViewPr>
      <p:cViewPr varScale="1">
        <p:scale>
          <a:sx n="49" d="100"/>
          <a:sy n="49" d="100"/>
        </p:scale>
        <p:origin x="-176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34805B-3804-4F8B-B7E8-67D26F8E5FDF}" type="datetimeFigureOut">
              <a:rPr lang="en-US" smtClean="0"/>
              <a:pPr/>
              <a:t>6/22/2013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CED50E-883C-4E32-AB0E-15898A1C14C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Over the</a:t>
            </a:r>
            <a:r>
              <a:rPr lang="en-US" baseline="0" dirty="0" smtClean="0"/>
              <a:t> last several years state and federal authorities have been cracking down on the so-called “pill mill” industry in Florida. Doctor’s offices across the state have been writing prescriptions by the thousands for powerful painkilling drugs such as </a:t>
            </a:r>
            <a:r>
              <a:rPr lang="en-US" baseline="0" dirty="0" err="1" smtClean="0"/>
              <a:t>oxycodone</a:t>
            </a:r>
            <a:r>
              <a:rPr lang="en-US" baseline="0" dirty="0" smtClean="0"/>
              <a:t> and </a:t>
            </a:r>
            <a:r>
              <a:rPr lang="en-US" baseline="0" dirty="0" err="1" smtClean="0"/>
              <a:t>hydrocodone</a:t>
            </a:r>
            <a:r>
              <a:rPr lang="en-US" baseline="0" dirty="0" smtClean="0"/>
              <a:t>, and pharmacies have been filling these prescriptions despite knowing that the numbers of pills being prescribed to patients often greatly exceeded the amount that most authorities would consider to be appropriate or even safe. </a:t>
            </a:r>
          </a:p>
          <a:p>
            <a:endParaRPr lang="en-US" baseline="0" dirty="0" smtClean="0"/>
          </a:p>
          <a:p>
            <a:r>
              <a:rPr lang="en-US" baseline="0" dirty="0" smtClean="0"/>
              <a:t>In 2012 the Drug Enforcement Agency (DEA) began to investigate Walgreen’s one of the largest pharmacy chains in the nation, for filling prescriptions that authorities claim should have been flagged as suspicious or denied outright. The investigation targeted six pharmacies in particular, and claimed that patients at these pharmacies were routinely bringing in prescriptions for hundreds of pills per month, numbers that should have raised concerns with pharmacists. The primary distribution center for Walgreen’s in Central Florida was shipping out orders to these pharmacies without reviewing them, despite the fact that these six pharmacies were thousands more of these pills every month than any of the chain’s other stores.</a:t>
            </a:r>
          </a:p>
          <a:p>
            <a:endParaRPr lang="en-US" baseline="0" dirty="0" smtClean="0"/>
          </a:p>
        </p:txBody>
      </p:sp>
      <p:sp>
        <p:nvSpPr>
          <p:cNvPr id="4" name="Slide Number Placeholder 3"/>
          <p:cNvSpPr>
            <a:spLocks noGrp="1"/>
          </p:cNvSpPr>
          <p:nvPr>
            <p:ph type="sldNum" sz="quarter" idx="10"/>
          </p:nvPr>
        </p:nvSpPr>
        <p:spPr/>
        <p:txBody>
          <a:bodyPr/>
          <a:lstStyle/>
          <a:p>
            <a:fld id="{57CED50E-883C-4E32-AB0E-15898A1C14C0}"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Terms </a:t>
            </a:r>
            <a:r>
              <a:rPr lang="en-US" dirty="0" smtClean="0"/>
              <a:t>of the settlement include</a:t>
            </a:r>
            <a:r>
              <a:rPr lang="en-US" baseline="0" dirty="0" smtClean="0"/>
              <a:t> several changes to the way Walgreen’s handles the distribution of several controlled substances, such as </a:t>
            </a:r>
            <a:r>
              <a:rPr lang="en-US" baseline="0" dirty="0" err="1" smtClean="0"/>
              <a:t>oxycodone</a:t>
            </a:r>
            <a:r>
              <a:rPr lang="en-US" baseline="0" dirty="0" smtClean="0"/>
              <a:t>, </a:t>
            </a:r>
            <a:r>
              <a:rPr lang="en-US" baseline="0" dirty="0" err="1" smtClean="0"/>
              <a:t>hydrocodone</a:t>
            </a:r>
            <a:r>
              <a:rPr lang="en-US" baseline="0" dirty="0" smtClean="0"/>
              <a:t>, and the anti-anxiety drug </a:t>
            </a:r>
            <a:r>
              <a:rPr lang="en-US" baseline="0" dirty="0" err="1" smtClean="0"/>
              <a:t>Xanax</a:t>
            </a:r>
            <a:r>
              <a:rPr lang="en-US" baseline="0" dirty="0" smtClean="0"/>
              <a:t>. </a:t>
            </a:r>
            <a:r>
              <a:rPr lang="en-US" baseline="0" dirty="0" smtClean="0"/>
              <a:t>Six of the company’s retail locations have been ordered to stop filling prescriptions for </a:t>
            </a:r>
            <a:r>
              <a:rPr lang="en-US" baseline="0" dirty="0" err="1" smtClean="0"/>
              <a:t>oxycodone</a:t>
            </a:r>
            <a:r>
              <a:rPr lang="en-US" baseline="0" dirty="0" smtClean="0"/>
              <a:t> until September 2014. Also, Walgreen's largest East Coast distributor has been ordered to stop handling these controlled medications until May 2014. On top of those conditions, the pharmacy giant has agreed to pay a settlement of $80 million</a:t>
            </a:r>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57CED50E-883C-4E32-AB0E-15898A1C14C0}"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a:t>
            </a:r>
            <a:r>
              <a:rPr lang="en-US" baseline="0" dirty="0" smtClean="0"/>
              <a:t> of t</a:t>
            </a:r>
            <a:r>
              <a:rPr lang="en-US" dirty="0" smtClean="0"/>
              <a:t>he public</a:t>
            </a:r>
            <a:r>
              <a:rPr lang="en-US" baseline="0" dirty="0" smtClean="0"/>
              <a:t> reaction to the Walgreen’s case has been negative, as concerned customers have accused the pharmacy chain of being complicit in Florida’s pill mill industry. The profits from the sales of pain medications are significant, and some family members of Walgreen’s customers who have overdosed and died from prescription drug abuse claim that the company puts profits over patient safety. Walgreen’s is not the only pharmacy chain that has been targeted by the DEA: The CVS pharmacy chain, a major Walgreen’s competitor, paid $75 million in 2010 over charges that it illegally sold some medications used in the manufacture of methamphetamine. These cases make it clear that the DEA is taking the activities of these large pharmacy chains very seriously.</a:t>
            </a:r>
            <a:endParaRPr lang="en-US" dirty="0"/>
          </a:p>
        </p:txBody>
      </p:sp>
      <p:sp>
        <p:nvSpPr>
          <p:cNvPr id="4" name="Slide Number Placeholder 3"/>
          <p:cNvSpPr>
            <a:spLocks noGrp="1"/>
          </p:cNvSpPr>
          <p:nvPr>
            <p:ph type="sldNum" sz="quarter" idx="10"/>
          </p:nvPr>
        </p:nvSpPr>
        <p:spPr/>
        <p:txBody>
          <a:bodyPr/>
          <a:lstStyle/>
          <a:p>
            <a:fld id="{57CED50E-883C-4E32-AB0E-15898A1C14C0}"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$80 million settlement is the largest of its kind in U.S. history. Walgreen's has agreed to revamp the way it handles prescription pain medications and other controlled substances. The company will develop a new national-level department to oversee all aspects of its handling of these medications, and will establish rigorous new training programs for all pharmacists and pharmacy employees aimed at eliminating issues related to the overfilling of pain medications and other controlled medications. </a:t>
            </a:r>
          </a:p>
          <a:p>
            <a:endParaRPr lang="en-US" baseline="0" dirty="0" smtClean="0"/>
          </a:p>
          <a:p>
            <a:r>
              <a:rPr lang="en-US" baseline="0" dirty="0" smtClean="0"/>
              <a:t>Although Walgreen’s has taken a hit to its public reputation, the apparent ethical violations it committed have had little effect on the company’s bottom line. Walgreen’s spokespersons have assured investors that the company can absorb the cost of the settlement, and Walgreen’s stock actually rose in the days after the settlement terms were announced. </a:t>
            </a:r>
            <a:endParaRPr lang="en-US" dirty="0"/>
          </a:p>
        </p:txBody>
      </p:sp>
      <p:sp>
        <p:nvSpPr>
          <p:cNvPr id="4" name="Slide Number Placeholder 3"/>
          <p:cNvSpPr>
            <a:spLocks noGrp="1"/>
          </p:cNvSpPr>
          <p:nvPr>
            <p:ph type="sldNum" sz="quarter" idx="10"/>
          </p:nvPr>
        </p:nvSpPr>
        <p:spPr/>
        <p:txBody>
          <a:bodyPr/>
          <a:lstStyle/>
          <a:p>
            <a:fld id="{57CED50E-883C-4E32-AB0E-15898A1C14C0}"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8CE2338-E35B-4388-92B4-C3DB7B0EAB64}" type="datetimeFigureOut">
              <a:rPr lang="en-US" smtClean="0"/>
              <a:pPr/>
              <a:t>6/22/2013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1A5FAB2-0C0A-4C1B-8B39-AAA71776E001}"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CE2338-E35B-4388-92B4-C3DB7B0EAB64}" type="datetimeFigureOut">
              <a:rPr lang="en-US" smtClean="0"/>
              <a:pPr/>
              <a:t>6/22/2013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A5FAB2-0C0A-4C1B-8B39-AAA71776E00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1A5FAB2-0C0A-4C1B-8B39-AAA71776E001}"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CE2338-E35B-4388-92B4-C3DB7B0EAB64}" type="datetimeFigureOut">
              <a:rPr lang="en-US" smtClean="0"/>
              <a:pPr/>
              <a:t>6/22/2013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8CE2338-E35B-4388-92B4-C3DB7B0EAB64}" type="datetimeFigureOut">
              <a:rPr lang="en-US" smtClean="0"/>
              <a:pPr/>
              <a:t>6/22/2013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1A5FAB2-0C0A-4C1B-8B39-AAA71776E001}"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8CE2338-E35B-4388-92B4-C3DB7B0EAB64}" type="datetimeFigureOut">
              <a:rPr lang="en-US" smtClean="0"/>
              <a:pPr/>
              <a:t>6/22/2013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1A5FAB2-0C0A-4C1B-8B39-AAA71776E001}"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8CE2338-E35B-4388-92B4-C3DB7B0EAB64}" type="datetimeFigureOut">
              <a:rPr lang="en-US" smtClean="0"/>
              <a:pPr/>
              <a:t>6/22/2013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A5FAB2-0C0A-4C1B-8B39-AAA71776E001}"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8CE2338-E35B-4388-92B4-C3DB7B0EAB64}" type="datetimeFigureOut">
              <a:rPr lang="en-US" smtClean="0"/>
              <a:pPr/>
              <a:t>6/22/2013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1A5FAB2-0C0A-4C1B-8B39-AAA71776E001}"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8CE2338-E35B-4388-92B4-C3DB7B0EAB64}" type="datetimeFigureOut">
              <a:rPr lang="en-US" smtClean="0"/>
              <a:pPr/>
              <a:t>6/22/2013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1A5FAB2-0C0A-4C1B-8B39-AAA71776E00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8CE2338-E35B-4388-92B4-C3DB7B0EAB64}" type="datetimeFigureOut">
              <a:rPr lang="en-US" smtClean="0"/>
              <a:pPr/>
              <a:t>6/22/2013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1A5FAB2-0C0A-4C1B-8B39-AAA71776E00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1A5FAB2-0C0A-4C1B-8B39-AAA71776E001}"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8CE2338-E35B-4388-92B4-C3DB7B0EAB64}" type="datetimeFigureOut">
              <a:rPr lang="en-US" smtClean="0"/>
              <a:pPr/>
              <a:t>6/22/2013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1A5FAB2-0C0A-4C1B-8B39-AAA71776E001}"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8CE2338-E35B-4388-92B4-C3DB7B0EAB64}" type="datetimeFigureOut">
              <a:rPr lang="en-US" smtClean="0"/>
              <a:pPr/>
              <a:t>6/22/2013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8CE2338-E35B-4388-92B4-C3DB7B0EAB64}" type="datetimeFigureOut">
              <a:rPr lang="en-US" smtClean="0"/>
              <a:pPr/>
              <a:t>6/22/2013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1A5FAB2-0C0A-4C1B-8B39-AAA71776E001}"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benzinga.com/news/13/06/3667485/walgreens-issues-statement-concerning-dea-agreement" TargetMode="External"/><Relationship Id="rId2" Type="http://schemas.openxmlformats.org/officeDocument/2006/relationships/hyperlink" Target="http://www.mcclatchydc.com/2013/03/19/186341/feds-battle-walgreens-in-painkiller.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048000"/>
            <a:ext cx="6400800" cy="3048000"/>
          </a:xfrm>
        </p:spPr>
        <p:txBody>
          <a:bodyPr>
            <a:normAutofit/>
          </a:bodyPr>
          <a:lstStyle/>
          <a:p>
            <a:r>
              <a:rPr lang="en-US" sz="3200" dirty="0" smtClean="0"/>
              <a:t>The Impact </a:t>
            </a:r>
          </a:p>
          <a:p>
            <a:r>
              <a:rPr lang="en-US" sz="3200" dirty="0" smtClean="0"/>
              <a:t>Of the</a:t>
            </a:r>
          </a:p>
          <a:p>
            <a:r>
              <a:rPr lang="en-US" sz="3200" dirty="0" smtClean="0"/>
              <a:t>$80 Million Settlement with DEA</a:t>
            </a:r>
          </a:p>
        </p:txBody>
      </p:sp>
      <p:sp>
        <p:nvSpPr>
          <p:cNvPr id="2" name="Title 1"/>
          <p:cNvSpPr>
            <a:spLocks noGrp="1"/>
          </p:cNvSpPr>
          <p:nvPr>
            <p:ph type="ctrTitle"/>
          </p:nvPr>
        </p:nvSpPr>
        <p:spPr/>
        <p:txBody>
          <a:bodyPr/>
          <a:lstStyle/>
          <a:p>
            <a:r>
              <a:rPr lang="en-US" dirty="0" smtClean="0"/>
              <a:t>Walgreen’s Pharmacy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Case Against Walgreen’s</a:t>
            </a:r>
            <a:endParaRPr lang="en-US" dirty="0"/>
          </a:p>
        </p:txBody>
      </p:sp>
      <p:sp>
        <p:nvSpPr>
          <p:cNvPr id="3" name="Content Placeholder 2"/>
          <p:cNvSpPr>
            <a:spLocks noGrp="1"/>
          </p:cNvSpPr>
          <p:nvPr>
            <p:ph sz="quarter" idx="1"/>
          </p:nvPr>
        </p:nvSpPr>
        <p:spPr/>
        <p:txBody>
          <a:bodyPr/>
          <a:lstStyle/>
          <a:p>
            <a:r>
              <a:rPr lang="en-US" sz="2800" dirty="0" smtClean="0"/>
              <a:t>The Drug Enforcement Agency Accused Walgreen’s of a Number of Violations</a:t>
            </a:r>
          </a:p>
          <a:p>
            <a:r>
              <a:rPr lang="en-US" sz="2800" dirty="0" smtClean="0"/>
              <a:t>Walgreen’s was Charged With Improper Record-Keeping at A “Major East Coast Distribution Center”</a:t>
            </a:r>
          </a:p>
          <a:p>
            <a:r>
              <a:rPr lang="en-US" sz="2800" dirty="0" smtClean="0"/>
              <a:t>The Pharmacy Giant was Accused of Improperly Filling Prescriptions Totaling Hundreds of Thousand of Pain Pills and Other Controlled Substances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Walgreen’s Settlement</a:t>
            </a:r>
            <a:endParaRPr lang="en-US" dirty="0"/>
          </a:p>
        </p:txBody>
      </p:sp>
      <p:sp>
        <p:nvSpPr>
          <p:cNvPr id="3" name="Content Placeholder 2"/>
          <p:cNvSpPr>
            <a:spLocks noGrp="1"/>
          </p:cNvSpPr>
          <p:nvPr>
            <p:ph sz="quarter" idx="1"/>
          </p:nvPr>
        </p:nvSpPr>
        <p:spPr/>
        <p:txBody>
          <a:bodyPr>
            <a:normAutofit/>
          </a:bodyPr>
          <a:lstStyle/>
          <a:p>
            <a:r>
              <a:rPr lang="en-US" sz="2800" dirty="0" smtClean="0"/>
              <a:t> </a:t>
            </a:r>
            <a:r>
              <a:rPr lang="en-US" sz="2800" dirty="0" smtClean="0"/>
              <a:t>The DEA Forces Six Walgreen’s Pharmacies to Stop Filling Prescriptions for </a:t>
            </a:r>
            <a:r>
              <a:rPr lang="en-US" sz="2800" dirty="0" err="1" smtClean="0"/>
              <a:t>Oxycodone</a:t>
            </a:r>
            <a:r>
              <a:rPr lang="en-US" sz="2800" dirty="0" smtClean="0"/>
              <a:t> and Other Pain Medications Until September 2014</a:t>
            </a:r>
            <a:endParaRPr lang="en-US" sz="2800" dirty="0" smtClean="0"/>
          </a:p>
          <a:p>
            <a:endParaRPr lang="en-US" sz="2800" dirty="0" smtClean="0"/>
          </a:p>
          <a:p>
            <a:r>
              <a:rPr lang="en-US" sz="2800" dirty="0" smtClean="0"/>
              <a:t>Walgreen’s Largest East Coast Distributor Also Ordered to Stop Handling Several Controlled Pain Medications Until May 2014</a:t>
            </a:r>
          </a:p>
          <a:p>
            <a:r>
              <a:rPr lang="en-US" sz="2800" dirty="0" smtClean="0"/>
              <a:t>Walgreen’s Agrees to Pay Fine of $80 Million</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Public Reaction to  Walgreen’s Case</a:t>
            </a:r>
            <a:endParaRPr lang="en-US" dirty="0"/>
          </a:p>
        </p:txBody>
      </p:sp>
      <p:sp>
        <p:nvSpPr>
          <p:cNvPr id="3" name="Content Placeholder 2"/>
          <p:cNvSpPr>
            <a:spLocks noGrp="1"/>
          </p:cNvSpPr>
          <p:nvPr>
            <p:ph sz="quarter" idx="1"/>
          </p:nvPr>
        </p:nvSpPr>
        <p:spPr/>
        <p:txBody>
          <a:bodyPr/>
          <a:lstStyle/>
          <a:p>
            <a:r>
              <a:rPr lang="en-US" dirty="0" smtClean="0"/>
              <a:t>Public Reaction to the Case has been Negative</a:t>
            </a:r>
          </a:p>
          <a:p>
            <a:r>
              <a:rPr lang="en-US" dirty="0" smtClean="0"/>
              <a:t>Some Customers Have Accused Walgreen’s of Being Complicit in the Pill Mill Industry in Florida</a:t>
            </a:r>
          </a:p>
          <a:p>
            <a:r>
              <a:rPr lang="en-US" dirty="0" smtClean="0"/>
              <a:t>Parents and Families of Overdose Victims Have Accused Walgreen’s of Being Drug Dealers; Putting Profit over Patient Safety</a:t>
            </a:r>
          </a:p>
          <a:p>
            <a:r>
              <a:rPr lang="en-US" dirty="0" smtClean="0"/>
              <a:t>Walgreen’s Competitor CVS Paid $75 million Settlement in 2010 over Charges of Selling Medicines Used in Making Methamphetamine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on Walgreen’s Business</a:t>
            </a:r>
            <a:endParaRPr lang="en-US" dirty="0"/>
          </a:p>
        </p:txBody>
      </p:sp>
      <p:sp>
        <p:nvSpPr>
          <p:cNvPr id="3" name="Content Placeholder 2"/>
          <p:cNvSpPr>
            <a:spLocks noGrp="1"/>
          </p:cNvSpPr>
          <p:nvPr>
            <p:ph sz="quarter" idx="1"/>
          </p:nvPr>
        </p:nvSpPr>
        <p:spPr/>
        <p:txBody>
          <a:bodyPr/>
          <a:lstStyle/>
          <a:p>
            <a:r>
              <a:rPr lang="en-US" dirty="0" smtClean="0"/>
              <a:t>Walgreen’s $80 Million Settlement is Largest of Its Kind in U.S. History</a:t>
            </a:r>
          </a:p>
          <a:p>
            <a:r>
              <a:rPr lang="en-US" dirty="0" smtClean="0"/>
              <a:t>Walgreen’s Agrees to Revamp Its Practice</a:t>
            </a:r>
          </a:p>
          <a:p>
            <a:r>
              <a:rPr lang="en-US" dirty="0" smtClean="0"/>
              <a:t>Company Will Develop a New Department to Oversee Handling of Prescription Pain Medications</a:t>
            </a:r>
          </a:p>
          <a:p>
            <a:r>
              <a:rPr lang="en-US" dirty="0" smtClean="0"/>
              <a:t>Employees to Undergo Rigorous New Training Programs</a:t>
            </a:r>
          </a:p>
          <a:p>
            <a:r>
              <a:rPr lang="en-US" dirty="0" smtClean="0"/>
              <a:t>Walgreen’s Stock Largely Unaffected; Up Slightly after Reporting Settlement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noAutofit/>
          </a:bodyPr>
          <a:lstStyle/>
          <a:p>
            <a:r>
              <a:rPr lang="en-US" sz="1600" dirty="0" smtClean="0"/>
              <a:t>Anderson, C. (2013, June 11). </a:t>
            </a:r>
            <a:r>
              <a:rPr lang="en-US" sz="1600" i="1" dirty="0" smtClean="0"/>
              <a:t>DEA Settles Walgreens Painkiller Case for $80M | TIME.com</a:t>
            </a:r>
            <a:r>
              <a:rPr lang="en-US" sz="1600" dirty="0" smtClean="0"/>
              <a:t>. Retrieved from http://swampland.time.com/2013/06/11/dea-settles-walgreens-painkiller-case-for-80m/</a:t>
            </a:r>
          </a:p>
          <a:p>
            <a:r>
              <a:rPr lang="en-US" sz="1600" dirty="0" smtClean="0"/>
              <a:t>Doyle, M. (2013, June 11). </a:t>
            </a:r>
            <a:r>
              <a:rPr lang="en-US" sz="1600" i="1" dirty="0" smtClean="0"/>
              <a:t>Feds battle Walgreens in painkiller distribution case | McClatchy</a:t>
            </a:r>
            <a:r>
              <a:rPr lang="en-US" sz="1600" dirty="0" smtClean="0"/>
              <a:t>. Retrieved from </a:t>
            </a:r>
            <a:r>
              <a:rPr lang="en-US" sz="1600" dirty="0" smtClean="0">
                <a:hlinkClick r:id="rId2"/>
              </a:rPr>
              <a:t>http://www.mcclatchydc.com/2013/03/19/186341/feds-battle-walgreens-in-painkiller.html#.</a:t>
            </a:r>
            <a:r>
              <a:rPr lang="en-US" sz="1600" dirty="0" smtClean="0">
                <a:hlinkClick r:id="rId2"/>
              </a:rPr>
              <a:t>UbyL9Oe1Fr0</a:t>
            </a:r>
            <a:endParaRPr lang="en-US" sz="1600" dirty="0" smtClean="0"/>
          </a:p>
          <a:p>
            <a:r>
              <a:rPr lang="en-US" sz="1600" dirty="0" err="1" smtClean="0"/>
              <a:t>Frei</a:t>
            </a:r>
            <a:r>
              <a:rPr lang="en-US" sz="1600" dirty="0" smtClean="0"/>
              <a:t>, R. (2013, March). </a:t>
            </a:r>
            <a:r>
              <a:rPr lang="en-US" sz="1600" i="1" dirty="0" smtClean="0"/>
              <a:t>Pain Medicine News</a:t>
            </a:r>
            <a:r>
              <a:rPr lang="en-US" sz="1600" dirty="0" smtClean="0"/>
              <a:t>. Retrieved from http://www.painmedicinenews.com/ViewArticle.aspx?d=Policy+&amp;+Management&amp;d_id=83&amp;i=March+2013&amp;i_id=935&amp;a_id=22628</a:t>
            </a:r>
            <a:endParaRPr lang="en-US" sz="1600" dirty="0" smtClean="0"/>
          </a:p>
          <a:p>
            <a:r>
              <a:rPr lang="en-US" sz="1600" dirty="0" err="1" smtClean="0"/>
              <a:t>Quintaro</a:t>
            </a:r>
            <a:r>
              <a:rPr lang="en-US" sz="1600" dirty="0" smtClean="0"/>
              <a:t>, P. (2013, June 11). </a:t>
            </a:r>
            <a:r>
              <a:rPr lang="en-US" sz="1600" i="1" dirty="0" smtClean="0"/>
              <a:t>Walgreens Issues Statement Concerning DEA Agreement | </a:t>
            </a:r>
            <a:r>
              <a:rPr lang="en-US" sz="1600" i="1" dirty="0" err="1" smtClean="0"/>
              <a:t>Benzinga</a:t>
            </a:r>
            <a:r>
              <a:rPr lang="en-US" sz="1600" dirty="0" smtClean="0"/>
              <a:t>. Retrieved from </a:t>
            </a:r>
            <a:r>
              <a:rPr lang="en-US" sz="1600" dirty="0" smtClean="0">
                <a:hlinkClick r:id="rId3"/>
              </a:rPr>
              <a:t>http://</a:t>
            </a:r>
            <a:r>
              <a:rPr lang="en-US" sz="1600" dirty="0" smtClean="0">
                <a:hlinkClick r:id="rId3"/>
              </a:rPr>
              <a:t>www.benzinga.com/news/13/06/3667485/walgreens-issues-statement-concerning-dea-agreement</a:t>
            </a:r>
            <a:endParaRPr lang="en-US" sz="1600" dirty="0" smtClean="0"/>
          </a:p>
          <a:p>
            <a:r>
              <a:rPr lang="en-US" sz="1600" dirty="0" err="1" smtClean="0"/>
              <a:t>Skolek</a:t>
            </a:r>
            <a:r>
              <a:rPr lang="en-US" sz="1600" dirty="0" smtClean="0"/>
              <a:t>, M. (2012, September 23). </a:t>
            </a:r>
            <a:r>
              <a:rPr lang="en-US" sz="1600" i="1" dirty="0" smtClean="0"/>
              <a:t>Walgreens, </a:t>
            </a:r>
            <a:r>
              <a:rPr lang="en-US" sz="1600" i="1" dirty="0" err="1" smtClean="0"/>
              <a:t>OxyContin</a:t>
            </a:r>
            <a:r>
              <a:rPr lang="en-US" sz="1600" i="1" dirty="0" smtClean="0"/>
              <a:t> Profits, Ethical Responsibility and the DEA - Salem-</a:t>
            </a:r>
            <a:r>
              <a:rPr lang="en-US" sz="1600" i="1" dirty="0" err="1" smtClean="0"/>
              <a:t>News.Com</a:t>
            </a:r>
            <a:r>
              <a:rPr lang="en-US" sz="1600" dirty="0" smtClean="0"/>
              <a:t>. Retrieved from http://salem-news.com/articles/september232012/pill-deaths-ms.php</a:t>
            </a:r>
            <a:endParaRPr lang="en-US" sz="1600" dirty="0" smtClean="0"/>
          </a:p>
          <a:p>
            <a:r>
              <a:rPr lang="en-US" sz="1600" i="1" dirty="0" smtClean="0"/>
              <a:t>Walgreen Co. | Investor Relations | Stock Performance</a:t>
            </a:r>
            <a:r>
              <a:rPr lang="en-US" sz="1600" dirty="0" smtClean="0"/>
              <a:t>. (2013, June 14). Retrieved from http://investor.walgreens.com/stockquote.cfm?PageName=quote&amp;benchmark1=&amp;Event1=&amp;DisplayType=Area&amp;Period=45&amp;CustomFromDate=6%2F20%2F2004&amp;CustomToDate=10%2F30%2F2004</a:t>
            </a:r>
          </a:p>
          <a:p>
            <a:endParaRPr lang="en-US" sz="16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118</TotalTime>
  <Words>797</Words>
  <Application>Microsoft Office PowerPoint</Application>
  <PresentationFormat>On-screen Show (4:3)</PresentationFormat>
  <Paragraphs>43</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Civic</vt:lpstr>
      <vt:lpstr>Walgreen’s Pharmacy</vt:lpstr>
      <vt:lpstr>The Case Against Walgreen’s</vt:lpstr>
      <vt:lpstr>Walgreen’s Settlement</vt:lpstr>
      <vt:lpstr>Public Reaction to  Walgreen’s Case</vt:lpstr>
      <vt:lpstr>Impact on Walgreen’s Business</vt:lpstr>
      <vt:lpstr>References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Walgreen’s Pharmacy</dc:title>
  <dc:creator> </dc:creator>
  <cp:lastModifiedBy> </cp:lastModifiedBy>
  <cp:revision>12</cp:revision>
  <dcterms:created xsi:type="dcterms:W3CDTF">2013-06-15T15:57:03Z</dcterms:created>
  <dcterms:modified xsi:type="dcterms:W3CDTF">2013-06-22T13:33:59Z</dcterms:modified>
</cp:coreProperties>
</file>