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25"/>
  </p:notesMasterIdLst>
  <p:sldIdLst>
    <p:sldId id="388" r:id="rId2"/>
    <p:sldId id="389" r:id="rId3"/>
    <p:sldId id="390" r:id="rId4"/>
    <p:sldId id="391" r:id="rId5"/>
    <p:sldId id="392" r:id="rId6"/>
    <p:sldId id="395" r:id="rId7"/>
    <p:sldId id="393" r:id="rId8"/>
    <p:sldId id="394"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 id="41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18" autoAdjust="0"/>
    <p:restoredTop sz="79570" autoAdjust="0"/>
  </p:normalViewPr>
  <p:slideViewPr>
    <p:cSldViewPr snapToGrid="0">
      <p:cViewPr>
        <p:scale>
          <a:sx n="60" d="100"/>
          <a:sy n="60" d="100"/>
        </p:scale>
        <p:origin x="-1038" y="-3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472F9E-A86B-4B64-80EE-00A3988A591E}" type="datetimeFigureOut">
              <a:rPr lang="en-US" smtClean="0"/>
              <a:t>11/3/2020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FB3B2E-15C8-4AFE-AF2A-87045850735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Ladies and gentlemen welcome to today’s presentation. The presentation is about anxiety disorder as a mental health condition. I am sure all of you have encountered anxiety in one way or another in your lifetime. As students, we are always in constant fear of what becomes of our actions, sometimes wondering about tests, exams, relationships, and more</a:t>
            </a:r>
            <a:r>
              <a:rPr lang="en-US" dirty="0" smtClean="0">
                <a:latin typeface="Times New Roman" pitchFamily="18" charset="0"/>
                <a:cs typeface="Times New Roman" pitchFamily="18" charset="0"/>
              </a:rPr>
              <a:t>. No </a:t>
            </a:r>
            <a:r>
              <a:rPr lang="en-US" dirty="0" smtClean="0">
                <a:latin typeface="Times New Roman" pitchFamily="18" charset="0"/>
                <a:cs typeface="Times New Roman" pitchFamily="18" charset="0"/>
              </a:rPr>
              <a:t>one is spared when it comes to anxiety disorders because we all have fears. You might be thinking it stops with students, but the truth is that anxiety affects people of all ages because no one is ever sure of tomorrow. You need to know that by the time a patient shows signs of anxiety, they always have an underlying condition, which should concern healthcare practitioners and the general public altogether. As you can see, the conditions include post Traumatic Stress Disease, or otherwise referred to as PTSD, a social anxiety disorder that makes someone afraid of social interactions. Finally, it is a general feeling of phobia for things someone could initially face. You should not look that far, ask yourself; are you enough? Are you ready? Can you face your fears? When you hesitate to answer these questions, there could be a possibility that you are anxious. Anxiety is caused by several factors, especially drugs, prescription medicine, controlled drugs, and the pressure to please people. How will you know if someone has an anxiety disorder? Let us look at the next slide.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B79100E-4394-4AD1-8877-90FD36BA2B1F}" type="slidenum">
              <a:rPr lang="en-US" smtClean="0"/>
              <a:pPr/>
              <a:t>2</a:t>
            </a:fld>
            <a:endParaRPr lang="en-US"/>
          </a:p>
        </p:txBody>
      </p:sp>
    </p:spTree>
    <p:extLst>
      <p:ext uri="{BB962C8B-B14F-4D97-AF65-F5344CB8AC3E}">
        <p14:creationId xmlns="" xmlns:p14="http://schemas.microsoft.com/office/powerpoint/2010/main" val="1827831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So these are the symptoms you should look out for to determine whether someone has an anxiety disorder. You realize that you have witnessed some of them in your friends who show them all of a sudden. Sometimes you wonder whether you are the one with the problem, but you realize that there is more to it. Being restless is probably due to the fear and the feeling of anxiousness that the patients often feel. To know that someone is restless, you will realize that they are never settled in a </a:t>
            </a:r>
            <a:r>
              <a:rPr lang="en-US" dirty="0" err="1" smtClean="0">
                <a:latin typeface="Times New Roman" pitchFamily="18" charset="0"/>
                <a:cs typeface="Times New Roman" pitchFamily="18" charset="0"/>
              </a:rPr>
              <a:t>place.Fatigue</a:t>
            </a:r>
            <a:r>
              <a:rPr lang="en-US" dirty="0" smtClean="0">
                <a:latin typeface="Times New Roman" pitchFamily="18" charset="0"/>
                <a:cs typeface="Times New Roman" pitchFamily="18" charset="0"/>
              </a:rPr>
              <a:t> is when someone is always tired, even when they have done less strenuous activity. I am sure you have come across such </a:t>
            </a:r>
            <a:r>
              <a:rPr lang="en-US" dirty="0" err="1" smtClean="0">
                <a:latin typeface="Times New Roman" pitchFamily="18" charset="0"/>
                <a:cs typeface="Times New Roman" pitchFamily="18" charset="0"/>
              </a:rPr>
              <a:t>people.Muscular</a:t>
            </a:r>
            <a:r>
              <a:rPr lang="en-US" dirty="0" smtClean="0">
                <a:latin typeface="Times New Roman" pitchFamily="18" charset="0"/>
                <a:cs typeface="Times New Roman" pitchFamily="18" charset="0"/>
              </a:rPr>
              <a:t> tension is when someone feels continuously tense, and this can be discovered from how they talk and construct their words. Irritability is when someone feels so bitter about mere things that ordinarily should be taken lightly in addition to losing concentration in class and other platforms.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B79100E-4394-4AD1-8877-90FD36BA2B1F}" type="slidenum">
              <a:rPr lang="en-US" smtClean="0"/>
              <a:pPr/>
              <a:t>3</a:t>
            </a:fld>
            <a:endParaRPr lang="en-US"/>
          </a:p>
        </p:txBody>
      </p:sp>
    </p:spTree>
    <p:extLst>
      <p:ext uri="{BB962C8B-B14F-4D97-AF65-F5344CB8AC3E}">
        <p14:creationId xmlns="" xmlns:p14="http://schemas.microsoft.com/office/powerpoint/2010/main" val="93095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 we can see in this slide, several factors increase an individual's chances of having an anxiety disorder. According to Blanco et al. (2014), an anxiety disorder may genetically run in the family with a history of this disorder. Also, the environment that a child was brought up in and the conditions they were raised in may form a basis for the disorder. Further, personal factors such as low self-esteem or failure to accomplish certain goals increased the likelihood of having the disorder (Blanco et al., 2014).</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B79100E-4394-4AD1-8877-90FD36BA2B1F}" type="slidenum">
              <a:rPr lang="en-US" smtClean="0"/>
              <a:pPr/>
              <a:t>4</a:t>
            </a:fld>
            <a:endParaRPr lang="en-US"/>
          </a:p>
        </p:txBody>
      </p:sp>
    </p:spTree>
    <p:extLst>
      <p:ext uri="{BB962C8B-B14F-4D97-AF65-F5344CB8AC3E}">
        <p14:creationId xmlns="" xmlns:p14="http://schemas.microsoft.com/office/powerpoint/2010/main" val="93095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anxiety disorder is a form of distress that depends on the state of mind, studies show that it can be managed by an individual simply being mindful of their environments. This can be done by meditation and sparing time to spend with people. A person with anxiety usually needs someone to assure them that it is all okay and that there is nothing to worry. Pharmacological management can include the prescription of antidepressants aimed to calm the patient down. In some instances, drugs can be administered to counter the adverse effects of other drugs related to </a:t>
            </a:r>
            <a:r>
              <a:rPr lang="en-US" dirty="0" err="1" smtClean="0"/>
              <a:t>anxiety.In</a:t>
            </a:r>
            <a:r>
              <a:rPr lang="en-US" dirty="0" smtClean="0"/>
              <a:t> chronic cases, an individual can learn to cope with the disorder by joining support groups or seeing a </a:t>
            </a:r>
            <a:r>
              <a:rPr lang="en-US" dirty="0" err="1" smtClean="0"/>
              <a:t>counselor.Sometimes</a:t>
            </a:r>
            <a:r>
              <a:rPr lang="en-US" dirty="0" smtClean="0"/>
              <a:t> the disorder can induce suicidal thoughts on the victim, thus bringing the need for them to be hospitalized for closer monitoring. Otherwise, an anxiety disorder can always be managed on an outpatient basis. </a:t>
            </a:r>
            <a:endParaRPr lang="en-US" dirty="0"/>
          </a:p>
        </p:txBody>
      </p:sp>
      <p:sp>
        <p:nvSpPr>
          <p:cNvPr id="4" name="Slide Number Placeholder 3"/>
          <p:cNvSpPr>
            <a:spLocks noGrp="1"/>
          </p:cNvSpPr>
          <p:nvPr>
            <p:ph type="sldNum" sz="quarter" idx="10"/>
          </p:nvPr>
        </p:nvSpPr>
        <p:spPr/>
        <p:txBody>
          <a:bodyPr/>
          <a:lstStyle/>
          <a:p>
            <a:fld id="{9B79100E-4394-4AD1-8877-90FD36BA2B1F}" type="slidenum">
              <a:rPr lang="en-US" smtClean="0"/>
              <a:pPr/>
              <a:t>5</a:t>
            </a:fld>
            <a:endParaRPr lang="en-US"/>
          </a:p>
        </p:txBody>
      </p:sp>
    </p:spTree>
    <p:extLst>
      <p:ext uri="{BB962C8B-B14F-4D97-AF65-F5344CB8AC3E}">
        <p14:creationId xmlns="" xmlns:p14="http://schemas.microsoft.com/office/powerpoint/2010/main" val="5089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Most</a:t>
            </a:r>
            <a:r>
              <a:rPr lang="en-US" baseline="0" dirty="0" smtClean="0">
                <a:latin typeface="Times New Roman" pitchFamily="18" charset="0"/>
                <a:cs typeface="Times New Roman" pitchFamily="18" charset="0"/>
              </a:rPr>
              <a:t> drugs prescribed for depression are also used in treatment of anxiety disorder. The most common medications include Benzodiazepines which are also called tranquilizers. These drugs work by slowing down the nervous system thereby causing relaxation. The other medications include; SSRI antidepressants which helps to ease anxiety symptoms; </a:t>
            </a:r>
            <a:r>
              <a:rPr lang="en-US" baseline="0" dirty="0" err="1" smtClean="0">
                <a:latin typeface="Times New Roman" pitchFamily="18" charset="0"/>
                <a:cs typeface="Times New Roman" pitchFamily="18" charset="0"/>
              </a:rPr>
              <a:t>anxiolytics</a:t>
            </a:r>
            <a:r>
              <a:rPr lang="en-US" baseline="0" dirty="0" smtClean="0">
                <a:latin typeface="Times New Roman" pitchFamily="18" charset="0"/>
                <a:cs typeface="Times New Roman" pitchFamily="18" charset="0"/>
              </a:rPr>
              <a:t> which relieves tensions and anxiety, and sedatives among others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B79100E-4394-4AD1-8877-90FD36BA2B1F}" type="slidenum">
              <a:rPr lang="en-US" smtClean="0"/>
              <a:pPr/>
              <a:t>6</a:t>
            </a:fld>
            <a:endParaRPr lang="en-US"/>
          </a:p>
        </p:txBody>
      </p:sp>
    </p:spTree>
    <p:extLst>
      <p:ext uri="{BB962C8B-B14F-4D97-AF65-F5344CB8AC3E}">
        <p14:creationId xmlns="" xmlns:p14="http://schemas.microsoft.com/office/powerpoint/2010/main" val="50899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Well, as you can see, these are some of the takeaways from today’s presentation. Remember to keep in mind that anxiety disorder can occur at any stage of life. To secure the future of worries, learn to let it go, and be hopeful that everything will be okay. From the presentation, you realize that there is a way out, and this is what you should always stress to your peers and your friends so that they can always seek help. I hope this presentation has enlightened you on matters of mental health. Thank you for your time.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B79100E-4394-4AD1-8877-90FD36BA2B1F}" type="slidenum">
              <a:rPr lang="en-US" smtClean="0"/>
              <a:pPr/>
              <a:t>7</a:t>
            </a:fld>
            <a:endParaRPr lang="en-US"/>
          </a:p>
        </p:txBody>
      </p:sp>
    </p:spTree>
    <p:extLst>
      <p:ext uri="{BB962C8B-B14F-4D97-AF65-F5344CB8AC3E}">
        <p14:creationId xmlns="" xmlns:p14="http://schemas.microsoft.com/office/powerpoint/2010/main" val="2893024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C598759-2E07-4507-9B53-894437B8F4D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598759-2E07-4507-9B53-894437B8F4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598759-2E07-4507-9B53-894437B8F4DA}"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911762EF-5B64-48B4-9883-C21789DE660F}"/>
              </a:ext>
            </a:extLst>
          </p:cNvPr>
          <p:cNvSpPr>
            <a:spLocks noGrp="1"/>
          </p:cNvSpPr>
          <p:nvPr>
            <p:ph type="pic" sz="quarter" idx="13"/>
          </p:nvPr>
        </p:nvSpPr>
        <p:spPr>
          <a:xfrm>
            <a:off x="622911" y="879186"/>
            <a:ext cx="5099632" cy="5099628"/>
          </a:xfrm>
          <a:prstGeom prst="flowChartConnector">
            <a:avLst/>
          </a:prstGeom>
          <a:solidFill>
            <a:schemeClr val="bg1"/>
          </a:solidFill>
        </p:spPr>
        <p:txBody>
          <a:bodyPr/>
          <a:lstStyle>
            <a:lvl1pPr marL="0" indent="0">
              <a:buFontTx/>
              <a:buNone/>
              <a:defRPr/>
            </a:lvl1pPr>
          </a:lstStyle>
          <a:p>
            <a:endParaRPr lang="en-GB" dirty="0"/>
          </a:p>
        </p:txBody>
      </p:sp>
      <p:sp>
        <p:nvSpPr>
          <p:cNvPr id="9" name="Text Placeholder 8">
            <a:extLst>
              <a:ext uri="{FF2B5EF4-FFF2-40B4-BE49-F238E27FC236}">
                <a16:creationId xmlns:a16="http://schemas.microsoft.com/office/drawing/2014/main" xmlns="" id="{372312A5-03EA-42AB-91F3-28E33C501EE3}"/>
              </a:ext>
            </a:extLst>
          </p:cNvPr>
          <p:cNvSpPr>
            <a:spLocks noGrp="1"/>
          </p:cNvSpPr>
          <p:nvPr>
            <p:ph type="body" sz="quarter" idx="14"/>
          </p:nvPr>
        </p:nvSpPr>
        <p:spPr>
          <a:xfrm>
            <a:off x="5996591" y="1911838"/>
            <a:ext cx="6195409" cy="1250603"/>
          </a:xfrm>
        </p:spPr>
        <p:txBody>
          <a:bodyPr>
            <a:normAutofit/>
          </a:bodyPr>
          <a:lstStyle>
            <a:lvl1pPr marL="0" indent="0">
              <a:buFontTx/>
              <a:buNone/>
              <a:defRPr sz="4000">
                <a:solidFill>
                  <a:schemeClr val="bg1"/>
                </a:solidFill>
              </a:defRPr>
            </a:lvl1pPr>
          </a:lstStyle>
          <a:p>
            <a:pPr lvl="0"/>
            <a:r>
              <a:rPr lang="en-US" dirty="0"/>
              <a:t>Click to edit Master text</a:t>
            </a:r>
            <a:endParaRPr lang="en-GB" dirty="0"/>
          </a:p>
        </p:txBody>
      </p:sp>
      <p:sp>
        <p:nvSpPr>
          <p:cNvPr id="17" name="Text Placeholder 10">
            <a:extLst>
              <a:ext uri="{FF2B5EF4-FFF2-40B4-BE49-F238E27FC236}">
                <a16:creationId xmlns:a16="http://schemas.microsoft.com/office/drawing/2014/main" xmlns="" id="{2C00C5FC-BD55-47D9-A1A6-C2FE37778D89}"/>
              </a:ext>
            </a:extLst>
          </p:cNvPr>
          <p:cNvSpPr>
            <a:spLocks noGrp="1"/>
          </p:cNvSpPr>
          <p:nvPr>
            <p:ph type="body" sz="quarter" idx="20"/>
          </p:nvPr>
        </p:nvSpPr>
        <p:spPr>
          <a:xfrm>
            <a:off x="6207095" y="3989894"/>
            <a:ext cx="5616575" cy="454125"/>
          </a:xfrm>
        </p:spPr>
        <p:txBody>
          <a:bodyPr/>
          <a:lstStyle>
            <a:lvl1pPr marL="0" indent="0">
              <a:buFontTx/>
              <a:buNone/>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xmlns="" val="1756286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911762EF-5B64-48B4-9883-C21789DE660F}"/>
              </a:ext>
            </a:extLst>
          </p:cNvPr>
          <p:cNvSpPr>
            <a:spLocks noGrp="1"/>
          </p:cNvSpPr>
          <p:nvPr>
            <p:ph type="pic" sz="quarter" idx="13"/>
          </p:nvPr>
        </p:nvSpPr>
        <p:spPr>
          <a:xfrm>
            <a:off x="-2251105" y="-1360991"/>
            <a:ext cx="8458200" cy="8458194"/>
          </a:xfrm>
          <a:prstGeom prst="flowChartConnector">
            <a:avLst/>
          </a:prstGeom>
          <a:solidFill>
            <a:schemeClr val="bg1"/>
          </a:solidFill>
        </p:spPr>
        <p:txBody>
          <a:bodyPr/>
          <a:lstStyle>
            <a:lvl1pPr marL="0" indent="0">
              <a:buFontTx/>
              <a:buNone/>
              <a:defRPr/>
            </a:lvl1pPr>
          </a:lstStyle>
          <a:p>
            <a:endParaRPr lang="en-GB" dirty="0"/>
          </a:p>
        </p:txBody>
      </p:sp>
      <p:sp>
        <p:nvSpPr>
          <p:cNvPr id="9" name="Text Placeholder 8">
            <a:extLst>
              <a:ext uri="{FF2B5EF4-FFF2-40B4-BE49-F238E27FC236}">
                <a16:creationId xmlns:a16="http://schemas.microsoft.com/office/drawing/2014/main" xmlns="" id="{372312A5-03EA-42AB-91F3-28E33C501EE3}"/>
              </a:ext>
            </a:extLst>
          </p:cNvPr>
          <p:cNvSpPr>
            <a:spLocks noGrp="1"/>
          </p:cNvSpPr>
          <p:nvPr>
            <p:ph type="body" sz="quarter" idx="14"/>
          </p:nvPr>
        </p:nvSpPr>
        <p:spPr>
          <a:xfrm>
            <a:off x="5996591" y="1911838"/>
            <a:ext cx="6195409" cy="1250603"/>
          </a:xfrm>
        </p:spPr>
        <p:txBody>
          <a:bodyPr>
            <a:normAutofit/>
          </a:bodyPr>
          <a:lstStyle>
            <a:lvl1pPr marL="0" indent="0">
              <a:buFontTx/>
              <a:buNone/>
              <a:defRPr sz="4000">
                <a:solidFill>
                  <a:schemeClr val="bg1"/>
                </a:solidFill>
              </a:defRPr>
            </a:lvl1pPr>
          </a:lstStyle>
          <a:p>
            <a:pPr lvl="0"/>
            <a:r>
              <a:rPr lang="en-US" dirty="0"/>
              <a:t>Click to edit Master text</a:t>
            </a:r>
            <a:endParaRPr lang="en-GB" dirty="0"/>
          </a:p>
        </p:txBody>
      </p:sp>
      <p:sp>
        <p:nvSpPr>
          <p:cNvPr id="17" name="Text Placeholder 10">
            <a:extLst>
              <a:ext uri="{FF2B5EF4-FFF2-40B4-BE49-F238E27FC236}">
                <a16:creationId xmlns:a16="http://schemas.microsoft.com/office/drawing/2014/main" xmlns="" id="{2C00C5FC-BD55-47D9-A1A6-C2FE37778D89}"/>
              </a:ext>
            </a:extLst>
          </p:cNvPr>
          <p:cNvSpPr>
            <a:spLocks noGrp="1"/>
          </p:cNvSpPr>
          <p:nvPr>
            <p:ph type="body" sz="quarter" idx="20"/>
          </p:nvPr>
        </p:nvSpPr>
        <p:spPr>
          <a:xfrm>
            <a:off x="6207095" y="3989894"/>
            <a:ext cx="5616575" cy="454125"/>
          </a:xfrm>
        </p:spPr>
        <p:txBody>
          <a:bodyPr/>
          <a:lstStyle>
            <a:lvl1pPr marL="0" indent="0">
              <a:buFontTx/>
              <a:buNone/>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xmlns="" val="2672040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911762EF-5B64-48B4-9883-C21789DE660F}"/>
              </a:ext>
            </a:extLst>
          </p:cNvPr>
          <p:cNvSpPr>
            <a:spLocks noGrp="1"/>
          </p:cNvSpPr>
          <p:nvPr>
            <p:ph type="pic" sz="quarter" idx="13"/>
          </p:nvPr>
        </p:nvSpPr>
        <p:spPr>
          <a:xfrm>
            <a:off x="4005129" y="671558"/>
            <a:ext cx="4181742" cy="4181740"/>
          </a:xfrm>
          <a:prstGeom prst="flowChartConnector">
            <a:avLst/>
          </a:prstGeom>
          <a:solidFill>
            <a:schemeClr val="bg1"/>
          </a:solidFill>
        </p:spPr>
        <p:txBody>
          <a:bodyPr/>
          <a:lstStyle>
            <a:lvl1pPr marL="0" indent="0">
              <a:buFontTx/>
              <a:buNone/>
              <a:defRPr/>
            </a:lvl1pPr>
          </a:lstStyle>
          <a:p>
            <a:endParaRPr lang="en-GB" dirty="0"/>
          </a:p>
        </p:txBody>
      </p:sp>
      <p:sp>
        <p:nvSpPr>
          <p:cNvPr id="9" name="Text Placeholder 8">
            <a:extLst>
              <a:ext uri="{FF2B5EF4-FFF2-40B4-BE49-F238E27FC236}">
                <a16:creationId xmlns:a16="http://schemas.microsoft.com/office/drawing/2014/main" xmlns="" id="{372312A5-03EA-42AB-91F3-28E33C501EE3}"/>
              </a:ext>
            </a:extLst>
          </p:cNvPr>
          <p:cNvSpPr>
            <a:spLocks noGrp="1"/>
          </p:cNvSpPr>
          <p:nvPr>
            <p:ph type="body" sz="quarter" idx="14"/>
          </p:nvPr>
        </p:nvSpPr>
        <p:spPr>
          <a:xfrm>
            <a:off x="3602488" y="5165409"/>
            <a:ext cx="6195409" cy="1250603"/>
          </a:xfrm>
        </p:spPr>
        <p:txBody>
          <a:bodyPr>
            <a:normAutofit/>
          </a:bodyPr>
          <a:lstStyle>
            <a:lvl1pPr marL="0" indent="0">
              <a:buFontTx/>
              <a:buNone/>
              <a:defRPr sz="4000">
                <a:solidFill>
                  <a:schemeClr val="bg1"/>
                </a:solidFill>
              </a:defRPr>
            </a:lvl1pPr>
          </a:lstStyle>
          <a:p>
            <a:pPr lvl="0"/>
            <a:r>
              <a:rPr lang="en-US" dirty="0"/>
              <a:t>Click to edit Master text</a:t>
            </a:r>
            <a:endParaRPr lang="en-GB" dirty="0"/>
          </a:p>
        </p:txBody>
      </p:sp>
      <p:sp>
        <p:nvSpPr>
          <p:cNvPr id="17" name="Text Placeholder 10">
            <a:extLst>
              <a:ext uri="{FF2B5EF4-FFF2-40B4-BE49-F238E27FC236}">
                <a16:creationId xmlns:a16="http://schemas.microsoft.com/office/drawing/2014/main" xmlns="" id="{2C00C5FC-BD55-47D9-A1A6-C2FE37778D89}"/>
              </a:ext>
            </a:extLst>
          </p:cNvPr>
          <p:cNvSpPr>
            <a:spLocks noGrp="1"/>
          </p:cNvSpPr>
          <p:nvPr>
            <p:ph type="body" sz="quarter" idx="20"/>
          </p:nvPr>
        </p:nvSpPr>
        <p:spPr>
          <a:xfrm>
            <a:off x="3678261" y="6036291"/>
            <a:ext cx="5616575" cy="454125"/>
          </a:xfrm>
        </p:spPr>
        <p:txBody>
          <a:bodyPr/>
          <a:lstStyle>
            <a:lvl1pPr marL="0" indent="0">
              <a:buFontTx/>
              <a:buNone/>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xmlns="" val="869637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C56D4422-9AD5-4F57-B03F-7AB2C7088B6F}"/>
              </a:ext>
            </a:extLst>
          </p:cNvPr>
          <p:cNvSpPr>
            <a:spLocks noGrp="1"/>
          </p:cNvSpPr>
          <p:nvPr>
            <p:ph type="pic" sz="quarter" idx="10"/>
          </p:nvPr>
        </p:nvSpPr>
        <p:spPr>
          <a:xfrm>
            <a:off x="6024126" y="200025"/>
            <a:ext cx="5982574" cy="6457950"/>
          </a:xfrm>
        </p:spPr>
        <p:txBody>
          <a:bodyPr/>
          <a:lstStyle/>
          <a:p>
            <a:endParaRPr lang="en-GB"/>
          </a:p>
        </p:txBody>
      </p:sp>
    </p:spTree>
    <p:extLst>
      <p:ext uri="{BB962C8B-B14F-4D97-AF65-F5344CB8AC3E}">
        <p14:creationId xmlns:p14="http://schemas.microsoft.com/office/powerpoint/2010/main" xmlns="" val="1626236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C56D4422-9AD5-4F57-B03F-7AB2C7088B6F}"/>
              </a:ext>
            </a:extLst>
          </p:cNvPr>
          <p:cNvSpPr>
            <a:spLocks noGrp="1"/>
          </p:cNvSpPr>
          <p:nvPr>
            <p:ph type="pic" sz="quarter" idx="10"/>
          </p:nvPr>
        </p:nvSpPr>
        <p:spPr>
          <a:xfrm rot="325581">
            <a:off x="6213068" y="707958"/>
            <a:ext cx="4318000" cy="5442083"/>
          </a:xfrm>
        </p:spPr>
        <p:txBody>
          <a:bodyPr/>
          <a:lstStyle/>
          <a:p>
            <a:endParaRPr lang="en-GB"/>
          </a:p>
        </p:txBody>
      </p:sp>
    </p:spTree>
    <p:extLst>
      <p:ext uri="{BB962C8B-B14F-4D97-AF65-F5344CB8AC3E}">
        <p14:creationId xmlns:p14="http://schemas.microsoft.com/office/powerpoint/2010/main" xmlns="" val="360320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C56D4422-9AD5-4F57-B03F-7AB2C7088B6F}"/>
              </a:ext>
            </a:extLst>
          </p:cNvPr>
          <p:cNvSpPr>
            <a:spLocks noGrp="1"/>
          </p:cNvSpPr>
          <p:nvPr>
            <p:ph type="pic" sz="quarter" idx="10"/>
          </p:nvPr>
        </p:nvSpPr>
        <p:spPr>
          <a:xfrm>
            <a:off x="1318775" y="1288425"/>
            <a:ext cx="4281150" cy="4281150"/>
          </a:xfrm>
        </p:spPr>
        <p:txBody>
          <a:bodyPr/>
          <a:lstStyle/>
          <a:p>
            <a:endParaRPr lang="en-GB"/>
          </a:p>
        </p:txBody>
      </p:sp>
    </p:spTree>
    <p:extLst>
      <p:ext uri="{BB962C8B-B14F-4D97-AF65-F5344CB8AC3E}">
        <p14:creationId xmlns:p14="http://schemas.microsoft.com/office/powerpoint/2010/main" xmlns="" val="1053333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xmlns="" id="{466B5597-730C-4777-914F-F77C4A29FE0A}"/>
              </a:ext>
            </a:extLst>
          </p:cNvPr>
          <p:cNvSpPr>
            <a:spLocks noGrp="1"/>
          </p:cNvSpPr>
          <p:nvPr>
            <p:ph type="pic" sz="quarter" idx="11"/>
          </p:nvPr>
        </p:nvSpPr>
        <p:spPr>
          <a:xfrm>
            <a:off x="225040" y="205099"/>
            <a:ext cx="5731380" cy="6447802"/>
          </a:xfrm>
        </p:spPr>
        <p:txBody>
          <a:bodyPr/>
          <a:lstStyle/>
          <a:p>
            <a:endParaRPr lang="en-GB"/>
          </a:p>
        </p:txBody>
      </p:sp>
      <p:sp>
        <p:nvSpPr>
          <p:cNvPr id="6" name="Picture Placeholder 2">
            <a:extLst>
              <a:ext uri="{FF2B5EF4-FFF2-40B4-BE49-F238E27FC236}">
                <a16:creationId xmlns:a16="http://schemas.microsoft.com/office/drawing/2014/main" xmlns="" id="{F704D096-0201-4EC7-8642-F7463FA35932}"/>
              </a:ext>
            </a:extLst>
          </p:cNvPr>
          <p:cNvSpPr>
            <a:spLocks noGrp="1"/>
          </p:cNvSpPr>
          <p:nvPr>
            <p:ph type="pic" sz="quarter" idx="12"/>
          </p:nvPr>
        </p:nvSpPr>
        <p:spPr>
          <a:xfrm>
            <a:off x="6235580" y="205099"/>
            <a:ext cx="5731380" cy="6447802"/>
          </a:xfrm>
        </p:spPr>
        <p:txBody>
          <a:bodyPr/>
          <a:lstStyle/>
          <a:p>
            <a:endParaRPr lang="en-GB"/>
          </a:p>
        </p:txBody>
      </p:sp>
    </p:spTree>
    <p:extLst>
      <p:ext uri="{BB962C8B-B14F-4D97-AF65-F5344CB8AC3E}">
        <p14:creationId xmlns:p14="http://schemas.microsoft.com/office/powerpoint/2010/main" xmlns="" val="461279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xmlns="" id="{466B5597-730C-4777-914F-F77C4A29FE0A}"/>
              </a:ext>
            </a:extLst>
          </p:cNvPr>
          <p:cNvSpPr>
            <a:spLocks noGrp="1"/>
          </p:cNvSpPr>
          <p:nvPr>
            <p:ph type="pic" sz="quarter" idx="11"/>
          </p:nvPr>
        </p:nvSpPr>
        <p:spPr>
          <a:xfrm>
            <a:off x="225040" y="205099"/>
            <a:ext cx="5731380" cy="6447802"/>
          </a:xfrm>
        </p:spPr>
        <p:txBody>
          <a:bodyPr/>
          <a:lstStyle/>
          <a:p>
            <a:endParaRPr lang="en-GB"/>
          </a:p>
        </p:txBody>
      </p:sp>
    </p:spTree>
    <p:extLst>
      <p:ext uri="{BB962C8B-B14F-4D97-AF65-F5344CB8AC3E}">
        <p14:creationId xmlns:p14="http://schemas.microsoft.com/office/powerpoint/2010/main" xmlns="" val="421607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598759-2E07-4507-9B53-894437B8F4D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598759-2E07-4507-9B53-894437B8F4D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598759-2E07-4507-9B53-894437B8F4D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598759-2E07-4507-9B53-894437B8F4D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598759-2E07-4507-9B53-894437B8F4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598759-2E07-4507-9B53-894437B8F4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598759-2E07-4507-9B53-894437B8F4D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D6550B-1DC0-4700-857F-4427C3D6A02A}" type="datetimeFigureOut">
              <a:rPr lang="en-GB" smtClean="0"/>
              <a:pPr/>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69600" y="6356351"/>
            <a:ext cx="812800" cy="365125"/>
          </a:xfrm>
        </p:spPr>
        <p:txBody>
          <a:bodyPr/>
          <a:lstStyle/>
          <a:p>
            <a:fld id="{7C598759-2E07-4507-9B53-894437B8F4DA}" type="slidenum">
              <a:rPr lang="en-GB" smtClean="0"/>
              <a:pPr/>
              <a:t>‹#›</a:t>
            </a:fld>
            <a:endParaRPr lang="en-GB"/>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5D6550B-1DC0-4700-857F-4427C3D6A02A}" type="datetimeFigureOut">
              <a:rPr lang="en-GB" smtClean="0"/>
              <a:pPr/>
              <a:t>03/11/2020</a:t>
            </a:fld>
            <a:endParaRPr lang="en-GB"/>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598759-2E07-4507-9B53-894437B8F4DA}" type="slidenum">
              <a:rPr lang="en-GB" smtClean="0"/>
              <a:pPr/>
              <a:t>‹#›</a:t>
            </a:fld>
            <a:endParaRPr lang="en-GB"/>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books/NBK441870/" TargetMode="External"/><Relationship Id="rId2" Type="http://schemas.openxmlformats.org/officeDocument/2006/relationships/hyperlink" Target="https://doi.org/10.31887/DCNS.2017.19.2/bbandelo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erson standing in front of a window&#10;&#10;Description automatically generated">
            <a:extLst>
              <a:ext uri="{FF2B5EF4-FFF2-40B4-BE49-F238E27FC236}">
                <a16:creationId xmlns:a16="http://schemas.microsoft.com/office/drawing/2014/main" xmlns="" id="{8EDADC25-5FF9-4CDC-B3E7-94663B8E3D1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0" y="3486150"/>
            <a:ext cx="12192000" cy="3257550"/>
          </a:xfrm>
          <a:solidFill>
            <a:schemeClr val="tx2">
              <a:lumMod val="60000"/>
              <a:lumOff val="40000"/>
              <a:alpha val="22000"/>
            </a:schemeClr>
          </a:solidFill>
        </p:spPr>
        <p:txBody>
          <a:bodyPr>
            <a:normAutofit fontScale="92500" lnSpcReduction="10000"/>
          </a:bodyPr>
          <a:lstStyle/>
          <a:p>
            <a:pPr algn="ctr"/>
            <a:endParaRPr lang="en-US" sz="2800" b="1" dirty="0" smtClean="0">
              <a:solidFill>
                <a:schemeClr val="bg1"/>
              </a:solidFill>
              <a:latin typeface="Times New Roman" pitchFamily="18" charset="0"/>
              <a:cs typeface="Times New Roman" pitchFamily="18" charset="0"/>
            </a:endParaRPr>
          </a:p>
          <a:p>
            <a:pPr algn="ctr"/>
            <a:endParaRPr lang="en-US" sz="2800" b="1" dirty="0">
              <a:solidFill>
                <a:schemeClr val="bg1"/>
              </a:solidFill>
              <a:latin typeface="Times New Roman" pitchFamily="18" charset="0"/>
              <a:cs typeface="Times New Roman" pitchFamily="18" charset="0"/>
            </a:endParaRPr>
          </a:p>
          <a:p>
            <a:pPr algn="ctr">
              <a:buNone/>
            </a:pPr>
            <a:r>
              <a:rPr lang="en-US" sz="2800" b="1" dirty="0" smtClean="0">
                <a:solidFill>
                  <a:schemeClr val="bg1"/>
                </a:solidFill>
                <a:latin typeface="Times New Roman" pitchFamily="18" charset="0"/>
                <a:cs typeface="Times New Roman" pitchFamily="18" charset="0"/>
              </a:rPr>
              <a:t>Student Name</a:t>
            </a:r>
          </a:p>
          <a:p>
            <a:pPr algn="ctr">
              <a:buNone/>
            </a:pPr>
            <a:r>
              <a:rPr lang="en-US" sz="2800" b="1" dirty="0" smtClean="0">
                <a:solidFill>
                  <a:schemeClr val="bg1"/>
                </a:solidFill>
                <a:latin typeface="Times New Roman" pitchFamily="18" charset="0"/>
                <a:cs typeface="Times New Roman" pitchFamily="18" charset="0"/>
              </a:rPr>
              <a:t>Institutional Affiliation</a:t>
            </a:r>
          </a:p>
          <a:p>
            <a:pPr algn="ctr">
              <a:buNone/>
            </a:pPr>
            <a:r>
              <a:rPr lang="en-US" sz="2800" b="1" dirty="0" smtClean="0">
                <a:solidFill>
                  <a:schemeClr val="bg1"/>
                </a:solidFill>
                <a:latin typeface="Times New Roman" pitchFamily="18" charset="0"/>
                <a:cs typeface="Times New Roman" pitchFamily="18" charset="0"/>
              </a:rPr>
              <a:t>Professor’s Name</a:t>
            </a:r>
          </a:p>
          <a:p>
            <a:pPr algn="ctr">
              <a:buNone/>
            </a:pPr>
            <a:r>
              <a:rPr lang="en-US" sz="2800" b="1" dirty="0" smtClean="0">
                <a:solidFill>
                  <a:schemeClr val="bg1"/>
                </a:solidFill>
                <a:latin typeface="Times New Roman" pitchFamily="18" charset="0"/>
                <a:cs typeface="Times New Roman" pitchFamily="18" charset="0"/>
              </a:rPr>
              <a:t>Course Code</a:t>
            </a:r>
          </a:p>
          <a:p>
            <a:pPr algn="ctr">
              <a:buNone/>
            </a:pPr>
            <a:r>
              <a:rPr lang="en-US" sz="2800" b="1" dirty="0">
                <a:solidFill>
                  <a:schemeClr val="bg1"/>
                </a:solidFill>
                <a:latin typeface="Times New Roman" pitchFamily="18" charset="0"/>
                <a:cs typeface="Times New Roman" pitchFamily="18" charset="0"/>
              </a:rPr>
              <a:t>D</a:t>
            </a:r>
            <a:r>
              <a:rPr lang="en-US" sz="2800" b="1" dirty="0" smtClean="0">
                <a:solidFill>
                  <a:schemeClr val="bg1"/>
                </a:solidFill>
                <a:latin typeface="Times New Roman" pitchFamily="18" charset="0"/>
                <a:cs typeface="Times New Roman" pitchFamily="18" charset="0"/>
              </a:rPr>
              <a:t>ate</a:t>
            </a:r>
            <a:endParaRPr lang="en-US" sz="2800" b="1" dirty="0">
              <a:solidFill>
                <a:schemeClr val="bg1"/>
              </a:solidFill>
              <a:latin typeface="Times New Roman" pitchFamily="18" charset="0"/>
              <a:cs typeface="Times New Roman" pitchFamily="18" charset="0"/>
            </a:endParaRPr>
          </a:p>
        </p:txBody>
      </p:sp>
      <p:grpSp>
        <p:nvGrpSpPr>
          <p:cNvPr id="2" name="Group 5">
            <a:extLst>
              <a:ext uri="{FF2B5EF4-FFF2-40B4-BE49-F238E27FC236}">
                <a16:creationId xmlns:a16="http://schemas.microsoft.com/office/drawing/2014/main" xmlns="" id="{A418E624-E2AC-43CC-A75C-19308BFAE2D4}"/>
              </a:ext>
            </a:extLst>
          </p:cNvPr>
          <p:cNvGrpSpPr/>
          <p:nvPr/>
        </p:nvGrpSpPr>
        <p:grpSpPr>
          <a:xfrm>
            <a:off x="2159159" y="1440932"/>
            <a:ext cx="2030382" cy="2030382"/>
            <a:chOff x="8531364" y="4060233"/>
            <a:chExt cx="2030382" cy="2030382"/>
          </a:xfrm>
        </p:grpSpPr>
        <p:sp>
          <p:nvSpPr>
            <p:cNvPr id="7" name="Oval 6">
              <a:extLst>
                <a:ext uri="{FF2B5EF4-FFF2-40B4-BE49-F238E27FC236}">
                  <a16:creationId xmlns:a16="http://schemas.microsoft.com/office/drawing/2014/main" xmlns="" id="{FB17B144-3DD6-4ED9-BC22-F19047182B0B}"/>
                </a:ext>
              </a:extLst>
            </p:cNvPr>
            <p:cNvSpPr/>
            <p:nvPr/>
          </p:nvSpPr>
          <p:spPr>
            <a:xfrm>
              <a:off x="8531364" y="4060233"/>
              <a:ext cx="2030382" cy="2030382"/>
            </a:xfrm>
            <a:prstGeom prst="ellipse">
              <a:avLst/>
            </a:prstGeom>
            <a:solidFill>
              <a:schemeClr val="tx1">
                <a:lumMod val="95000"/>
                <a:lumOff val="5000"/>
              </a:schemeClr>
            </a:solidFill>
            <a:ln w="1047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Graphic 3" descr="Brain in head">
              <a:extLst>
                <a:ext uri="{FF2B5EF4-FFF2-40B4-BE49-F238E27FC236}">
                  <a16:creationId xmlns:a16="http://schemas.microsoft.com/office/drawing/2014/main" xmlns="" id="{8BB9895E-ACF1-40F2-8AD6-7D85FCC526AB}"/>
                </a:ext>
              </a:extLst>
            </p:cNvPr>
            <p:cNvSpPr/>
            <p:nvPr/>
          </p:nvSpPr>
          <p:spPr>
            <a:xfrm>
              <a:off x="8975418" y="4349731"/>
              <a:ext cx="1209866" cy="1423372"/>
            </a:xfrm>
            <a:custGeom>
              <a:avLst/>
              <a:gdLst>
                <a:gd name="connsiteX0" fmla="*/ 435484 w 647700"/>
                <a:gd name="connsiteY0" fmla="*/ 312420 h 762000"/>
                <a:gd name="connsiteX1" fmla="*/ 350711 w 647700"/>
                <a:gd name="connsiteY1" fmla="*/ 312420 h 762000"/>
                <a:gd name="connsiteX2" fmla="*/ 284989 w 647700"/>
                <a:gd name="connsiteY2" fmla="*/ 377190 h 762000"/>
                <a:gd name="connsiteX3" fmla="*/ 284989 w 647700"/>
                <a:gd name="connsiteY3" fmla="*/ 447675 h 762000"/>
                <a:gd name="connsiteX4" fmla="*/ 242126 w 647700"/>
                <a:gd name="connsiteY4" fmla="*/ 447675 h 762000"/>
                <a:gd name="connsiteX5" fmla="*/ 242126 w 647700"/>
                <a:gd name="connsiteY5" fmla="*/ 391478 h 762000"/>
                <a:gd name="connsiteX6" fmla="*/ 228791 w 647700"/>
                <a:gd name="connsiteY6" fmla="*/ 329565 h 762000"/>
                <a:gd name="connsiteX7" fmla="*/ 200216 w 647700"/>
                <a:gd name="connsiteY7" fmla="*/ 304800 h 762000"/>
                <a:gd name="connsiteX8" fmla="*/ 179261 w 647700"/>
                <a:gd name="connsiteY8" fmla="*/ 286703 h 762000"/>
                <a:gd name="connsiteX9" fmla="*/ 172594 w 647700"/>
                <a:gd name="connsiteY9" fmla="*/ 273368 h 762000"/>
                <a:gd name="connsiteX10" fmla="*/ 207836 w 647700"/>
                <a:gd name="connsiteY10" fmla="*/ 268605 h 762000"/>
                <a:gd name="connsiteX11" fmla="*/ 218314 w 647700"/>
                <a:gd name="connsiteY11" fmla="*/ 259080 h 762000"/>
                <a:gd name="connsiteX12" fmla="*/ 210694 w 647700"/>
                <a:gd name="connsiteY12" fmla="*/ 246698 h 762000"/>
                <a:gd name="connsiteX13" fmla="*/ 166879 w 647700"/>
                <a:gd name="connsiteY13" fmla="*/ 251460 h 762000"/>
                <a:gd name="connsiteX14" fmla="*/ 165926 w 647700"/>
                <a:gd name="connsiteY14" fmla="*/ 246698 h 762000"/>
                <a:gd name="connsiteX15" fmla="*/ 168784 w 647700"/>
                <a:gd name="connsiteY15" fmla="*/ 220980 h 762000"/>
                <a:gd name="connsiteX16" fmla="*/ 213551 w 647700"/>
                <a:gd name="connsiteY16" fmla="*/ 185738 h 762000"/>
                <a:gd name="connsiteX17" fmla="*/ 224981 w 647700"/>
                <a:gd name="connsiteY17" fmla="*/ 182880 h 762000"/>
                <a:gd name="connsiteX18" fmla="*/ 227839 w 647700"/>
                <a:gd name="connsiteY18" fmla="*/ 181928 h 762000"/>
                <a:gd name="connsiteX19" fmla="*/ 228791 w 647700"/>
                <a:gd name="connsiteY19" fmla="*/ 181928 h 762000"/>
                <a:gd name="connsiteX20" fmla="*/ 241174 w 647700"/>
                <a:gd name="connsiteY20" fmla="*/ 184785 h 762000"/>
                <a:gd name="connsiteX21" fmla="*/ 245936 w 647700"/>
                <a:gd name="connsiteY21" fmla="*/ 185738 h 762000"/>
                <a:gd name="connsiteX22" fmla="*/ 251651 w 647700"/>
                <a:gd name="connsiteY22" fmla="*/ 186690 h 762000"/>
                <a:gd name="connsiteX23" fmla="*/ 264986 w 647700"/>
                <a:gd name="connsiteY23" fmla="*/ 226695 h 762000"/>
                <a:gd name="connsiteX24" fmla="*/ 245936 w 647700"/>
                <a:gd name="connsiteY24" fmla="*/ 263843 h 762000"/>
                <a:gd name="connsiteX25" fmla="*/ 244984 w 647700"/>
                <a:gd name="connsiteY25" fmla="*/ 279083 h 762000"/>
                <a:gd name="connsiteX26" fmla="*/ 259271 w 647700"/>
                <a:gd name="connsiteY26" fmla="*/ 280035 h 762000"/>
                <a:gd name="connsiteX27" fmla="*/ 275464 w 647700"/>
                <a:gd name="connsiteY27" fmla="*/ 260033 h 762000"/>
                <a:gd name="connsiteX28" fmla="*/ 276416 w 647700"/>
                <a:gd name="connsiteY28" fmla="*/ 260033 h 762000"/>
                <a:gd name="connsiteX29" fmla="*/ 323089 w 647700"/>
                <a:gd name="connsiteY29" fmla="*/ 245745 h 762000"/>
                <a:gd name="connsiteX30" fmla="*/ 327851 w 647700"/>
                <a:gd name="connsiteY30" fmla="*/ 239077 h 762000"/>
                <a:gd name="connsiteX31" fmla="*/ 325946 w 647700"/>
                <a:gd name="connsiteY31" fmla="*/ 231458 h 762000"/>
                <a:gd name="connsiteX32" fmla="*/ 311659 w 647700"/>
                <a:gd name="connsiteY32" fmla="*/ 228600 h 762000"/>
                <a:gd name="connsiteX33" fmla="*/ 284036 w 647700"/>
                <a:gd name="connsiteY33" fmla="*/ 238125 h 762000"/>
                <a:gd name="connsiteX34" fmla="*/ 285941 w 647700"/>
                <a:gd name="connsiteY34" fmla="*/ 228600 h 762000"/>
                <a:gd name="connsiteX35" fmla="*/ 280226 w 647700"/>
                <a:gd name="connsiteY35" fmla="*/ 193358 h 762000"/>
                <a:gd name="connsiteX36" fmla="*/ 303086 w 647700"/>
                <a:gd name="connsiteY36" fmla="*/ 195263 h 762000"/>
                <a:gd name="connsiteX37" fmla="*/ 323089 w 647700"/>
                <a:gd name="connsiteY37" fmla="*/ 193358 h 762000"/>
                <a:gd name="connsiteX38" fmla="*/ 370714 w 647700"/>
                <a:gd name="connsiteY38" fmla="*/ 223838 h 762000"/>
                <a:gd name="connsiteX39" fmla="*/ 418339 w 647700"/>
                <a:gd name="connsiteY39" fmla="*/ 279083 h 762000"/>
                <a:gd name="connsiteX40" fmla="*/ 423101 w 647700"/>
                <a:gd name="connsiteY40" fmla="*/ 289560 h 762000"/>
                <a:gd name="connsiteX41" fmla="*/ 434531 w 647700"/>
                <a:gd name="connsiteY41" fmla="*/ 289560 h 762000"/>
                <a:gd name="connsiteX42" fmla="*/ 439294 w 647700"/>
                <a:gd name="connsiteY42" fmla="*/ 279083 h 762000"/>
                <a:gd name="connsiteX43" fmla="*/ 413576 w 647700"/>
                <a:gd name="connsiteY43" fmla="*/ 226695 h 762000"/>
                <a:gd name="connsiteX44" fmla="*/ 446914 w 647700"/>
                <a:gd name="connsiteY44" fmla="*/ 209550 h 762000"/>
                <a:gd name="connsiteX45" fmla="*/ 445961 w 647700"/>
                <a:gd name="connsiteY45" fmla="*/ 194310 h 762000"/>
                <a:gd name="connsiteX46" fmla="*/ 430721 w 647700"/>
                <a:gd name="connsiteY46" fmla="*/ 195263 h 762000"/>
                <a:gd name="connsiteX47" fmla="*/ 395479 w 647700"/>
                <a:gd name="connsiteY47" fmla="*/ 204788 h 762000"/>
                <a:gd name="connsiteX48" fmla="*/ 345949 w 647700"/>
                <a:gd name="connsiteY48" fmla="*/ 186690 h 762000"/>
                <a:gd name="connsiteX49" fmla="*/ 383096 w 647700"/>
                <a:gd name="connsiteY49" fmla="*/ 154305 h 762000"/>
                <a:gd name="connsiteX50" fmla="*/ 379286 w 647700"/>
                <a:gd name="connsiteY50" fmla="*/ 139065 h 762000"/>
                <a:gd name="connsiteX51" fmla="*/ 364999 w 647700"/>
                <a:gd name="connsiteY51" fmla="*/ 142875 h 762000"/>
                <a:gd name="connsiteX52" fmla="*/ 260224 w 647700"/>
                <a:gd name="connsiteY52" fmla="*/ 167640 h 762000"/>
                <a:gd name="connsiteX53" fmla="*/ 276416 w 647700"/>
                <a:gd name="connsiteY53" fmla="*/ 124778 h 762000"/>
                <a:gd name="connsiteX54" fmla="*/ 270701 w 647700"/>
                <a:gd name="connsiteY54" fmla="*/ 115253 h 762000"/>
                <a:gd name="connsiteX55" fmla="*/ 259271 w 647700"/>
                <a:gd name="connsiteY55" fmla="*/ 116205 h 762000"/>
                <a:gd name="connsiteX56" fmla="*/ 254509 w 647700"/>
                <a:gd name="connsiteY56" fmla="*/ 126682 h 762000"/>
                <a:gd name="connsiteX57" fmla="*/ 220219 w 647700"/>
                <a:gd name="connsiteY57" fmla="*/ 162878 h 762000"/>
                <a:gd name="connsiteX58" fmla="*/ 210694 w 647700"/>
                <a:gd name="connsiteY58" fmla="*/ 165735 h 762000"/>
                <a:gd name="connsiteX59" fmla="*/ 178309 w 647700"/>
                <a:gd name="connsiteY59" fmla="*/ 138113 h 762000"/>
                <a:gd name="connsiteX60" fmla="*/ 167831 w 647700"/>
                <a:gd name="connsiteY60" fmla="*/ 140970 h 762000"/>
                <a:gd name="connsiteX61" fmla="*/ 164974 w 647700"/>
                <a:gd name="connsiteY61" fmla="*/ 152400 h 762000"/>
                <a:gd name="connsiteX62" fmla="*/ 173546 w 647700"/>
                <a:gd name="connsiteY62" fmla="*/ 160020 h 762000"/>
                <a:gd name="connsiteX63" fmla="*/ 190691 w 647700"/>
                <a:gd name="connsiteY63" fmla="*/ 174308 h 762000"/>
                <a:gd name="connsiteX64" fmla="*/ 190691 w 647700"/>
                <a:gd name="connsiteY64" fmla="*/ 175260 h 762000"/>
                <a:gd name="connsiteX65" fmla="*/ 151639 w 647700"/>
                <a:gd name="connsiteY65" fmla="*/ 215265 h 762000"/>
                <a:gd name="connsiteX66" fmla="*/ 148781 w 647700"/>
                <a:gd name="connsiteY66" fmla="*/ 228600 h 762000"/>
                <a:gd name="connsiteX67" fmla="*/ 144019 w 647700"/>
                <a:gd name="connsiteY67" fmla="*/ 221933 h 762000"/>
                <a:gd name="connsiteX68" fmla="*/ 136399 w 647700"/>
                <a:gd name="connsiteY68" fmla="*/ 196215 h 762000"/>
                <a:gd name="connsiteX69" fmla="*/ 129731 w 647700"/>
                <a:gd name="connsiteY69" fmla="*/ 187643 h 762000"/>
                <a:gd name="connsiteX70" fmla="*/ 119254 w 647700"/>
                <a:gd name="connsiteY70" fmla="*/ 189548 h 762000"/>
                <a:gd name="connsiteX71" fmla="*/ 116396 w 647700"/>
                <a:gd name="connsiteY71" fmla="*/ 200025 h 762000"/>
                <a:gd name="connsiteX72" fmla="*/ 126874 w 647700"/>
                <a:gd name="connsiteY72" fmla="*/ 231458 h 762000"/>
                <a:gd name="connsiteX73" fmla="*/ 150686 w 647700"/>
                <a:gd name="connsiteY73" fmla="*/ 253365 h 762000"/>
                <a:gd name="connsiteX74" fmla="*/ 163069 w 647700"/>
                <a:gd name="connsiteY74" fmla="*/ 292418 h 762000"/>
                <a:gd name="connsiteX75" fmla="*/ 138304 w 647700"/>
                <a:gd name="connsiteY75" fmla="*/ 313373 h 762000"/>
                <a:gd name="connsiteX76" fmla="*/ 132589 w 647700"/>
                <a:gd name="connsiteY76" fmla="*/ 322898 h 762000"/>
                <a:gd name="connsiteX77" fmla="*/ 138304 w 647700"/>
                <a:gd name="connsiteY77" fmla="*/ 332423 h 762000"/>
                <a:gd name="connsiteX78" fmla="*/ 148781 w 647700"/>
                <a:gd name="connsiteY78" fmla="*/ 331470 h 762000"/>
                <a:gd name="connsiteX79" fmla="*/ 174499 w 647700"/>
                <a:gd name="connsiteY79" fmla="*/ 309563 h 762000"/>
                <a:gd name="connsiteX80" fmla="*/ 191644 w 647700"/>
                <a:gd name="connsiteY80" fmla="*/ 321945 h 762000"/>
                <a:gd name="connsiteX81" fmla="*/ 216409 w 647700"/>
                <a:gd name="connsiteY81" fmla="*/ 342900 h 762000"/>
                <a:gd name="connsiteX82" fmla="*/ 224981 w 647700"/>
                <a:gd name="connsiteY82" fmla="*/ 390525 h 762000"/>
                <a:gd name="connsiteX83" fmla="*/ 224981 w 647700"/>
                <a:gd name="connsiteY83" fmla="*/ 447675 h 762000"/>
                <a:gd name="connsiteX84" fmla="*/ 181166 w 647700"/>
                <a:gd name="connsiteY84" fmla="*/ 447675 h 762000"/>
                <a:gd name="connsiteX85" fmla="*/ 143066 w 647700"/>
                <a:gd name="connsiteY85" fmla="*/ 371475 h 762000"/>
                <a:gd name="connsiteX86" fmla="*/ 83059 w 647700"/>
                <a:gd name="connsiteY86" fmla="*/ 307658 h 762000"/>
                <a:gd name="connsiteX87" fmla="*/ 82106 w 647700"/>
                <a:gd name="connsiteY87" fmla="*/ 300990 h 762000"/>
                <a:gd name="connsiteX88" fmla="*/ 84964 w 647700"/>
                <a:gd name="connsiteY88" fmla="*/ 224790 h 762000"/>
                <a:gd name="connsiteX89" fmla="*/ 82106 w 647700"/>
                <a:gd name="connsiteY89" fmla="*/ 204788 h 762000"/>
                <a:gd name="connsiteX90" fmla="*/ 134494 w 647700"/>
                <a:gd name="connsiteY90" fmla="*/ 141923 h 762000"/>
                <a:gd name="connsiteX91" fmla="*/ 196406 w 647700"/>
                <a:gd name="connsiteY91" fmla="*/ 98107 h 762000"/>
                <a:gd name="connsiteX92" fmla="*/ 211646 w 647700"/>
                <a:gd name="connsiteY92" fmla="*/ 100013 h 762000"/>
                <a:gd name="connsiteX93" fmla="*/ 257366 w 647700"/>
                <a:gd name="connsiteY93" fmla="*/ 77153 h 762000"/>
                <a:gd name="connsiteX94" fmla="*/ 305944 w 647700"/>
                <a:gd name="connsiteY94" fmla="*/ 94298 h 762000"/>
                <a:gd name="connsiteX95" fmla="*/ 363094 w 647700"/>
                <a:gd name="connsiteY95" fmla="*/ 85725 h 762000"/>
                <a:gd name="connsiteX96" fmla="*/ 405004 w 647700"/>
                <a:gd name="connsiteY96" fmla="*/ 125730 h 762000"/>
                <a:gd name="connsiteX97" fmla="*/ 408814 w 647700"/>
                <a:gd name="connsiteY97" fmla="*/ 125730 h 762000"/>
                <a:gd name="connsiteX98" fmla="*/ 474536 w 647700"/>
                <a:gd name="connsiteY98" fmla="*/ 190500 h 762000"/>
                <a:gd name="connsiteX99" fmla="*/ 474536 w 647700"/>
                <a:gd name="connsiteY99" fmla="*/ 193358 h 762000"/>
                <a:gd name="connsiteX100" fmla="*/ 506921 w 647700"/>
                <a:gd name="connsiteY100" fmla="*/ 254318 h 762000"/>
                <a:gd name="connsiteX101" fmla="*/ 435484 w 647700"/>
                <a:gd name="connsiteY101" fmla="*/ 312420 h 762000"/>
                <a:gd name="connsiteX102" fmla="*/ 638366 w 647700"/>
                <a:gd name="connsiteY102" fmla="*/ 412433 h 762000"/>
                <a:gd name="connsiteX103" fmla="*/ 572644 w 647700"/>
                <a:gd name="connsiteY103" fmla="*/ 299085 h 762000"/>
                <a:gd name="connsiteX104" fmla="*/ 572644 w 647700"/>
                <a:gd name="connsiteY104" fmla="*/ 295275 h 762000"/>
                <a:gd name="connsiteX105" fmla="*/ 432626 w 647700"/>
                <a:gd name="connsiteY105" fmla="*/ 40005 h 762000"/>
                <a:gd name="connsiteX106" fmla="*/ 140209 w 647700"/>
                <a:gd name="connsiteY106" fmla="*/ 40005 h 762000"/>
                <a:gd name="connsiteX107" fmla="*/ 191 w 647700"/>
                <a:gd name="connsiteY107" fmla="*/ 295275 h 762000"/>
                <a:gd name="connsiteX108" fmla="*/ 112586 w 647700"/>
                <a:gd name="connsiteY108" fmla="*/ 523875 h 762000"/>
                <a:gd name="connsiteX109" fmla="*/ 112586 w 647700"/>
                <a:gd name="connsiteY109" fmla="*/ 762000 h 762000"/>
                <a:gd name="connsiteX110" fmla="*/ 413576 w 647700"/>
                <a:gd name="connsiteY110" fmla="*/ 762000 h 762000"/>
                <a:gd name="connsiteX111" fmla="*/ 413576 w 647700"/>
                <a:gd name="connsiteY111" fmla="*/ 648653 h 762000"/>
                <a:gd name="connsiteX112" fmla="*/ 460249 w 647700"/>
                <a:gd name="connsiteY112" fmla="*/ 648653 h 762000"/>
                <a:gd name="connsiteX113" fmla="*/ 540259 w 647700"/>
                <a:gd name="connsiteY113" fmla="*/ 615315 h 762000"/>
                <a:gd name="connsiteX114" fmla="*/ 572644 w 647700"/>
                <a:gd name="connsiteY114" fmla="*/ 535305 h 762000"/>
                <a:gd name="connsiteX115" fmla="*/ 572644 w 647700"/>
                <a:gd name="connsiteY115" fmla="*/ 478155 h 762000"/>
                <a:gd name="connsiteX116" fmla="*/ 614554 w 647700"/>
                <a:gd name="connsiteY116" fmla="*/ 478155 h 762000"/>
                <a:gd name="connsiteX117" fmla="*/ 638366 w 647700"/>
                <a:gd name="connsiteY117" fmla="*/ 412433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647700" h="762000">
                  <a:moveTo>
                    <a:pt x="435484" y="312420"/>
                  </a:moveTo>
                  <a:lnTo>
                    <a:pt x="350711" y="312420"/>
                  </a:lnTo>
                  <a:cubicBezTo>
                    <a:pt x="314516" y="312420"/>
                    <a:pt x="284989" y="340995"/>
                    <a:pt x="284989" y="377190"/>
                  </a:cubicBezTo>
                  <a:lnTo>
                    <a:pt x="284989" y="447675"/>
                  </a:lnTo>
                  <a:lnTo>
                    <a:pt x="242126" y="447675"/>
                  </a:lnTo>
                  <a:lnTo>
                    <a:pt x="242126" y="391478"/>
                  </a:lnTo>
                  <a:cubicBezTo>
                    <a:pt x="242126" y="371475"/>
                    <a:pt x="243079" y="345758"/>
                    <a:pt x="228791" y="329565"/>
                  </a:cubicBezTo>
                  <a:cubicBezTo>
                    <a:pt x="220219" y="320040"/>
                    <a:pt x="210694" y="312420"/>
                    <a:pt x="200216" y="304800"/>
                  </a:cubicBezTo>
                  <a:cubicBezTo>
                    <a:pt x="192596" y="300038"/>
                    <a:pt x="184976" y="294323"/>
                    <a:pt x="179261" y="286703"/>
                  </a:cubicBezTo>
                  <a:cubicBezTo>
                    <a:pt x="176404" y="282893"/>
                    <a:pt x="174499" y="278130"/>
                    <a:pt x="172594" y="273368"/>
                  </a:cubicBezTo>
                  <a:cubicBezTo>
                    <a:pt x="184024" y="268605"/>
                    <a:pt x="196406" y="267653"/>
                    <a:pt x="207836" y="268605"/>
                  </a:cubicBezTo>
                  <a:cubicBezTo>
                    <a:pt x="213551" y="268605"/>
                    <a:pt x="218314" y="264795"/>
                    <a:pt x="218314" y="259080"/>
                  </a:cubicBezTo>
                  <a:cubicBezTo>
                    <a:pt x="219266" y="253365"/>
                    <a:pt x="215456" y="248602"/>
                    <a:pt x="210694" y="246698"/>
                  </a:cubicBezTo>
                  <a:cubicBezTo>
                    <a:pt x="196406" y="244793"/>
                    <a:pt x="181166" y="246698"/>
                    <a:pt x="166879" y="251460"/>
                  </a:cubicBezTo>
                  <a:cubicBezTo>
                    <a:pt x="166879" y="249555"/>
                    <a:pt x="166879" y="247650"/>
                    <a:pt x="165926" y="246698"/>
                  </a:cubicBezTo>
                  <a:cubicBezTo>
                    <a:pt x="164974" y="238125"/>
                    <a:pt x="166879" y="229552"/>
                    <a:pt x="168784" y="220980"/>
                  </a:cubicBezTo>
                  <a:cubicBezTo>
                    <a:pt x="176404" y="200978"/>
                    <a:pt x="195454" y="192405"/>
                    <a:pt x="213551" y="185738"/>
                  </a:cubicBezTo>
                  <a:cubicBezTo>
                    <a:pt x="216409" y="184785"/>
                    <a:pt x="220219" y="183833"/>
                    <a:pt x="224981" y="182880"/>
                  </a:cubicBezTo>
                  <a:lnTo>
                    <a:pt x="227839" y="181928"/>
                  </a:lnTo>
                  <a:lnTo>
                    <a:pt x="228791" y="181928"/>
                  </a:lnTo>
                  <a:cubicBezTo>
                    <a:pt x="233554" y="182880"/>
                    <a:pt x="237364" y="183833"/>
                    <a:pt x="241174" y="184785"/>
                  </a:cubicBezTo>
                  <a:lnTo>
                    <a:pt x="245936" y="185738"/>
                  </a:lnTo>
                  <a:lnTo>
                    <a:pt x="251651" y="186690"/>
                  </a:lnTo>
                  <a:cubicBezTo>
                    <a:pt x="261176" y="198120"/>
                    <a:pt x="265939" y="212408"/>
                    <a:pt x="264986" y="226695"/>
                  </a:cubicBezTo>
                  <a:cubicBezTo>
                    <a:pt x="264034" y="240983"/>
                    <a:pt x="257366" y="254318"/>
                    <a:pt x="245936" y="263843"/>
                  </a:cubicBezTo>
                  <a:cubicBezTo>
                    <a:pt x="242126" y="267653"/>
                    <a:pt x="241174" y="274320"/>
                    <a:pt x="244984" y="279083"/>
                  </a:cubicBezTo>
                  <a:cubicBezTo>
                    <a:pt x="248794" y="282893"/>
                    <a:pt x="254509" y="283845"/>
                    <a:pt x="259271" y="280035"/>
                  </a:cubicBezTo>
                  <a:cubicBezTo>
                    <a:pt x="265939" y="274320"/>
                    <a:pt x="271654" y="267653"/>
                    <a:pt x="275464" y="260033"/>
                  </a:cubicBezTo>
                  <a:lnTo>
                    <a:pt x="276416" y="260033"/>
                  </a:lnTo>
                  <a:cubicBezTo>
                    <a:pt x="292609" y="258127"/>
                    <a:pt x="308801" y="253365"/>
                    <a:pt x="323089" y="245745"/>
                  </a:cubicBezTo>
                  <a:cubicBezTo>
                    <a:pt x="324994" y="243840"/>
                    <a:pt x="326899" y="241935"/>
                    <a:pt x="327851" y="239077"/>
                  </a:cubicBezTo>
                  <a:cubicBezTo>
                    <a:pt x="328804" y="236220"/>
                    <a:pt x="327851" y="233363"/>
                    <a:pt x="325946" y="231458"/>
                  </a:cubicBezTo>
                  <a:cubicBezTo>
                    <a:pt x="322136" y="226695"/>
                    <a:pt x="316421" y="225743"/>
                    <a:pt x="311659" y="228600"/>
                  </a:cubicBezTo>
                  <a:cubicBezTo>
                    <a:pt x="303086" y="233363"/>
                    <a:pt x="294514" y="237173"/>
                    <a:pt x="284036" y="238125"/>
                  </a:cubicBezTo>
                  <a:cubicBezTo>
                    <a:pt x="284989" y="235268"/>
                    <a:pt x="285941" y="231458"/>
                    <a:pt x="285941" y="228600"/>
                  </a:cubicBezTo>
                  <a:cubicBezTo>
                    <a:pt x="286894" y="216218"/>
                    <a:pt x="284989" y="203835"/>
                    <a:pt x="280226" y="193358"/>
                  </a:cubicBezTo>
                  <a:cubicBezTo>
                    <a:pt x="287846" y="194310"/>
                    <a:pt x="295466" y="195263"/>
                    <a:pt x="303086" y="195263"/>
                  </a:cubicBezTo>
                  <a:cubicBezTo>
                    <a:pt x="309754" y="195263"/>
                    <a:pt x="316421" y="194310"/>
                    <a:pt x="323089" y="193358"/>
                  </a:cubicBezTo>
                  <a:cubicBezTo>
                    <a:pt x="335471" y="208598"/>
                    <a:pt x="351664" y="219075"/>
                    <a:pt x="370714" y="223838"/>
                  </a:cubicBezTo>
                  <a:cubicBezTo>
                    <a:pt x="395479" y="236220"/>
                    <a:pt x="418339" y="252413"/>
                    <a:pt x="418339" y="279083"/>
                  </a:cubicBezTo>
                  <a:cubicBezTo>
                    <a:pt x="418339" y="282893"/>
                    <a:pt x="420244" y="287655"/>
                    <a:pt x="423101" y="289560"/>
                  </a:cubicBezTo>
                  <a:cubicBezTo>
                    <a:pt x="426911" y="291465"/>
                    <a:pt x="430721" y="291465"/>
                    <a:pt x="434531" y="289560"/>
                  </a:cubicBezTo>
                  <a:cubicBezTo>
                    <a:pt x="438341" y="287655"/>
                    <a:pt x="440246" y="282893"/>
                    <a:pt x="439294" y="279083"/>
                  </a:cubicBezTo>
                  <a:cubicBezTo>
                    <a:pt x="439294" y="258127"/>
                    <a:pt x="429769" y="239077"/>
                    <a:pt x="413576" y="226695"/>
                  </a:cubicBezTo>
                  <a:cubicBezTo>
                    <a:pt x="426911" y="225743"/>
                    <a:pt x="438341" y="219075"/>
                    <a:pt x="446914" y="209550"/>
                  </a:cubicBezTo>
                  <a:cubicBezTo>
                    <a:pt x="450724" y="204788"/>
                    <a:pt x="449771" y="198120"/>
                    <a:pt x="445961" y="194310"/>
                  </a:cubicBezTo>
                  <a:cubicBezTo>
                    <a:pt x="441199" y="190500"/>
                    <a:pt x="434531" y="191453"/>
                    <a:pt x="430721" y="195263"/>
                  </a:cubicBezTo>
                  <a:cubicBezTo>
                    <a:pt x="425959" y="200978"/>
                    <a:pt x="413576" y="205740"/>
                    <a:pt x="395479" y="204788"/>
                  </a:cubicBezTo>
                  <a:cubicBezTo>
                    <a:pt x="377381" y="204788"/>
                    <a:pt x="359284" y="198120"/>
                    <a:pt x="345949" y="186690"/>
                  </a:cubicBezTo>
                  <a:cubicBezTo>
                    <a:pt x="361189" y="180023"/>
                    <a:pt x="374524" y="168593"/>
                    <a:pt x="383096" y="154305"/>
                  </a:cubicBezTo>
                  <a:cubicBezTo>
                    <a:pt x="385954" y="149543"/>
                    <a:pt x="384049" y="142875"/>
                    <a:pt x="379286" y="139065"/>
                  </a:cubicBezTo>
                  <a:cubicBezTo>
                    <a:pt x="374524" y="136208"/>
                    <a:pt x="367856" y="138113"/>
                    <a:pt x="364999" y="142875"/>
                  </a:cubicBezTo>
                  <a:cubicBezTo>
                    <a:pt x="348806" y="172403"/>
                    <a:pt x="314516" y="180975"/>
                    <a:pt x="260224" y="167640"/>
                  </a:cubicBezTo>
                  <a:cubicBezTo>
                    <a:pt x="272606" y="157163"/>
                    <a:pt x="278321" y="140970"/>
                    <a:pt x="276416" y="124778"/>
                  </a:cubicBezTo>
                  <a:cubicBezTo>
                    <a:pt x="276416" y="120968"/>
                    <a:pt x="274511" y="117157"/>
                    <a:pt x="270701" y="115253"/>
                  </a:cubicBezTo>
                  <a:cubicBezTo>
                    <a:pt x="266891" y="113348"/>
                    <a:pt x="263081" y="113348"/>
                    <a:pt x="259271" y="116205"/>
                  </a:cubicBezTo>
                  <a:cubicBezTo>
                    <a:pt x="255461" y="118110"/>
                    <a:pt x="254509" y="122873"/>
                    <a:pt x="254509" y="126682"/>
                  </a:cubicBezTo>
                  <a:cubicBezTo>
                    <a:pt x="255461" y="151448"/>
                    <a:pt x="242126" y="156210"/>
                    <a:pt x="220219" y="162878"/>
                  </a:cubicBezTo>
                  <a:cubicBezTo>
                    <a:pt x="217361" y="163830"/>
                    <a:pt x="213551" y="164783"/>
                    <a:pt x="210694" y="165735"/>
                  </a:cubicBezTo>
                  <a:cubicBezTo>
                    <a:pt x="204979" y="152400"/>
                    <a:pt x="192596" y="141923"/>
                    <a:pt x="178309" y="138113"/>
                  </a:cubicBezTo>
                  <a:cubicBezTo>
                    <a:pt x="174499" y="137160"/>
                    <a:pt x="170689" y="138113"/>
                    <a:pt x="167831" y="140970"/>
                  </a:cubicBezTo>
                  <a:cubicBezTo>
                    <a:pt x="164974" y="143828"/>
                    <a:pt x="164021" y="147638"/>
                    <a:pt x="164974" y="152400"/>
                  </a:cubicBezTo>
                  <a:cubicBezTo>
                    <a:pt x="165926" y="156210"/>
                    <a:pt x="168784" y="159068"/>
                    <a:pt x="173546" y="160020"/>
                  </a:cubicBezTo>
                  <a:cubicBezTo>
                    <a:pt x="181166" y="161925"/>
                    <a:pt x="186881" y="167640"/>
                    <a:pt x="190691" y="174308"/>
                  </a:cubicBezTo>
                  <a:lnTo>
                    <a:pt x="190691" y="175260"/>
                  </a:lnTo>
                  <a:cubicBezTo>
                    <a:pt x="172594" y="182880"/>
                    <a:pt x="158306" y="197168"/>
                    <a:pt x="151639" y="215265"/>
                  </a:cubicBezTo>
                  <a:cubicBezTo>
                    <a:pt x="149734" y="219075"/>
                    <a:pt x="148781" y="223838"/>
                    <a:pt x="148781" y="228600"/>
                  </a:cubicBezTo>
                  <a:cubicBezTo>
                    <a:pt x="146876" y="226695"/>
                    <a:pt x="144971" y="224790"/>
                    <a:pt x="144019" y="221933"/>
                  </a:cubicBezTo>
                  <a:cubicBezTo>
                    <a:pt x="140209" y="214313"/>
                    <a:pt x="137351" y="204788"/>
                    <a:pt x="136399" y="196215"/>
                  </a:cubicBezTo>
                  <a:cubicBezTo>
                    <a:pt x="135446" y="192405"/>
                    <a:pt x="132589" y="188595"/>
                    <a:pt x="129731" y="187643"/>
                  </a:cubicBezTo>
                  <a:cubicBezTo>
                    <a:pt x="125921" y="185738"/>
                    <a:pt x="122111" y="186690"/>
                    <a:pt x="119254" y="189548"/>
                  </a:cubicBezTo>
                  <a:cubicBezTo>
                    <a:pt x="116396" y="192405"/>
                    <a:pt x="114491" y="196215"/>
                    <a:pt x="116396" y="200025"/>
                  </a:cubicBezTo>
                  <a:cubicBezTo>
                    <a:pt x="118301" y="211455"/>
                    <a:pt x="121159" y="221933"/>
                    <a:pt x="126874" y="231458"/>
                  </a:cubicBezTo>
                  <a:cubicBezTo>
                    <a:pt x="132589" y="240983"/>
                    <a:pt x="140209" y="248602"/>
                    <a:pt x="150686" y="253365"/>
                  </a:cubicBezTo>
                  <a:cubicBezTo>
                    <a:pt x="151639" y="266700"/>
                    <a:pt x="156401" y="280035"/>
                    <a:pt x="163069" y="292418"/>
                  </a:cubicBezTo>
                  <a:cubicBezTo>
                    <a:pt x="156401" y="300990"/>
                    <a:pt x="147829" y="307658"/>
                    <a:pt x="138304" y="313373"/>
                  </a:cubicBezTo>
                  <a:cubicBezTo>
                    <a:pt x="135446" y="315278"/>
                    <a:pt x="133541" y="319088"/>
                    <a:pt x="132589" y="322898"/>
                  </a:cubicBezTo>
                  <a:cubicBezTo>
                    <a:pt x="132589" y="326708"/>
                    <a:pt x="134494" y="330518"/>
                    <a:pt x="138304" y="332423"/>
                  </a:cubicBezTo>
                  <a:cubicBezTo>
                    <a:pt x="142114" y="334328"/>
                    <a:pt x="145924" y="334328"/>
                    <a:pt x="148781" y="331470"/>
                  </a:cubicBezTo>
                  <a:cubicBezTo>
                    <a:pt x="158306" y="324803"/>
                    <a:pt x="166879" y="318135"/>
                    <a:pt x="174499" y="309563"/>
                  </a:cubicBezTo>
                  <a:cubicBezTo>
                    <a:pt x="180214" y="314325"/>
                    <a:pt x="185929" y="318135"/>
                    <a:pt x="191644" y="321945"/>
                  </a:cubicBezTo>
                  <a:cubicBezTo>
                    <a:pt x="201169" y="327660"/>
                    <a:pt x="208789" y="334328"/>
                    <a:pt x="216409" y="342900"/>
                  </a:cubicBezTo>
                  <a:cubicBezTo>
                    <a:pt x="224981" y="353378"/>
                    <a:pt x="224981" y="373380"/>
                    <a:pt x="224981" y="390525"/>
                  </a:cubicBezTo>
                  <a:lnTo>
                    <a:pt x="224981" y="447675"/>
                  </a:lnTo>
                  <a:lnTo>
                    <a:pt x="181166" y="447675"/>
                  </a:lnTo>
                  <a:cubicBezTo>
                    <a:pt x="181166" y="377190"/>
                    <a:pt x="146876" y="373380"/>
                    <a:pt x="143066" y="371475"/>
                  </a:cubicBezTo>
                  <a:cubicBezTo>
                    <a:pt x="128779" y="367665"/>
                    <a:pt x="91631" y="347663"/>
                    <a:pt x="83059" y="307658"/>
                  </a:cubicBezTo>
                  <a:cubicBezTo>
                    <a:pt x="82106" y="305753"/>
                    <a:pt x="82106" y="302895"/>
                    <a:pt x="82106" y="300990"/>
                  </a:cubicBezTo>
                  <a:cubicBezTo>
                    <a:pt x="65914" y="278130"/>
                    <a:pt x="66866" y="246698"/>
                    <a:pt x="84964" y="224790"/>
                  </a:cubicBezTo>
                  <a:cubicBezTo>
                    <a:pt x="83059" y="218123"/>
                    <a:pt x="82106" y="211455"/>
                    <a:pt x="82106" y="204788"/>
                  </a:cubicBezTo>
                  <a:cubicBezTo>
                    <a:pt x="82106" y="174308"/>
                    <a:pt x="104014" y="147638"/>
                    <a:pt x="134494" y="141923"/>
                  </a:cubicBezTo>
                  <a:cubicBezTo>
                    <a:pt x="144019" y="115253"/>
                    <a:pt x="168784" y="97155"/>
                    <a:pt x="196406" y="98107"/>
                  </a:cubicBezTo>
                  <a:cubicBezTo>
                    <a:pt x="201169" y="98107"/>
                    <a:pt x="206884" y="99060"/>
                    <a:pt x="211646" y="100013"/>
                  </a:cubicBezTo>
                  <a:cubicBezTo>
                    <a:pt x="223076" y="86678"/>
                    <a:pt x="239269" y="79057"/>
                    <a:pt x="257366" y="77153"/>
                  </a:cubicBezTo>
                  <a:cubicBezTo>
                    <a:pt x="275464" y="76200"/>
                    <a:pt x="292609" y="81915"/>
                    <a:pt x="305944" y="94298"/>
                  </a:cubicBezTo>
                  <a:cubicBezTo>
                    <a:pt x="323089" y="82868"/>
                    <a:pt x="344044" y="80010"/>
                    <a:pt x="363094" y="85725"/>
                  </a:cubicBezTo>
                  <a:cubicBezTo>
                    <a:pt x="383096" y="91440"/>
                    <a:pt x="398336" y="106680"/>
                    <a:pt x="405004" y="125730"/>
                  </a:cubicBezTo>
                  <a:lnTo>
                    <a:pt x="408814" y="125730"/>
                  </a:lnTo>
                  <a:cubicBezTo>
                    <a:pt x="445009" y="125730"/>
                    <a:pt x="473584" y="154305"/>
                    <a:pt x="474536" y="190500"/>
                  </a:cubicBezTo>
                  <a:lnTo>
                    <a:pt x="474536" y="193358"/>
                  </a:lnTo>
                  <a:cubicBezTo>
                    <a:pt x="496444" y="205740"/>
                    <a:pt x="508826" y="229552"/>
                    <a:pt x="506921" y="254318"/>
                  </a:cubicBezTo>
                  <a:cubicBezTo>
                    <a:pt x="499301" y="287655"/>
                    <a:pt x="469774" y="313373"/>
                    <a:pt x="435484" y="312420"/>
                  </a:cubicBezTo>
                  <a:close/>
                  <a:moveTo>
                    <a:pt x="638366" y="412433"/>
                  </a:moveTo>
                  <a:lnTo>
                    <a:pt x="572644" y="299085"/>
                  </a:lnTo>
                  <a:lnTo>
                    <a:pt x="572644" y="295275"/>
                  </a:lnTo>
                  <a:cubicBezTo>
                    <a:pt x="576454" y="190500"/>
                    <a:pt x="523114" y="92393"/>
                    <a:pt x="432626" y="40005"/>
                  </a:cubicBezTo>
                  <a:cubicBezTo>
                    <a:pt x="342139" y="-13335"/>
                    <a:pt x="230696" y="-13335"/>
                    <a:pt x="140209" y="40005"/>
                  </a:cubicBezTo>
                  <a:cubicBezTo>
                    <a:pt x="49721" y="92393"/>
                    <a:pt x="-3619" y="190500"/>
                    <a:pt x="191" y="295275"/>
                  </a:cubicBezTo>
                  <a:cubicBezTo>
                    <a:pt x="191" y="384810"/>
                    <a:pt x="41149" y="469583"/>
                    <a:pt x="112586" y="523875"/>
                  </a:cubicBezTo>
                  <a:lnTo>
                    <a:pt x="112586" y="762000"/>
                  </a:lnTo>
                  <a:lnTo>
                    <a:pt x="413576" y="762000"/>
                  </a:lnTo>
                  <a:lnTo>
                    <a:pt x="413576" y="648653"/>
                  </a:lnTo>
                  <a:lnTo>
                    <a:pt x="460249" y="648653"/>
                  </a:lnTo>
                  <a:cubicBezTo>
                    <a:pt x="490729" y="648653"/>
                    <a:pt x="519304" y="637223"/>
                    <a:pt x="540259" y="615315"/>
                  </a:cubicBezTo>
                  <a:cubicBezTo>
                    <a:pt x="561214" y="594360"/>
                    <a:pt x="572644" y="564833"/>
                    <a:pt x="572644" y="535305"/>
                  </a:cubicBezTo>
                  <a:lnTo>
                    <a:pt x="572644" y="478155"/>
                  </a:lnTo>
                  <a:lnTo>
                    <a:pt x="614554" y="478155"/>
                  </a:lnTo>
                  <a:cubicBezTo>
                    <a:pt x="639319" y="476250"/>
                    <a:pt x="661226" y="447675"/>
                    <a:pt x="638366" y="412433"/>
                  </a:cubicBezTo>
                  <a:close/>
                </a:path>
              </a:pathLst>
            </a:custGeom>
            <a:solidFill>
              <a:schemeClr val="bg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1" name="Content Placeholder 2"/>
          <p:cNvSpPr txBox="1">
            <a:spLocks/>
          </p:cNvSpPr>
          <p:nvPr/>
        </p:nvSpPr>
        <p:spPr>
          <a:xfrm>
            <a:off x="0" y="247650"/>
            <a:ext cx="12192000" cy="1066800"/>
          </a:xfrm>
          <a:prstGeom prst="rect">
            <a:avLst/>
          </a:prstGeom>
          <a:solidFill>
            <a:schemeClr val="tx2">
              <a:lumMod val="60000"/>
              <a:lumOff val="40000"/>
              <a:alpha val="54000"/>
            </a:schemeClr>
          </a:solidFill>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kumimoji="0" lang="en-US" sz="6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Anxiety Disorder</a:t>
            </a:r>
            <a:endParaRPr kumimoji="0" lang="en-US" sz="60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spTree>
    <p:extLst>
      <p:ext uri="{BB962C8B-B14F-4D97-AF65-F5344CB8AC3E}">
        <p14:creationId xmlns="" xmlns:p14="http://schemas.microsoft.com/office/powerpoint/2010/main" val="135936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5181600" cy="515112"/>
          </a:xfrm>
        </p:spPr>
        <p:txBody>
          <a:bodyPr>
            <a:normAutofit fontScale="90000"/>
          </a:bodyPr>
          <a:lstStyle/>
          <a:p>
            <a:pPr algn="ctr"/>
            <a:r>
              <a:rPr lang="en-US" sz="4800" b="1" dirty="0" smtClean="0">
                <a:solidFill>
                  <a:schemeClr val="tx1"/>
                </a:solidFill>
                <a:latin typeface="Times New Roman" pitchFamily="18" charset="0"/>
                <a:cs typeface="Times New Roman" pitchFamily="18" charset="0"/>
              </a:rPr>
              <a:t>Introduction</a:t>
            </a:r>
            <a:endParaRPr lang="en-US" sz="4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914400" y="1504950"/>
            <a:ext cx="5219700" cy="4629150"/>
          </a:xfrm>
        </p:spPr>
        <p:txBody>
          <a:bodyPr>
            <a:noAutofit/>
          </a:bodyPr>
          <a:lstStyle/>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Anxiety disorder refers to a condition when a person is constantly restless due to fear of something bad happening.</a:t>
            </a:r>
          </a:p>
          <a:p>
            <a:r>
              <a:rPr lang="en-US" sz="2400" dirty="0" smtClean="0">
                <a:latin typeface="Times New Roman" pitchFamily="18" charset="0"/>
                <a:cs typeface="Times New Roman" pitchFamily="18" charset="0"/>
              </a:rPr>
              <a:t>Patients with anxiety disorder ore often uneasy of their environments. </a:t>
            </a:r>
          </a:p>
          <a:p>
            <a:r>
              <a:rPr lang="en-US" sz="2400" dirty="0" smtClean="0">
                <a:latin typeface="Times New Roman" pitchFamily="18" charset="0"/>
                <a:cs typeface="Times New Roman" pitchFamily="18" charset="0"/>
              </a:rPr>
              <a:t>It is a symptom of other underlying conditions such as PTSD, social anxiety disorder and a range of phobias (Wilson, n.d).</a:t>
            </a:r>
          </a:p>
          <a:p>
            <a:r>
              <a:rPr lang="en-US" sz="2400" dirty="0" smtClean="0">
                <a:latin typeface="Times New Roman" pitchFamily="18" charset="0"/>
                <a:cs typeface="Times New Roman" pitchFamily="18" charset="0"/>
              </a:rPr>
              <a:t>It starts with the feeling that someone is not sufficient enough to manage expectations which generates the fear.</a:t>
            </a:r>
          </a:p>
          <a:p>
            <a:endParaRPr lang="en-US" sz="2400" dirty="0">
              <a:latin typeface="Times New Roman" pitchFamily="18" charset="0"/>
              <a:cs typeface="Times New Roman" pitchFamily="18" charset="0"/>
            </a:endParaRPr>
          </a:p>
        </p:txBody>
      </p:sp>
      <p:pic>
        <p:nvPicPr>
          <p:cNvPr id="4" name="Picture 3" descr="5-hidden-causes-of-social-anxiety-disorders.png"/>
          <p:cNvPicPr>
            <a:picLocks noChangeAspect="1"/>
          </p:cNvPicPr>
          <p:nvPr/>
        </p:nvPicPr>
        <p:blipFill>
          <a:blip r:embed="rId3"/>
          <a:stretch>
            <a:fillRect/>
          </a:stretch>
        </p:blipFill>
        <p:spPr>
          <a:xfrm>
            <a:off x="6505272" y="976312"/>
            <a:ext cx="5505450" cy="2886075"/>
          </a:xfrm>
          <a:prstGeom prst="rect">
            <a:avLst/>
          </a:prstGeom>
        </p:spPr>
      </p:pic>
      <p:sp>
        <p:nvSpPr>
          <p:cNvPr id="5" name="Content Placeholder 2"/>
          <p:cNvSpPr txBox="1">
            <a:spLocks/>
          </p:cNvSpPr>
          <p:nvPr/>
        </p:nvSpPr>
        <p:spPr>
          <a:xfrm>
            <a:off x="6496835" y="4732940"/>
            <a:ext cx="5321300" cy="1911350"/>
          </a:xfrm>
          <a:prstGeom prst="rect">
            <a:avLst/>
          </a:prstGeom>
        </p:spPr>
        <p:txBody>
          <a:bodyPr vert="horz">
            <a:no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Causes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Use of depressants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Use of controlled drugs e.g. marijuana</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Social pressures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se of stimulants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TextBox 5"/>
          <p:cNvSpPr txBox="1"/>
          <p:nvPr/>
        </p:nvSpPr>
        <p:spPr>
          <a:xfrm>
            <a:off x="6637285" y="4067502"/>
            <a:ext cx="4934606" cy="646331"/>
          </a:xfrm>
          <a:prstGeom prst="rect">
            <a:avLst/>
          </a:prstGeom>
          <a:noFill/>
        </p:spPr>
        <p:txBody>
          <a:bodyPr wrap="square" rtlCol="0">
            <a:spAutoFit/>
          </a:bodyPr>
          <a:lstStyle/>
          <a:p>
            <a:r>
              <a:rPr lang="en-US" sz="1200" dirty="0" smtClean="0">
                <a:latin typeface="Times New Roman" pitchFamily="18" charset="0"/>
                <a:cs typeface="Times New Roman" pitchFamily="18" charset="0"/>
              </a:rPr>
              <a:t>                                                                                                                                                                                                                                                                                                                                                                                                                                                                                                                                                                                                                                                                                                                                                                                                                                                                                                                                                                                                                                                                                                                                                                                                                                                                                                                                                                                                                                                                                                                                                                                                                                                                                                                                                                                                                                                                                                                                                                                                                                                                                                                                                                                                                                                                                                                                                                                                                                                                                                                                                                                                                                                                                                                                                                                                                                                                                                                                                                                                                                                                                                                                                                                                                                                                                                                                                                                                                                                                                                                                                                                                                                                                                                                                                                                                                                                                                                                                                                                                                                                                                                                                                                                                                                                                                                                                                                                                                                                                                                                                                                                                                                                                                                                                                                                                                                                                                                                                                                                                                                                                                                                                                                                                                                                                                                                                                                                                                                                                                                                                                                                                                                                                                                                                                                                                                                                                                                                                                                                                                                                                                                                                                                                                                                                                                                                                                                                                                                                                                                                                                                                                                                                                                                                                                                                                                                                                                                                                                                                                                                                                                                                                                                                                                                                                                                                                                                                                                                                                                                                                                                                                                                                                                                                                                                                                                                                                                                                                                                                                                                                                                                                                                                                                                                                                                                                                                                                                                                                                                                                                                                                                                                                                                                                                                                                                                                                                                                                                                                                                                                                                                                                                                                                                                                                                                                                                                                                                                                                                                                                                                                                                                                                                                                                                                                                                                                                                                                                                                                                                                                                                                                                                                                                                                                                                                                                                                                                                                                                                                                                                                                                                                                                                                                                                                                                                                                                                                                                                                                                                                                                                                                                                                                                                                                                                                                                                                                                                                                                                                                                                                                                                                                                                                                                                                                                                                                                                                                                                                                                                                                                                                                                                                                                                                                                                                                                                                                                                                                                                                                                                                                                                                                                                                                                                                                                                                                                                                                                                                                                                                                                                                                                                                                                                                                                                                                                                                                                                                                                                                                                                                                                                                                                                                                                                                                                                                                                                                                                                                                                                                                                                                                                                                                                                                                                                                                                                                                                                                                                                                                                                                                                                                                                                                                                                                                                                                                                                                                                                                                                                                                                                                                                                                                                                                                                                                                                                                                                                                                                                                                                                                                                                                                                                                                                                                                                                                                                                                                                                                                                                                                                                                                                                                                                                                                                                                                                                                                                                                                                                                                                                                                                                                                                                                                                                                                                                                                                                                                                                                                                                                                                                                                                                                                                                                                                                                                                                                                                                                                                                                                                                                                                                                                                                                                                                                                                                                                                                                                                                                                                                                                                                                                                                                                                                                                                                                                                                                                                                                                                                                                                                                                                                                                                                                                                                                                                                                                                                                                                                                                                                                                                                                                                                                                                                                                                                                                                                                                                                                                                                                                                                                                                                                                                                                                                                                                                                                                                                                                                                                                                                                                                                                                                                                                                                                                                                                                                                                                                                                                                                                                                                                                                                                                                                                                                                                                                                                                                                                                                                                                                                                                                                                                                                                                                                                                                                                                                                                                                                                                                                                                                                                                                                                                                                                                                                                                                                                                                                                                                                                                                                                                                                                                                                                                                                                                                                                                                                                                                                                                                                                                                                                                                                                                                                                                                                                                                                                                                                                                                                                                                                                                                                                                                                                                                                                                                                                                                                                                                                                                                                                                                                                                                                                                                                                                                                                                                                                                                                                                                                                                                                                                                                                                                                                                                                                                                                                                                                                                                                                                                                                                                                                                                                                                                                                                                                                                                                                                                                                                                                                                                                                                                                                                                                                                                                                                                                                                                                     Picture Retrieved </a:t>
            </a:r>
            <a:r>
              <a:rPr lang="en-US" sz="1200" dirty="0" smtClean="0">
                <a:latin typeface="Times New Roman" pitchFamily="18" charset="0"/>
                <a:cs typeface="Times New Roman" pitchFamily="18" charset="0"/>
              </a:rPr>
              <a:t>from: https://www.menopausenow.com/anxiety/articles/5-hidden-causes-of-social-anxiety-disorders</a:t>
            </a:r>
            <a:endParaRPr lang="en-US" sz="1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89532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tx1"/>
                </a:solidFill>
                <a:latin typeface="Times New Roman" pitchFamily="18" charset="0"/>
                <a:cs typeface="Times New Roman" pitchFamily="18" charset="0"/>
              </a:rPr>
              <a:t>Symptoms of Anxiety Disorder</a:t>
            </a:r>
            <a:endParaRPr lang="en-US" sz="4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686300" y="1935480"/>
            <a:ext cx="6800850" cy="4389120"/>
          </a:xfrm>
        </p:spPr>
        <p:txBody>
          <a:bodyPr>
            <a:normAutofit/>
          </a:bodyPr>
          <a:lstStyle/>
          <a:p>
            <a:r>
              <a:rPr lang="en-US" sz="2800" dirty="0" smtClean="0">
                <a:latin typeface="Times New Roman" pitchFamily="18" charset="0"/>
                <a:cs typeface="Times New Roman" pitchFamily="18" charset="0"/>
              </a:rPr>
              <a:t>Anxiety disorder has been witnessed in about 20% of all the adult population annually (Munir &amp;Takov, 2020). It is characterized by the following symptoms;</a:t>
            </a:r>
          </a:p>
          <a:p>
            <a:r>
              <a:rPr lang="en-US" sz="2800" dirty="0" smtClean="0">
                <a:latin typeface="Times New Roman" pitchFamily="18" charset="0"/>
                <a:cs typeface="Times New Roman" pitchFamily="18" charset="0"/>
              </a:rPr>
              <a:t>  Being restless</a:t>
            </a:r>
          </a:p>
          <a:p>
            <a:r>
              <a:rPr lang="en-US" sz="2800" dirty="0" smtClean="0">
                <a:latin typeface="Times New Roman" pitchFamily="18" charset="0"/>
                <a:cs typeface="Times New Roman" pitchFamily="18" charset="0"/>
              </a:rPr>
              <a:t>  Fatigue</a:t>
            </a:r>
          </a:p>
          <a:p>
            <a:r>
              <a:rPr lang="en-US" sz="2800" dirty="0" smtClean="0">
                <a:latin typeface="Times New Roman" pitchFamily="18" charset="0"/>
                <a:cs typeface="Times New Roman" pitchFamily="18" charset="0"/>
              </a:rPr>
              <a:t>  Muscular tension</a:t>
            </a:r>
          </a:p>
          <a:p>
            <a:r>
              <a:rPr lang="en-US" sz="2800" dirty="0" smtClean="0">
                <a:latin typeface="Times New Roman" pitchFamily="18" charset="0"/>
                <a:cs typeface="Times New Roman" pitchFamily="18" charset="0"/>
              </a:rPr>
              <a:t>  Irritability</a:t>
            </a:r>
          </a:p>
          <a:p>
            <a:r>
              <a:rPr lang="en-US" sz="2800" dirty="0" smtClean="0">
                <a:latin typeface="Times New Roman" pitchFamily="18" charset="0"/>
                <a:cs typeface="Times New Roman" pitchFamily="18" charset="0"/>
              </a:rPr>
              <a:t>  Reduced concentration</a:t>
            </a:r>
            <a:endParaRPr lang="en-US" sz="2800" dirty="0">
              <a:latin typeface="Times New Roman" pitchFamily="18" charset="0"/>
              <a:cs typeface="Times New Roman" pitchFamily="18" charset="0"/>
            </a:endParaRPr>
          </a:p>
        </p:txBody>
      </p:sp>
      <p:pic>
        <p:nvPicPr>
          <p:cNvPr id="8" name="Picture 7" descr="anxiety-disorders.jpg"/>
          <p:cNvPicPr>
            <a:picLocks noChangeAspect="1"/>
          </p:cNvPicPr>
          <p:nvPr/>
        </p:nvPicPr>
        <p:blipFill>
          <a:blip r:embed="rId3"/>
          <a:stretch>
            <a:fillRect/>
          </a:stretch>
        </p:blipFill>
        <p:spPr>
          <a:xfrm rot="20433312">
            <a:off x="331868" y="2851338"/>
            <a:ext cx="4271604" cy="2725690"/>
          </a:xfrm>
          <a:prstGeom prst="rect">
            <a:avLst/>
          </a:prstGeom>
        </p:spPr>
      </p:pic>
      <p:sp>
        <p:nvSpPr>
          <p:cNvPr id="5" name="TextBox 4"/>
          <p:cNvSpPr txBox="1"/>
          <p:nvPr/>
        </p:nvSpPr>
        <p:spPr>
          <a:xfrm>
            <a:off x="220718" y="6299481"/>
            <a:ext cx="6515053" cy="369332"/>
          </a:xfrm>
          <a:prstGeom prst="rect">
            <a:avLst/>
          </a:prstGeom>
          <a:noFill/>
        </p:spPr>
        <p:txBody>
          <a:bodyPr wrap="none" rtlCol="0">
            <a:spAutoFit/>
          </a:bodyPr>
          <a:lstStyle/>
          <a:p>
            <a:r>
              <a:rPr lang="en-US" dirty="0" smtClean="0"/>
              <a:t>Picture Retrieved </a:t>
            </a:r>
            <a:r>
              <a:rPr lang="en-US" dirty="0" smtClean="0"/>
              <a:t>from: https://www.welovecaring.com/?p=11725</a:t>
            </a:r>
            <a:endParaRPr lang="en-US" dirty="0"/>
          </a:p>
        </p:txBody>
      </p:sp>
    </p:spTree>
    <p:extLst>
      <p:ext uri="{BB962C8B-B14F-4D97-AF65-F5344CB8AC3E}">
        <p14:creationId xmlns="" xmlns:p14="http://schemas.microsoft.com/office/powerpoint/2010/main" val="2805497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504" y="467606"/>
            <a:ext cx="10972800" cy="1143000"/>
          </a:xfrm>
        </p:spPr>
        <p:txBody>
          <a:bodyPr>
            <a:normAutofit/>
          </a:bodyPr>
          <a:lstStyle/>
          <a:p>
            <a:pPr algn="ctr"/>
            <a:r>
              <a:rPr lang="en-US" sz="4800" b="1" dirty="0" smtClean="0">
                <a:solidFill>
                  <a:schemeClr val="tx1"/>
                </a:solidFill>
                <a:latin typeface="Times New Roman" pitchFamily="18" charset="0"/>
                <a:cs typeface="Times New Roman" pitchFamily="18" charset="0"/>
              </a:rPr>
              <a:t>Risk Factors</a:t>
            </a:r>
            <a:endParaRPr lang="en-US" sz="4800" b="1" dirty="0">
              <a:solidFill>
                <a:schemeClr val="tx1"/>
              </a:solidFill>
              <a:latin typeface="Times New Roman" pitchFamily="18" charset="0"/>
              <a:cs typeface="Times New Roman" pitchFamily="18" charset="0"/>
            </a:endParaRPr>
          </a:p>
        </p:txBody>
      </p:sp>
      <p:pic>
        <p:nvPicPr>
          <p:cNvPr id="5" name="Content Placeholder 4" descr="rsk.png"/>
          <p:cNvPicPr>
            <a:picLocks noGrp="1" noChangeAspect="1"/>
          </p:cNvPicPr>
          <p:nvPr>
            <p:ph idx="1"/>
          </p:nvPr>
        </p:nvPicPr>
        <p:blipFill>
          <a:blip r:embed="rId3"/>
          <a:stretch>
            <a:fillRect/>
          </a:stretch>
        </p:blipFill>
        <p:spPr>
          <a:xfrm rot="466257">
            <a:off x="271518" y="1731411"/>
            <a:ext cx="5886450" cy="4415942"/>
          </a:xfrm>
        </p:spPr>
      </p:pic>
      <p:sp>
        <p:nvSpPr>
          <p:cNvPr id="6" name="Content Placeholder 2"/>
          <p:cNvSpPr txBox="1">
            <a:spLocks/>
          </p:cNvSpPr>
          <p:nvPr/>
        </p:nvSpPr>
        <p:spPr>
          <a:xfrm>
            <a:off x="6896100" y="1935480"/>
            <a:ext cx="4591050" cy="43891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1800" b="1" i="0" u="none" strike="noStrike" kern="1200" normalizeH="0" baseline="0" noProof="0" dirty="0">
              <a:ln w="18000">
                <a:solidFill>
                  <a:schemeClr val="accent2">
                    <a:satMod val="140000"/>
                  </a:schemeClr>
                </a:solidFill>
                <a:prstDash val="solid"/>
                <a:miter lim="800000"/>
              </a:ln>
              <a:noFill/>
              <a:effectLst>
                <a:outerShdw blurRad="25500" dist="23000" dir="7020000" algn="tl">
                  <a:srgbClr val="000000">
                    <a:alpha val="50000"/>
                  </a:srgbClr>
                </a:outerShdw>
              </a:effectLst>
              <a:uLnTx/>
              <a:uFillTx/>
              <a:latin typeface="Times New Roman" pitchFamily="18" charset="0"/>
              <a:ea typeface="+mn-ea"/>
              <a:cs typeface="Times New Roman" pitchFamily="18" charset="0"/>
            </a:endParaRPr>
          </a:p>
        </p:txBody>
      </p:sp>
      <p:sp>
        <p:nvSpPr>
          <p:cNvPr id="7" name="Title 1"/>
          <p:cNvSpPr txBox="1">
            <a:spLocks/>
          </p:cNvSpPr>
          <p:nvPr/>
        </p:nvSpPr>
        <p:spPr>
          <a:xfrm>
            <a:off x="599089" y="-268015"/>
            <a:ext cx="4840015" cy="3626069"/>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tabLst/>
              <a:defRPr/>
            </a:pPr>
            <a:endParaRPr kumimoji="0" lang="en-US" sz="28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Content Placeholder 2"/>
          <p:cNvSpPr txBox="1">
            <a:spLocks/>
          </p:cNvSpPr>
          <p:nvPr/>
        </p:nvSpPr>
        <p:spPr>
          <a:xfrm>
            <a:off x="6779172" y="1712134"/>
            <a:ext cx="4824249" cy="4751727"/>
          </a:xfrm>
          <a:prstGeom prst="rect">
            <a:avLst/>
          </a:prstGeom>
        </p:spPr>
        <p:txBody>
          <a:bodyPr vert="horz">
            <a:normAutofit/>
          </a:bodyPr>
          <a:lstStyle/>
          <a:p>
            <a:pPr lvl="0" algn="ctr">
              <a:spcBef>
                <a:spcPct val="0"/>
              </a:spcBef>
              <a:defRPr/>
            </a:pPr>
            <a:endParaRPr lang="en-US" sz="2800" b="1" dirty="0" smtClean="0">
              <a:latin typeface="Times New Roman" pitchFamily="18" charset="0"/>
              <a:cs typeface="Times New Roman" pitchFamily="18" charset="0"/>
            </a:endParaRPr>
          </a:p>
          <a:p>
            <a:pPr marL="274320" indent="-274320">
              <a:spcBef>
                <a:spcPct val="20000"/>
              </a:spcBef>
              <a:buClr>
                <a:schemeClr val="accent3"/>
              </a:buClr>
              <a:buSzPct val="95000"/>
              <a:buFont typeface="Wingdings 2"/>
              <a:buChar char=""/>
            </a:pPr>
            <a:r>
              <a:rPr lang="en-US" sz="2800" dirty="0" smtClean="0">
                <a:latin typeface="Times New Roman" pitchFamily="18" charset="0"/>
                <a:cs typeface="Times New Roman" pitchFamily="18" charset="0"/>
              </a:rPr>
              <a:t>Genes and family history of anxiety </a:t>
            </a:r>
            <a:r>
              <a:rPr lang="en-US" sz="2800" dirty="0" smtClean="0">
                <a:latin typeface="Times New Roman" pitchFamily="18" charset="0"/>
                <a:cs typeface="Times New Roman" pitchFamily="18" charset="0"/>
              </a:rPr>
              <a:t>disorder</a:t>
            </a:r>
          </a:p>
          <a:p>
            <a:pPr marL="274320" indent="-274320">
              <a:spcBef>
                <a:spcPct val="20000"/>
              </a:spcBef>
              <a:buClr>
                <a:schemeClr val="accent3"/>
              </a:buClr>
              <a:buSzPct val="95000"/>
              <a:buFont typeface="Wingdings 2"/>
              <a:buChar char=""/>
            </a:pPr>
            <a:r>
              <a:rPr lang="en-US" sz="2800" dirty="0" smtClean="0">
                <a:latin typeface="Times New Roman" pitchFamily="18" charset="0"/>
                <a:cs typeface="Times New Roman" pitchFamily="18" charset="0"/>
              </a:rPr>
              <a:t>Sexual </a:t>
            </a:r>
            <a:r>
              <a:rPr lang="en-US" sz="2800" dirty="0" smtClean="0">
                <a:latin typeface="Times New Roman" pitchFamily="18" charset="0"/>
                <a:cs typeface="Times New Roman" pitchFamily="18" charset="0"/>
              </a:rPr>
              <a:t>Abuse</a:t>
            </a:r>
          </a:p>
          <a:p>
            <a:pPr marL="274320" indent="-274320">
              <a:spcBef>
                <a:spcPct val="20000"/>
              </a:spcBef>
              <a:buClr>
                <a:schemeClr val="accent3"/>
              </a:buClr>
              <a:buSzPct val="95000"/>
              <a:buFont typeface="Wingdings 2"/>
              <a:buChar char=""/>
            </a:pPr>
            <a:r>
              <a:rPr lang="en-US" sz="2800" dirty="0" smtClean="0">
                <a:latin typeface="Times New Roman" pitchFamily="18" charset="0"/>
                <a:cs typeface="Times New Roman" pitchFamily="18" charset="0"/>
              </a:rPr>
              <a:t>Low self </a:t>
            </a:r>
            <a:r>
              <a:rPr lang="en-US" sz="2800" dirty="0" smtClean="0">
                <a:latin typeface="Times New Roman" pitchFamily="18" charset="0"/>
                <a:cs typeface="Times New Roman" pitchFamily="18" charset="0"/>
              </a:rPr>
              <a:t>esteem</a:t>
            </a:r>
          </a:p>
          <a:p>
            <a:pPr marL="274320" indent="-274320">
              <a:spcBef>
                <a:spcPct val="20000"/>
              </a:spcBef>
              <a:buClr>
                <a:schemeClr val="accent3"/>
              </a:buClr>
              <a:buSzPct val="95000"/>
              <a:buFont typeface="Wingdings 2"/>
              <a:buChar char=""/>
            </a:pPr>
            <a:r>
              <a:rPr lang="en-US" sz="2800" dirty="0" smtClean="0">
                <a:latin typeface="Times New Roman" pitchFamily="18" charset="0"/>
                <a:cs typeface="Times New Roman" pitchFamily="18" charset="0"/>
              </a:rPr>
              <a:t>Childhood </a:t>
            </a:r>
            <a:r>
              <a:rPr lang="en-US" sz="2800" dirty="0" smtClean="0">
                <a:latin typeface="Times New Roman" pitchFamily="18" charset="0"/>
                <a:cs typeface="Times New Roman" pitchFamily="18" charset="0"/>
              </a:rPr>
              <a:t>upbringing</a:t>
            </a:r>
          </a:p>
          <a:p>
            <a:pPr marL="274320" indent="-274320">
              <a:spcBef>
                <a:spcPct val="20000"/>
              </a:spcBef>
              <a:buClr>
                <a:schemeClr val="accent3"/>
              </a:buClr>
              <a:buSzPct val="95000"/>
              <a:buFont typeface="Wingdings 2"/>
              <a:buChar char=""/>
            </a:pPr>
            <a:r>
              <a:rPr lang="en-US" sz="2800" dirty="0" smtClean="0">
                <a:latin typeface="Times New Roman" pitchFamily="18" charset="0"/>
                <a:cs typeface="Times New Roman" pitchFamily="18" charset="0"/>
              </a:rPr>
              <a:t>Environmental, development and psychological factors</a:t>
            </a:r>
          </a:p>
          <a:p>
            <a:pPr marL="274320" indent="-274320">
              <a:spcBef>
                <a:spcPct val="20000"/>
              </a:spcBef>
              <a:buClr>
                <a:schemeClr val="accent3"/>
              </a:buClr>
              <a:buSzPct val="95000"/>
            </a:pPr>
            <a:endParaRPr lang="en-US" sz="2800" dirty="0" smtClean="0">
              <a:latin typeface="Times New Roman" pitchFamily="18" charset="0"/>
              <a:cs typeface="Times New Roman" pitchFamily="18" charset="0"/>
            </a:endParaRPr>
          </a:p>
          <a:p>
            <a:pPr marL="274320" indent="-274320">
              <a:spcBef>
                <a:spcPct val="20000"/>
              </a:spcBef>
              <a:buClr>
                <a:schemeClr val="accent3"/>
              </a:buClr>
              <a:buSzPct val="95000"/>
              <a:buFont typeface="Wingdings 2"/>
              <a:buChar char=""/>
            </a:pPr>
            <a:endParaRPr lang="en-US" sz="2800" dirty="0" smtClean="0">
              <a:latin typeface="Times New Roman" pitchFamily="18" charset="0"/>
              <a:cs typeface="Times New Roman" pitchFamily="18" charset="0"/>
            </a:endParaRPr>
          </a:p>
          <a:p>
            <a:pPr marL="274320" indent="-274320">
              <a:spcBef>
                <a:spcPct val="20000"/>
              </a:spcBef>
              <a:buClr>
                <a:schemeClr val="accent3"/>
              </a:buClr>
              <a:buSzPct val="95000"/>
              <a:buFont typeface="Wingdings 2"/>
              <a:buChar char=""/>
            </a:pPr>
            <a:endParaRPr lang="en-US" sz="2800" dirty="0" smtClean="0">
              <a:latin typeface="Times New Roman" pitchFamily="18" charset="0"/>
              <a:cs typeface="Times New Roman" pitchFamily="18" charset="0"/>
            </a:endParaRPr>
          </a:p>
          <a:p>
            <a:pPr marL="274320" indent="-274320">
              <a:spcBef>
                <a:spcPct val="20000"/>
              </a:spcBef>
              <a:buClr>
                <a:schemeClr val="accent3"/>
              </a:buClr>
              <a:buSzPct val="95000"/>
              <a:buFont typeface="Wingdings 2"/>
              <a:buChar char=""/>
            </a:pPr>
            <a:endParaRPr lang="en-US" sz="2800" dirty="0" smtClean="0">
              <a:latin typeface="Times New Roman" pitchFamily="18" charset="0"/>
              <a:cs typeface="Times New Roman" pitchFamily="18"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TextBox 9"/>
          <p:cNvSpPr txBox="1"/>
          <p:nvPr/>
        </p:nvSpPr>
        <p:spPr>
          <a:xfrm>
            <a:off x="425669" y="6317505"/>
            <a:ext cx="11766331" cy="461665"/>
          </a:xfrm>
          <a:prstGeom prst="rect">
            <a:avLst/>
          </a:prstGeom>
          <a:noFill/>
        </p:spPr>
        <p:txBody>
          <a:bodyPr wrap="square" rtlCol="0">
            <a:spAutoFit/>
          </a:bodyPr>
          <a:lstStyle/>
          <a:p>
            <a:r>
              <a:rPr lang="en-US" sz="1200" dirty="0" smtClean="0">
                <a:latin typeface="Times New Roman" pitchFamily="18" charset="0"/>
                <a:cs typeface="Times New Roman" pitchFamily="18" charset="0"/>
              </a:rPr>
              <a:t>Retrieved from: https://www.google.com/url?sa=i&amp;url=https%3A%2F%2Fwww.verywellmind.com%2Fsocial-anxiety-disorder-causes-3024749&amp;psig=AOvVaw09M3WgHMmcskY_lAWCUJPD&amp;ust=1604534464769000&amp;source=images&amp;cd=vfe&amp;ved=2ahUKEwirltjnyufsAhUU8xoKHXd7Cm0Qr4kDegUIARCkAQ</a:t>
            </a:r>
            <a:endParaRPr lang="en-US" sz="1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805497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tx1"/>
                </a:solidFill>
                <a:latin typeface="Times New Roman" pitchFamily="18" charset="0"/>
                <a:cs typeface="Times New Roman" pitchFamily="18" charset="0"/>
              </a:rPr>
              <a:t>Management of Anxiety Disorder</a:t>
            </a:r>
            <a:endParaRPr lang="en-US" sz="4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248400" y="1935480"/>
            <a:ext cx="5334000" cy="4389120"/>
          </a:xfrm>
        </p:spPr>
        <p:txBody>
          <a:bodyPr>
            <a:normAutofit/>
          </a:bodyPr>
          <a:lstStyle/>
          <a:p>
            <a:r>
              <a:rPr lang="en-US" sz="2800" dirty="0" smtClean="0">
                <a:latin typeface="Times New Roman" pitchFamily="18" charset="0"/>
                <a:cs typeface="Times New Roman" pitchFamily="18" charset="0"/>
              </a:rPr>
              <a:t>Mindfulness(Mental Health Foundation, n.d)</a:t>
            </a:r>
          </a:p>
          <a:p>
            <a:r>
              <a:rPr lang="en-US" sz="2800" dirty="0" smtClean="0">
                <a:latin typeface="Times New Roman" pitchFamily="18" charset="0"/>
                <a:cs typeface="Times New Roman" pitchFamily="18" charset="0"/>
              </a:rPr>
              <a:t>Medication/Pharmaceutical </a:t>
            </a:r>
            <a:r>
              <a:rPr lang="en-US" sz="2800" dirty="0" smtClean="0">
                <a:latin typeface="Times New Roman" pitchFamily="18" charset="0"/>
                <a:cs typeface="Times New Roman" pitchFamily="18" charset="0"/>
              </a:rPr>
              <a:t>management e. the use of antidepressants</a:t>
            </a:r>
          </a:p>
          <a:p>
            <a:r>
              <a:rPr lang="en-US" sz="2800" dirty="0" smtClean="0">
                <a:latin typeface="Times New Roman" pitchFamily="18" charset="0"/>
                <a:cs typeface="Times New Roman" pitchFamily="18" charset="0"/>
              </a:rPr>
              <a:t>Coping </a:t>
            </a:r>
            <a:r>
              <a:rPr lang="en-US" sz="2800" dirty="0" smtClean="0">
                <a:latin typeface="Times New Roman" pitchFamily="18" charset="0"/>
                <a:cs typeface="Times New Roman" pitchFamily="18" charset="0"/>
              </a:rPr>
              <a:t>mechanisms (</a:t>
            </a:r>
            <a:r>
              <a:rPr lang="en-US" sz="2800" dirty="0" err="1" smtClean="0">
                <a:latin typeface="Times New Roman" pitchFamily="18" charset="0"/>
                <a:cs typeface="Times New Roman" pitchFamily="18" charset="0"/>
              </a:rPr>
              <a:t>Bandelow</a:t>
            </a:r>
            <a:r>
              <a:rPr lang="en-US" sz="2800" dirty="0" smtClean="0">
                <a:latin typeface="Times New Roman" pitchFamily="18" charset="0"/>
                <a:cs typeface="Times New Roman" pitchFamily="18" charset="0"/>
              </a:rPr>
              <a:t> et al, 2017)</a:t>
            </a:r>
          </a:p>
          <a:p>
            <a:r>
              <a:rPr lang="en-US" sz="2800" dirty="0" smtClean="0">
                <a:latin typeface="Times New Roman" pitchFamily="18" charset="0"/>
                <a:cs typeface="Times New Roman" pitchFamily="18" charset="0"/>
              </a:rPr>
              <a:t>Hospitalization in suicidal cases</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pic>
        <p:nvPicPr>
          <p:cNvPr id="5" name="Picture 4" descr="trt.png"/>
          <p:cNvPicPr>
            <a:picLocks noChangeAspect="1"/>
          </p:cNvPicPr>
          <p:nvPr/>
        </p:nvPicPr>
        <p:blipFill>
          <a:blip r:embed="rId3"/>
          <a:stretch>
            <a:fillRect/>
          </a:stretch>
        </p:blipFill>
        <p:spPr>
          <a:xfrm>
            <a:off x="0" y="1901057"/>
            <a:ext cx="6041573" cy="3886201"/>
          </a:xfrm>
          <a:prstGeom prst="rect">
            <a:avLst/>
          </a:prstGeom>
        </p:spPr>
      </p:pic>
      <p:sp>
        <p:nvSpPr>
          <p:cNvPr id="6" name="TextBox 5"/>
          <p:cNvSpPr txBox="1"/>
          <p:nvPr/>
        </p:nvSpPr>
        <p:spPr>
          <a:xfrm>
            <a:off x="283779" y="5833241"/>
            <a:ext cx="11666483" cy="461665"/>
          </a:xfrm>
          <a:prstGeom prst="rect">
            <a:avLst/>
          </a:prstGeom>
          <a:noFill/>
        </p:spPr>
        <p:txBody>
          <a:bodyPr wrap="square" rtlCol="0">
            <a:spAutoFit/>
          </a:bodyPr>
          <a:lstStyle/>
          <a:p>
            <a:r>
              <a:rPr lang="en-US" sz="1200" dirty="0" smtClean="0">
                <a:latin typeface="Times New Roman" pitchFamily="18" charset="0"/>
                <a:cs typeface="Times New Roman" pitchFamily="18" charset="0"/>
              </a:rPr>
              <a:t>Picture Retrieved </a:t>
            </a:r>
            <a:r>
              <a:rPr lang="en-US" sz="1200" dirty="0" smtClean="0">
                <a:latin typeface="Times New Roman" pitchFamily="18" charset="0"/>
                <a:cs typeface="Times New Roman" pitchFamily="18" charset="0"/>
              </a:rPr>
              <a:t>from: https://www.google.com/url?sa=i&amp;url=https%3A%2F%2Fwww.verywellmind.com%2Fgeneralized-anxiety-disorder-treatment-4171993&amp;psig=AOvVaw3veTinNrD4GLvgL9JuofE-&amp;ust=1604534920912000&amp;source=images&amp;cd=vfe&amp;ved=2ahUKEwjV-JjBzOfsAhUP4oUKHXgyB2IQr4kDegUIARCkAQ</a:t>
            </a:r>
            <a:endParaRPr lang="en-US" sz="1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4775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tx1"/>
                </a:solidFill>
                <a:latin typeface="Times New Roman" pitchFamily="18" charset="0"/>
                <a:cs typeface="Times New Roman" pitchFamily="18" charset="0"/>
              </a:rPr>
              <a:t>Medication</a:t>
            </a:r>
            <a:endParaRPr lang="en-US" sz="4800" b="1" dirty="0">
              <a:solidFill>
                <a:schemeClr val="tx1"/>
              </a:solidFill>
              <a:latin typeface="Times New Roman" pitchFamily="18" charset="0"/>
              <a:cs typeface="Times New Roman" pitchFamily="18" charset="0"/>
            </a:endParaRPr>
          </a:p>
        </p:txBody>
      </p:sp>
      <p:pic>
        <p:nvPicPr>
          <p:cNvPr id="7" name="Content Placeholder 6" descr="12058-Drugs_to_Treat_Anxiety_Disorder_1200x628-facebook-1200x628.jpg"/>
          <p:cNvPicPr>
            <a:picLocks noGrp="1" noChangeAspect="1"/>
          </p:cNvPicPr>
          <p:nvPr>
            <p:ph idx="1"/>
          </p:nvPr>
        </p:nvPicPr>
        <p:blipFill>
          <a:blip r:embed="rId3"/>
          <a:stretch>
            <a:fillRect/>
          </a:stretch>
        </p:blipFill>
        <p:spPr>
          <a:xfrm rot="15958301">
            <a:off x="-1140939" y="2291269"/>
            <a:ext cx="5596817" cy="2929001"/>
          </a:xfrm>
        </p:spPr>
      </p:pic>
      <p:sp>
        <p:nvSpPr>
          <p:cNvPr id="9" name="Content Placeholder 2"/>
          <p:cNvSpPr txBox="1">
            <a:spLocks/>
          </p:cNvSpPr>
          <p:nvPr/>
        </p:nvSpPr>
        <p:spPr>
          <a:xfrm>
            <a:off x="4067503" y="2235025"/>
            <a:ext cx="7514897" cy="3960823"/>
          </a:xfrm>
          <a:prstGeom prst="rect">
            <a:avLst/>
          </a:prstGeom>
        </p:spPr>
        <p:txBody>
          <a:bodyPr vert="horz">
            <a:normAutofit fontScale="92500" lnSpcReduction="10000"/>
          </a:bodyPr>
          <a:lstStyle/>
          <a:p>
            <a:pPr marL="274320" indent="-274320">
              <a:spcBef>
                <a:spcPct val="20000"/>
              </a:spcBef>
              <a:buClr>
                <a:schemeClr val="accent3"/>
              </a:buClr>
              <a:buSzPct val="95000"/>
              <a:buFont typeface="Wingdings 2"/>
              <a:buChar char=""/>
            </a:pPr>
            <a:r>
              <a:rPr lang="en-US" sz="2800" dirty="0" smtClean="0">
                <a:latin typeface="Times New Roman" pitchFamily="18" charset="0"/>
                <a:cs typeface="Times New Roman" pitchFamily="18" charset="0"/>
              </a:rPr>
              <a:t>Benzodiazepines (tranquilizers)- slows down the nervous system</a:t>
            </a:r>
            <a:endParaRPr lang="en-US" sz="2800" dirty="0" smtClean="0">
              <a:latin typeface="Times New Roman" pitchFamily="18" charset="0"/>
              <a:cs typeface="Times New Roman" pitchFamily="18" charset="0"/>
            </a:endParaRPr>
          </a:p>
          <a:p>
            <a:pPr marL="274320" indent="-274320">
              <a:spcBef>
                <a:spcPct val="20000"/>
              </a:spcBef>
              <a:buClr>
                <a:schemeClr val="accent3"/>
              </a:buClr>
              <a:buSzPct val="95000"/>
              <a:buFont typeface="Wingdings 2"/>
              <a:buChar char=""/>
            </a:pPr>
            <a:r>
              <a:rPr lang="en-US" sz="2800" dirty="0" smtClean="0"/>
              <a:t>SSRIs </a:t>
            </a:r>
            <a:r>
              <a:rPr lang="en-US" sz="2800" dirty="0" smtClean="0"/>
              <a:t> </a:t>
            </a:r>
            <a:r>
              <a:rPr lang="en-US" sz="2800" dirty="0" smtClean="0"/>
              <a:t>Antidepressants-Eases </a:t>
            </a:r>
            <a:r>
              <a:rPr lang="en-US" sz="2800" dirty="0" smtClean="0"/>
              <a:t>symptoms of </a:t>
            </a:r>
            <a:r>
              <a:rPr lang="en-US" sz="2800" dirty="0" smtClean="0"/>
              <a:t>anxiety.</a:t>
            </a:r>
          </a:p>
          <a:p>
            <a:pPr marL="274320" indent="-274320">
              <a:spcBef>
                <a:spcPct val="20000"/>
              </a:spcBef>
              <a:buClr>
                <a:schemeClr val="accent3"/>
              </a:buClr>
              <a:buSzPct val="95000"/>
              <a:buFont typeface="Wingdings 2"/>
              <a:buChar char=""/>
            </a:pPr>
            <a:r>
              <a:rPr lang="en-US" sz="2800" dirty="0" err="1" smtClean="0"/>
              <a:t>Anxiolytic</a:t>
            </a:r>
            <a:r>
              <a:rPr lang="en-US" sz="2800" dirty="0" smtClean="0"/>
              <a:t>-Relieves </a:t>
            </a:r>
            <a:r>
              <a:rPr lang="en-US" sz="2800" dirty="0" smtClean="0"/>
              <a:t>anxiety and </a:t>
            </a:r>
            <a:r>
              <a:rPr lang="en-US" sz="2800" dirty="0" smtClean="0"/>
              <a:t>tension and also promotes </a:t>
            </a:r>
            <a:r>
              <a:rPr lang="en-US" sz="2800" dirty="0" smtClean="0"/>
              <a:t>sleep</a:t>
            </a:r>
            <a:r>
              <a:rPr lang="en-US" sz="2800" dirty="0" smtClean="0"/>
              <a:t>.</a:t>
            </a:r>
          </a:p>
          <a:p>
            <a:pPr marL="274320" indent="-274320">
              <a:spcBef>
                <a:spcPct val="20000"/>
              </a:spcBef>
              <a:buClr>
                <a:schemeClr val="accent3"/>
              </a:buClr>
              <a:buSzPct val="95000"/>
              <a:buFont typeface="Wingdings 2"/>
              <a:buChar char=""/>
            </a:pPr>
            <a:r>
              <a:rPr lang="en-US" sz="2800" dirty="0" smtClean="0"/>
              <a:t>Sedatives- Brings about calmness, drowsiness as well as dulled senses</a:t>
            </a:r>
          </a:p>
          <a:p>
            <a:r>
              <a:rPr lang="en-US" sz="2800" dirty="0" smtClean="0"/>
              <a:t/>
            </a:r>
            <a:br>
              <a:rPr lang="en-US" sz="2800" dirty="0" smtClean="0"/>
            </a:br>
            <a:endParaRPr lang="en-US" sz="2800"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TextBox 9"/>
          <p:cNvSpPr txBox="1"/>
          <p:nvPr/>
        </p:nvSpPr>
        <p:spPr>
          <a:xfrm>
            <a:off x="3452649" y="5391806"/>
            <a:ext cx="7520152" cy="830997"/>
          </a:xfrm>
          <a:prstGeom prst="rect">
            <a:avLst/>
          </a:prstGeom>
          <a:noFill/>
        </p:spPr>
        <p:txBody>
          <a:bodyPr wrap="square" rtlCol="0">
            <a:spAutoFit/>
          </a:bodyPr>
          <a:lstStyle/>
          <a:p>
            <a:r>
              <a:rPr lang="en-US" sz="1200" dirty="0" smtClean="0">
                <a:latin typeface="Times New Roman" pitchFamily="18" charset="0"/>
                <a:cs typeface="Times New Roman" pitchFamily="18" charset="0"/>
              </a:rPr>
              <a:t>Picture Retrieved </a:t>
            </a:r>
            <a:r>
              <a:rPr lang="en-US" sz="1200" dirty="0" smtClean="0">
                <a:latin typeface="Times New Roman" pitchFamily="18" charset="0"/>
                <a:cs typeface="Times New Roman" pitchFamily="18" charset="0"/>
              </a:rPr>
              <a:t>from: https://www.google.com/search?q=medication+for+anxiety+disorder&amp;rlz=1C1CHBD_enUS917US917&amp;sxsrf=ALeKk01dsj3AdkokMhWb1WBTHy1q6AxO2w:1604432970140&amp;source=lnms&amp;tbm=isch&amp;sa=X&amp;ved=2ahUKEwj05oDKkufsAhW5UxUIHWBEA1AQ_AUoAXoECB0QAw&amp;biw=1366&amp;bih=568#imgrc=jvwbDIytyzzTYM</a:t>
            </a:r>
            <a:endParaRPr lang="en-US" sz="1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4775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5988"/>
            <a:ext cx="10972800" cy="1143000"/>
          </a:xfrm>
        </p:spPr>
        <p:txBody>
          <a:bodyPr>
            <a:normAutofit/>
          </a:bodyPr>
          <a:lstStyle/>
          <a:p>
            <a:pPr algn="ctr"/>
            <a:r>
              <a:rPr lang="en-US" sz="4800" b="1" dirty="0" smtClean="0">
                <a:solidFill>
                  <a:schemeClr val="tx1"/>
                </a:solidFill>
                <a:latin typeface="Times New Roman" pitchFamily="18" charset="0"/>
                <a:cs typeface="Times New Roman" pitchFamily="18" charset="0"/>
              </a:rPr>
              <a:t>Summary and Conclusion</a:t>
            </a:r>
            <a:endParaRPr lang="en-US" sz="4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971550" y="1916430"/>
            <a:ext cx="10687050" cy="4503420"/>
          </a:xfrm>
        </p:spPr>
        <p:txBody>
          <a:bodyPr>
            <a:normAutofit/>
          </a:bodyPr>
          <a:lstStyle/>
          <a:p>
            <a:r>
              <a:rPr lang="en-US" dirty="0" smtClean="0">
                <a:latin typeface="Times New Roman" pitchFamily="18" charset="0"/>
                <a:cs typeface="Times New Roman" pitchFamily="18" charset="0"/>
              </a:rPr>
              <a:t>Generalized anxiety disorder is a mental health condition that affect not only students but the general adult population</a:t>
            </a:r>
          </a:p>
          <a:p>
            <a:r>
              <a:rPr lang="en-US" dirty="0" smtClean="0">
                <a:latin typeface="Times New Roman" pitchFamily="18" charset="0"/>
                <a:cs typeface="Times New Roman" pitchFamily="18" charset="0"/>
              </a:rPr>
              <a:t>On an annual basis, about 20% adults are affected by the disorder which means that they are rendered unable to perform tasks as expected of them</a:t>
            </a:r>
          </a:p>
          <a:p>
            <a:r>
              <a:rPr lang="en-US" dirty="0" smtClean="0">
                <a:latin typeface="Times New Roman" pitchFamily="18" charset="0"/>
                <a:cs typeface="Times New Roman" pitchFamily="18" charset="0"/>
              </a:rPr>
              <a:t>The disorder can be caused by preexisting conditions related to trauma, drug abuse, societal pressure to meet expectations and it also exist as a side effect of prolonged use of prescription stimulants and depressants </a:t>
            </a:r>
          </a:p>
          <a:p>
            <a:r>
              <a:rPr lang="en-US" dirty="0" smtClean="0">
                <a:latin typeface="Times New Roman" pitchFamily="18" charset="0"/>
                <a:cs typeface="Times New Roman" pitchFamily="18" charset="0"/>
              </a:rPr>
              <a:t>Symptoms include irritability among others related to reduced activity.</a:t>
            </a:r>
          </a:p>
          <a:p>
            <a:r>
              <a:rPr lang="en-US" dirty="0" smtClean="0">
                <a:latin typeface="Times New Roman" pitchFamily="18" charset="0"/>
                <a:cs typeface="Times New Roman" pitchFamily="18" charset="0"/>
              </a:rPr>
              <a:t>Being mindful, pharmaceutical management and hospitalization are some of the management measures</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140103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tx1"/>
                </a:solidFill>
                <a:latin typeface="Times New Roman" pitchFamily="18" charset="0"/>
                <a:cs typeface="Times New Roman" pitchFamily="18" charset="0"/>
              </a:rPr>
              <a:t>References</a:t>
            </a:r>
            <a:endParaRPr lang="en-US" sz="4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buNone/>
            </a:pP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Bandelow</a:t>
            </a:r>
            <a:r>
              <a:rPr lang="en-US" sz="2000" dirty="0" smtClean="0">
                <a:latin typeface="Times New Roman" pitchFamily="18" charset="0"/>
                <a:cs typeface="Times New Roman" pitchFamily="18" charset="0"/>
              </a:rPr>
              <a:t>, B., </a:t>
            </a:r>
            <a:r>
              <a:rPr lang="en-US" sz="2000" dirty="0" err="1" smtClean="0">
                <a:latin typeface="Times New Roman" pitchFamily="18" charset="0"/>
                <a:cs typeface="Times New Roman" pitchFamily="18" charset="0"/>
              </a:rPr>
              <a:t>Michaelis</a:t>
            </a:r>
            <a:r>
              <a:rPr lang="en-US" sz="2000" dirty="0" smtClean="0">
                <a:latin typeface="Times New Roman" pitchFamily="18" charset="0"/>
                <a:cs typeface="Times New Roman" pitchFamily="18" charset="0"/>
              </a:rPr>
              <a:t>, S., &amp; </a:t>
            </a:r>
            <a:r>
              <a:rPr lang="en-US" sz="2000" dirty="0" err="1" smtClean="0">
                <a:latin typeface="Times New Roman" pitchFamily="18" charset="0"/>
                <a:cs typeface="Times New Roman" pitchFamily="18" charset="0"/>
              </a:rPr>
              <a:t>Wedekind</a:t>
            </a:r>
            <a:r>
              <a:rPr lang="en-US" sz="2000" dirty="0" smtClean="0">
                <a:latin typeface="Times New Roman" pitchFamily="18" charset="0"/>
                <a:cs typeface="Times New Roman" pitchFamily="18" charset="0"/>
              </a:rPr>
              <a:t>, D. (2017). Treatment of anxiety disorders. </a:t>
            </a:r>
            <a:r>
              <a:rPr lang="en-US" sz="2000" i="1" dirty="0" smtClean="0">
                <a:latin typeface="Times New Roman" pitchFamily="18" charset="0"/>
                <a:cs typeface="Times New Roman" pitchFamily="18" charset="0"/>
              </a:rPr>
              <a:t>Dialogues in clinical neuroscience</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19</a:t>
            </a:r>
            <a:r>
              <a:rPr lang="en-US" sz="2000" dirty="0" smtClean="0">
                <a:latin typeface="Times New Roman" pitchFamily="18" charset="0"/>
                <a:cs typeface="Times New Roman" pitchFamily="18" charset="0"/>
              </a:rPr>
              <a:t>(2), 93–107. </a:t>
            </a:r>
            <a:r>
              <a:rPr lang="en-US" sz="2000" dirty="0" smtClean="0">
                <a:latin typeface="Times New Roman" pitchFamily="18" charset="0"/>
                <a:cs typeface="Times New Roman" pitchFamily="18" charset="0"/>
                <a:hlinkClick r:id="rId2"/>
              </a:rPr>
              <a:t>https://</a:t>
            </a:r>
            <a:r>
              <a:rPr lang="en-US" sz="2000" dirty="0" smtClean="0">
                <a:latin typeface="Times New Roman" pitchFamily="18" charset="0"/>
                <a:cs typeface="Times New Roman" pitchFamily="18" charset="0"/>
                <a:hlinkClick r:id="rId2"/>
              </a:rPr>
              <a:t>doi.org/10.31887/DCNS.2017.19.2/bbandelow</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Blanco, C., Rubio, J., Wall, M., Wang, S., </a:t>
            </a:r>
            <a:r>
              <a:rPr lang="en-US" sz="2000" dirty="0" err="1" smtClean="0">
                <a:latin typeface="Times New Roman" pitchFamily="18" charset="0"/>
                <a:cs typeface="Times New Roman" pitchFamily="18" charset="0"/>
              </a:rPr>
              <a:t>Jiu</a:t>
            </a:r>
            <a:r>
              <a:rPr lang="en-US" sz="2000" dirty="0" smtClean="0">
                <a:latin typeface="Times New Roman" pitchFamily="18" charset="0"/>
                <a:cs typeface="Times New Roman" pitchFamily="18" charset="0"/>
              </a:rPr>
              <a:t>, C. J., &amp; </a:t>
            </a:r>
            <a:r>
              <a:rPr lang="en-US" sz="2000" dirty="0" err="1" smtClean="0">
                <a:latin typeface="Times New Roman" pitchFamily="18" charset="0"/>
                <a:cs typeface="Times New Roman" pitchFamily="18" charset="0"/>
              </a:rPr>
              <a:t>Kendler</a:t>
            </a:r>
            <a:r>
              <a:rPr lang="en-US" sz="2000" dirty="0" smtClean="0">
                <a:latin typeface="Times New Roman" pitchFamily="18" charset="0"/>
                <a:cs typeface="Times New Roman" pitchFamily="18" charset="0"/>
              </a:rPr>
              <a:t>, K. S. (2014). Risk factors for anxiety disorders: common and specific effects in a national sample. Depression and anxiety, 31(9), 756-764</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Mental health Foundation(n.d). How to Look After your health using mindfulness</a:t>
            </a:r>
          </a:p>
          <a:p>
            <a:r>
              <a:rPr lang="en-US" sz="2000" dirty="0" smtClean="0">
                <a:latin typeface="Times New Roman" pitchFamily="18" charset="0"/>
                <a:cs typeface="Times New Roman" pitchFamily="18" charset="0"/>
              </a:rPr>
              <a:t>Munir S, Takov V.(2020) Generalized Anxiety Disorder. In: </a:t>
            </a:r>
            <a:r>
              <a:rPr lang="en-US" sz="2000" dirty="0" err="1" smtClean="0">
                <a:latin typeface="Times New Roman" pitchFamily="18" charset="0"/>
                <a:cs typeface="Times New Roman" pitchFamily="18" charset="0"/>
              </a:rPr>
              <a:t>StatPearls</a:t>
            </a:r>
            <a:r>
              <a:rPr lang="en-US" sz="2000" dirty="0" smtClean="0">
                <a:latin typeface="Times New Roman" pitchFamily="18" charset="0"/>
                <a:cs typeface="Times New Roman" pitchFamily="18" charset="0"/>
              </a:rPr>
              <a:t> [Internet]. Treasure Island (FL): </a:t>
            </a:r>
            <a:r>
              <a:rPr lang="en-US" sz="2000" dirty="0" err="1" smtClean="0">
                <a:latin typeface="Times New Roman" pitchFamily="18" charset="0"/>
                <a:cs typeface="Times New Roman" pitchFamily="18" charset="0"/>
              </a:rPr>
              <a:t>StatPearls</a:t>
            </a:r>
            <a:r>
              <a:rPr lang="en-US" sz="2000" dirty="0" smtClean="0">
                <a:latin typeface="Times New Roman" pitchFamily="18" charset="0"/>
                <a:cs typeface="Times New Roman" pitchFamily="18" charset="0"/>
              </a:rPr>
              <a:t> Publishing; 2020 Jan-. Available from: </a:t>
            </a:r>
            <a:r>
              <a:rPr lang="en-US" sz="2000" dirty="0" smtClean="0">
                <a:latin typeface="Times New Roman" pitchFamily="18" charset="0"/>
                <a:cs typeface="Times New Roman" pitchFamily="18" charset="0"/>
                <a:hlinkClick r:id="rId3"/>
              </a:rPr>
              <a:t>https://www.ncbi.nlm.nih.gov/books/NBK441870/</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Wilson H. (n.d). Mental Health: Conditions and Interventions</a:t>
            </a:r>
            <a:endParaRPr lang="en-US"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649463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415</TotalTime>
  <Words>1423</Words>
  <Application>Microsoft Office PowerPoint</Application>
  <PresentationFormat>Custom</PresentationFormat>
  <Paragraphs>78</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Slide 1</vt:lpstr>
      <vt:lpstr>Introduction</vt:lpstr>
      <vt:lpstr>Symptoms of Anxiety Disorder</vt:lpstr>
      <vt:lpstr>Risk Factors</vt:lpstr>
      <vt:lpstr>Management of Anxiety Disorder</vt:lpstr>
      <vt:lpstr>Medication</vt:lpstr>
      <vt:lpstr>Summary and Conclusion</vt:lpstr>
      <vt:lpstr>References</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Deepak Malhotra</dc:creator>
  <cp:lastModifiedBy>New User</cp:lastModifiedBy>
  <cp:revision>28</cp:revision>
  <dcterms:created xsi:type="dcterms:W3CDTF">2019-06-11T18:07:25Z</dcterms:created>
  <dcterms:modified xsi:type="dcterms:W3CDTF">2020-11-04T00:22:24Z</dcterms:modified>
</cp:coreProperties>
</file>