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00" autoAdjust="0"/>
    <p:restoredTop sz="94600"/>
  </p:normalViewPr>
  <p:slideViewPr>
    <p:cSldViewPr>
      <p:cViewPr varScale="1">
        <p:scale>
          <a:sx n="86" d="100"/>
          <a:sy n="86" d="100"/>
        </p:scale>
        <p:origin x="-1188" y="-90"/>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2064" y="36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defRPr sz="1200"/>
            </a:lvl1pPr>
          </a:lstStyle>
          <a:p>
            <a:endParaRPr lang="en-US" dirty="0"/>
          </a:p>
        </p:txBody>
      </p:sp>
      <p:sp>
        <p:nvSpPr>
          <p:cNvPr id="21507" name="Rectangle 3"/>
          <p:cNvSpPr>
            <a:spLocks noGrp="1" noChangeArrowheads="1"/>
          </p:cNvSpPr>
          <p:nvPr>
            <p:ph type="dt" idx="1"/>
          </p:nvPr>
        </p:nvSpPr>
        <p:spPr bwMode="auto">
          <a:xfrm>
            <a:off x="3970938"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a:defRPr sz="1200"/>
            </a:lvl1pPr>
          </a:lstStyle>
          <a:p>
            <a:endParaRPr lang="en-US" dirty="0"/>
          </a:p>
        </p:txBody>
      </p:sp>
      <p:sp>
        <p:nvSpPr>
          <p:cNvPr id="2150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701040" y="4387136"/>
            <a:ext cx="560832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defRPr sz="1200"/>
            </a:lvl1pPr>
          </a:lstStyle>
          <a:p>
            <a:endParaRPr lang="en-US" dirty="0"/>
          </a:p>
        </p:txBody>
      </p:sp>
      <p:sp>
        <p:nvSpPr>
          <p:cNvPr id="21511" name="Rectangle 7"/>
          <p:cNvSpPr>
            <a:spLocks noGrp="1" noChangeArrowheads="1"/>
          </p:cNvSpPr>
          <p:nvPr>
            <p:ph type="sldNum" sz="quarter" idx="5"/>
          </p:nvPr>
        </p:nvSpPr>
        <p:spPr bwMode="auto">
          <a:xfrm>
            <a:off x="3970938"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a:defRPr sz="1200"/>
            </a:lvl1pPr>
          </a:lstStyle>
          <a:p>
            <a:fld id="{0E0D7584-A7CC-465F-A4AB-898257D7082C}" type="slidenum">
              <a:rPr lang="en-US"/>
              <a:pPr/>
              <a:t>‹#›</a:t>
            </a:fld>
            <a:endParaRPr lang="en-US" dirty="0"/>
          </a:p>
        </p:txBody>
      </p:sp>
    </p:spTree>
    <p:extLst>
      <p:ext uri="{BB962C8B-B14F-4D97-AF65-F5344CB8AC3E}">
        <p14:creationId xmlns:p14="http://schemas.microsoft.com/office/powerpoint/2010/main" val="37624215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title page</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1</a:t>
            </a:fld>
            <a:endParaRPr lang="en-US" dirty="0"/>
          </a:p>
        </p:txBody>
      </p:sp>
    </p:spTree>
    <p:extLst>
      <p:ext uri="{BB962C8B-B14F-4D97-AF65-F5344CB8AC3E}">
        <p14:creationId xmlns:p14="http://schemas.microsoft.com/office/powerpoint/2010/main" val="132849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One of the core elements of cognitive psychology relates to how people store and retrieve information. This particularly focusing on the use of memory and decision making. This aspect of psychology focuses more on the concern of mental states than that of behaviorism. This aspect of psychology touches upon many other disciplines including that of philosophy, sociology and anthropology.  Until 1970 it was behaviorism that dominated the school of thought in psychology. After 1970 a real shift occurred into what became known as the ‘cognitive revolution’ and the first real term of cognitive psychology that embraced process models, cognitive research and a new taxonomy.  Notable people in the history of cognitive psychology include such people as: Gustav Fechner, Edward Titchener, William James, Edward Tolman, Wolfgang Kohler, Jean Piaget, Noam Chomsky, and James McClelland.  </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10</a:t>
            </a:fld>
            <a:endParaRPr lang="en-US" dirty="0"/>
          </a:p>
        </p:txBody>
      </p:sp>
    </p:spTree>
    <p:extLst>
      <p:ext uri="{BB962C8B-B14F-4D97-AF65-F5344CB8AC3E}">
        <p14:creationId xmlns:p14="http://schemas.microsoft.com/office/powerpoint/2010/main" val="1954103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reference slide</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11</a:t>
            </a:fld>
            <a:endParaRPr lang="en-US" dirty="0"/>
          </a:p>
        </p:txBody>
      </p:sp>
    </p:spTree>
    <p:extLst>
      <p:ext uri="{BB962C8B-B14F-4D97-AF65-F5344CB8AC3E}">
        <p14:creationId xmlns:p14="http://schemas.microsoft.com/office/powerpoint/2010/main" val="70880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There are numerous detailed stages that outline the developmental process of the brain.  The most important of these being:-</a:t>
            </a:r>
          </a:p>
          <a:p>
            <a:pPr>
              <a:lnSpc>
                <a:spcPct val="150000"/>
              </a:lnSpc>
            </a:pPr>
            <a:endParaRPr lang="en-US" dirty="0" smtClean="0"/>
          </a:p>
          <a:p>
            <a:pPr marL="174056" indent="-174056">
              <a:lnSpc>
                <a:spcPct val="150000"/>
              </a:lnSpc>
              <a:buFont typeface="Arial" pitchFamily="34" charset="0"/>
              <a:buChar char="•"/>
            </a:pPr>
            <a:r>
              <a:rPr lang="en-GB" b="1" dirty="0"/>
              <a:t>The First 8 weeks </a:t>
            </a:r>
            <a:r>
              <a:rPr lang="en-GB" dirty="0"/>
              <a:t>(Embryonic Period) – organs, systems, tissues of the future are induced</a:t>
            </a:r>
          </a:p>
          <a:p>
            <a:pPr marL="174056" indent="-174056">
              <a:lnSpc>
                <a:spcPct val="150000"/>
              </a:lnSpc>
              <a:buFont typeface="Arial" pitchFamily="34" charset="0"/>
              <a:buChar char="•"/>
            </a:pPr>
            <a:r>
              <a:rPr lang="en-GB" b="1" dirty="0"/>
              <a:t>Fetal Stage </a:t>
            </a:r>
            <a:r>
              <a:rPr lang="en-GB" dirty="0"/>
              <a:t>(3rd -9th month) brain functions expressed via neural circuitry</a:t>
            </a:r>
          </a:p>
          <a:p>
            <a:pPr marL="174056" indent="-174056">
              <a:lnSpc>
                <a:spcPct val="150000"/>
              </a:lnSpc>
              <a:buFont typeface="Arial" pitchFamily="34" charset="0"/>
              <a:buChar char="•"/>
            </a:pPr>
            <a:r>
              <a:rPr lang="en-GB" b="1" dirty="0"/>
              <a:t>Birth – </a:t>
            </a:r>
            <a:r>
              <a:rPr lang="en-GB" dirty="0"/>
              <a:t>All reflexes are of brain stem origin with a minimum cortical control</a:t>
            </a:r>
          </a:p>
          <a:p>
            <a:pPr marL="174056" indent="-174056">
              <a:lnSpc>
                <a:spcPct val="150000"/>
              </a:lnSpc>
              <a:buFont typeface="Arial" pitchFamily="34" charset="0"/>
              <a:buChar char="•"/>
            </a:pPr>
            <a:r>
              <a:rPr lang="en-GB" b="1" dirty="0"/>
              <a:t>Post natal development </a:t>
            </a:r>
            <a:r>
              <a:rPr lang="en-GB" dirty="0"/>
              <a:t>– Goes from 10% of body weight to 2% for the Adult </a:t>
            </a:r>
            <a:r>
              <a:rPr lang="en-GB" dirty="0" smtClean="0"/>
              <a:t>Brain </a:t>
            </a:r>
            <a:r>
              <a:rPr lang="en-GB" sz="1000" dirty="0"/>
              <a:t>[ G.J. De Montfort &amp;  Dr. Rosemary Boone, 2010 ] </a:t>
            </a:r>
            <a:endParaRPr lang="en-GB" sz="1000" dirty="0"/>
          </a:p>
          <a:p>
            <a:r>
              <a:rPr lang="en-US" dirty="0" smtClean="0"/>
              <a:t>Medical Science still has difficulties in pinpointing the exact causes behind birth abnormalities and this accounts for up to 70% of all birth defects. At the birth stage there are so many combined complex and intricate processes under way and the cause of these are easily disrupted. </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2</a:t>
            </a:fld>
            <a:endParaRPr lang="en-US" dirty="0"/>
          </a:p>
        </p:txBody>
      </p:sp>
    </p:spTree>
    <p:extLst>
      <p:ext uri="{BB962C8B-B14F-4D97-AF65-F5344CB8AC3E}">
        <p14:creationId xmlns:p14="http://schemas.microsoft.com/office/powerpoint/2010/main" val="399975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The map illustrates the complex structure of the brain and the many different functions contained within it.  The main map of the brain is structured into the following components:-</a:t>
            </a:r>
          </a:p>
          <a:p>
            <a:pPr marL="174056" indent="-174056">
              <a:lnSpc>
                <a:spcPct val="150000"/>
              </a:lnSpc>
              <a:buFont typeface="Wingdings" pitchFamily="2" charset="2"/>
              <a:buChar char="§"/>
            </a:pPr>
            <a:r>
              <a:rPr lang="en-US" dirty="0" smtClean="0"/>
              <a:t>Cerebellum</a:t>
            </a:r>
          </a:p>
          <a:p>
            <a:pPr marL="174056" indent="-174056">
              <a:lnSpc>
                <a:spcPct val="150000"/>
              </a:lnSpc>
              <a:buFont typeface="Wingdings" pitchFamily="2" charset="2"/>
              <a:buChar char="§"/>
            </a:pPr>
            <a:r>
              <a:rPr lang="en-US" dirty="0" smtClean="0"/>
              <a:t>Occipital Lobe</a:t>
            </a:r>
          </a:p>
          <a:p>
            <a:pPr marL="174056" indent="-174056">
              <a:lnSpc>
                <a:spcPct val="150000"/>
              </a:lnSpc>
              <a:buFont typeface="Wingdings" pitchFamily="2" charset="2"/>
              <a:buChar char="§"/>
            </a:pPr>
            <a:r>
              <a:rPr lang="en-US" dirty="0" smtClean="0"/>
              <a:t>Parietal Lobe</a:t>
            </a:r>
          </a:p>
          <a:p>
            <a:pPr marL="174056" indent="-174056">
              <a:lnSpc>
                <a:spcPct val="150000"/>
              </a:lnSpc>
              <a:buFont typeface="Wingdings" pitchFamily="2" charset="2"/>
              <a:buChar char="§"/>
            </a:pPr>
            <a:r>
              <a:rPr lang="en-US" dirty="0" smtClean="0"/>
              <a:t>Frontal Lobe</a:t>
            </a:r>
          </a:p>
          <a:p>
            <a:pPr marL="174056" indent="-174056">
              <a:lnSpc>
                <a:spcPct val="150000"/>
              </a:lnSpc>
              <a:buFont typeface="Wingdings" pitchFamily="2" charset="2"/>
              <a:buChar char="§"/>
            </a:pPr>
            <a:r>
              <a:rPr lang="en-US" dirty="0" smtClean="0"/>
              <a:t>Temporal Lobe</a:t>
            </a:r>
          </a:p>
          <a:p>
            <a:pPr marL="174056" indent="-174056">
              <a:lnSpc>
                <a:spcPct val="150000"/>
              </a:lnSpc>
              <a:buFont typeface="Wingdings" pitchFamily="2" charset="2"/>
              <a:buChar char="§"/>
            </a:pPr>
            <a:r>
              <a:rPr lang="en-US" dirty="0" smtClean="0"/>
              <a:t>Brain Stem</a:t>
            </a:r>
          </a:p>
          <a:p>
            <a:pPr>
              <a:lnSpc>
                <a:spcPct val="150000"/>
              </a:lnSpc>
            </a:pPr>
            <a:r>
              <a:rPr lang="en-US" dirty="0" smtClean="0"/>
              <a:t>Each of these deals with different functionalities of the body like vision, hearing, smell, movement, balance, blood pressure etc.  Hence brain injury can create severe disruption to other bodily functions</a:t>
            </a:r>
            <a:r>
              <a:rPr lang="en-US" sz="1000" dirty="0"/>
              <a:t> [ R.P. Lehr, PhD 2011]</a:t>
            </a:r>
            <a:endParaRPr lang="en-US" sz="1000" dirty="0"/>
          </a:p>
          <a:p>
            <a:pPr marL="174056" indent="-174056">
              <a:lnSpc>
                <a:spcPct val="150000"/>
              </a:lnSpc>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3</a:t>
            </a:fld>
            <a:endParaRPr lang="en-US" dirty="0"/>
          </a:p>
        </p:txBody>
      </p:sp>
    </p:spTree>
    <p:extLst>
      <p:ext uri="{BB962C8B-B14F-4D97-AF65-F5344CB8AC3E}">
        <p14:creationId xmlns:p14="http://schemas.microsoft.com/office/powerpoint/2010/main" val="4274602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The Frontal Lobe is located at the most anterior and right under the forehead. This deals with our reaction to the environment and consciousness. The Parietal Lobe is near the back and top of the head. It deals with vision and the perception of touch. This controls our emotional responses and our expression of language. The Occipital Lobe is located at the back of the head and deals with the aspect of vision.  The temporal lobe is located at the side </a:t>
            </a:r>
            <a:r>
              <a:rPr lang="en-US" dirty="0" smtClean="0"/>
              <a:t>of the head above the ears.  This deals with memory, hearing ability and visual perception.  The Brain Stem lies deep in the brain and leads to the spinal cord. Effectively a control centre dealing with blood pressure, sweating, digestion, temperature, sleep and breathing.  The Cerebellum is located at the base of the skull and coordinates balance of movement and equilibrium of the body.  Damage to any areas of the brain van have serious ramifications to other functional components of the body. </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4</a:t>
            </a:fld>
            <a:endParaRPr lang="en-US" dirty="0"/>
          </a:p>
        </p:txBody>
      </p:sp>
    </p:spTree>
    <p:extLst>
      <p:ext uri="{BB962C8B-B14F-4D97-AF65-F5344CB8AC3E}">
        <p14:creationId xmlns:p14="http://schemas.microsoft.com/office/powerpoint/2010/main" val="1229747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brain may be described as having the following main functions:</a:t>
            </a:r>
          </a:p>
          <a:p>
            <a:pPr fontAlgn="t">
              <a:spcBef>
                <a:spcPts val="0"/>
              </a:spcBef>
              <a:spcAft>
                <a:spcPts val="0"/>
              </a:spcAft>
            </a:pPr>
            <a:endParaRPr lang="en-US" dirty="0" smtClean="0">
              <a:solidFill>
                <a:srgbClr val="000000"/>
              </a:solidFill>
              <a:latin typeface="Arial"/>
              <a:cs typeface="Arial"/>
            </a:endParaRPr>
          </a:p>
          <a:p>
            <a:pPr fontAlgn="t">
              <a:spcBef>
                <a:spcPts val="0"/>
              </a:spcBef>
              <a:spcAft>
                <a:spcPts val="0"/>
              </a:spcAft>
            </a:pPr>
            <a:r>
              <a:rPr lang="en-US" b="1" dirty="0" smtClean="0">
                <a:solidFill>
                  <a:srgbClr val="000000"/>
                </a:solidFill>
                <a:latin typeface="Arial"/>
                <a:cs typeface="Arial"/>
              </a:rPr>
              <a:t>Cerebellum</a:t>
            </a:r>
            <a:endParaRPr lang="en-GB" sz="1600" b="1" dirty="0">
              <a:latin typeface="Arial"/>
            </a:endParaRPr>
          </a:p>
          <a:p>
            <a:pPr fontAlgn="t">
              <a:spcBef>
                <a:spcPts val="0"/>
              </a:spcBef>
              <a:spcAft>
                <a:spcPts val="0"/>
              </a:spcAft>
            </a:pPr>
            <a:r>
              <a:rPr lang="en-US" dirty="0">
                <a:solidFill>
                  <a:srgbClr val="000000"/>
                </a:solidFill>
                <a:latin typeface="Arial"/>
                <a:cs typeface="Arial"/>
              </a:rPr>
              <a:t>Balance and Equilibrium, memory for reflex </a:t>
            </a:r>
            <a:r>
              <a:rPr lang="en-US" dirty="0" smtClean="0">
                <a:solidFill>
                  <a:srgbClr val="000000"/>
                </a:solidFill>
                <a:latin typeface="Arial"/>
                <a:cs typeface="Arial"/>
              </a:rPr>
              <a:t>acts</a:t>
            </a:r>
          </a:p>
          <a:p>
            <a:pPr fontAlgn="t">
              <a:spcBef>
                <a:spcPts val="0"/>
              </a:spcBef>
              <a:spcAft>
                <a:spcPts val="0"/>
              </a:spcAft>
            </a:pPr>
            <a:endParaRPr lang="en-GB" sz="1600" dirty="0">
              <a:latin typeface="Arial"/>
            </a:endParaRPr>
          </a:p>
          <a:p>
            <a:pPr fontAlgn="t">
              <a:spcBef>
                <a:spcPts val="0"/>
              </a:spcBef>
              <a:spcAft>
                <a:spcPts val="0"/>
              </a:spcAft>
            </a:pPr>
            <a:r>
              <a:rPr lang="en-US" b="1" dirty="0">
                <a:solidFill>
                  <a:srgbClr val="000000"/>
                </a:solidFill>
                <a:latin typeface="Arial"/>
                <a:cs typeface="Arial"/>
              </a:rPr>
              <a:t>Occipital Lobe</a:t>
            </a:r>
            <a:endParaRPr lang="en-GB" sz="1600" b="1" dirty="0">
              <a:latin typeface="Arial"/>
            </a:endParaRPr>
          </a:p>
          <a:p>
            <a:pPr fontAlgn="t">
              <a:spcBef>
                <a:spcPts val="0"/>
              </a:spcBef>
              <a:spcAft>
                <a:spcPts val="0"/>
              </a:spcAft>
            </a:pPr>
            <a:r>
              <a:rPr lang="en-US" dirty="0" smtClean="0">
                <a:solidFill>
                  <a:srgbClr val="000000"/>
                </a:solidFill>
                <a:latin typeface="Arial"/>
                <a:cs typeface="Arial"/>
              </a:rPr>
              <a:t>Vision</a:t>
            </a:r>
          </a:p>
          <a:p>
            <a:pPr fontAlgn="t">
              <a:spcBef>
                <a:spcPts val="0"/>
              </a:spcBef>
              <a:spcAft>
                <a:spcPts val="0"/>
              </a:spcAft>
            </a:pPr>
            <a:endParaRPr lang="en-GB" sz="1600" dirty="0">
              <a:latin typeface="Arial"/>
            </a:endParaRPr>
          </a:p>
          <a:p>
            <a:pPr fontAlgn="t">
              <a:spcBef>
                <a:spcPts val="0"/>
              </a:spcBef>
              <a:spcAft>
                <a:spcPts val="0"/>
              </a:spcAft>
            </a:pPr>
            <a:r>
              <a:rPr lang="en-US" b="1" dirty="0">
                <a:solidFill>
                  <a:srgbClr val="000000"/>
                </a:solidFill>
                <a:latin typeface="Arial"/>
                <a:cs typeface="Arial"/>
              </a:rPr>
              <a:t>Parietal Lobe</a:t>
            </a:r>
            <a:endParaRPr lang="en-GB" sz="1600" b="1" dirty="0">
              <a:latin typeface="Arial"/>
            </a:endParaRPr>
          </a:p>
          <a:p>
            <a:pPr fontAlgn="t">
              <a:spcBef>
                <a:spcPts val="0"/>
              </a:spcBef>
              <a:spcAft>
                <a:spcPts val="0"/>
              </a:spcAft>
            </a:pPr>
            <a:r>
              <a:rPr lang="en-US" dirty="0">
                <a:solidFill>
                  <a:srgbClr val="000000"/>
                </a:solidFill>
                <a:latin typeface="Arial"/>
                <a:cs typeface="Arial"/>
              </a:rPr>
              <a:t>Visual attraction touch, movement of </a:t>
            </a:r>
            <a:r>
              <a:rPr lang="en-US" dirty="0" smtClean="0">
                <a:solidFill>
                  <a:srgbClr val="000000"/>
                </a:solidFill>
                <a:latin typeface="Arial"/>
                <a:cs typeface="Arial"/>
              </a:rPr>
              <a:t>objects</a:t>
            </a:r>
          </a:p>
          <a:p>
            <a:pPr fontAlgn="t">
              <a:spcBef>
                <a:spcPts val="0"/>
              </a:spcBef>
              <a:spcAft>
                <a:spcPts val="0"/>
              </a:spcAft>
            </a:pPr>
            <a:endParaRPr lang="en-GB" sz="1600" dirty="0">
              <a:latin typeface="Arial"/>
            </a:endParaRPr>
          </a:p>
          <a:p>
            <a:pPr fontAlgn="t">
              <a:spcBef>
                <a:spcPts val="0"/>
              </a:spcBef>
              <a:spcAft>
                <a:spcPts val="0"/>
              </a:spcAft>
            </a:pPr>
            <a:r>
              <a:rPr lang="en-US" b="1" dirty="0">
                <a:solidFill>
                  <a:srgbClr val="000000"/>
                </a:solidFill>
                <a:latin typeface="Arial"/>
                <a:cs typeface="Arial"/>
              </a:rPr>
              <a:t>Frontal Lobe</a:t>
            </a:r>
            <a:endParaRPr lang="en-GB" sz="1600" b="1" dirty="0">
              <a:latin typeface="Arial"/>
            </a:endParaRPr>
          </a:p>
          <a:p>
            <a:pPr fontAlgn="t">
              <a:spcBef>
                <a:spcPts val="0"/>
              </a:spcBef>
              <a:spcAft>
                <a:spcPts val="0"/>
              </a:spcAft>
            </a:pPr>
            <a:r>
              <a:rPr lang="en-US" dirty="0" smtClean="0">
                <a:solidFill>
                  <a:srgbClr val="000000"/>
                </a:solidFill>
                <a:latin typeface="Arial"/>
                <a:cs typeface="Arial"/>
              </a:rPr>
              <a:t>Consciousness</a:t>
            </a:r>
          </a:p>
          <a:p>
            <a:pPr fontAlgn="t">
              <a:spcBef>
                <a:spcPts val="0"/>
              </a:spcBef>
              <a:spcAft>
                <a:spcPts val="0"/>
              </a:spcAft>
            </a:pPr>
            <a:endParaRPr lang="en-GB" sz="1600" dirty="0">
              <a:latin typeface="Arial"/>
            </a:endParaRPr>
          </a:p>
          <a:p>
            <a:pPr fontAlgn="t">
              <a:spcBef>
                <a:spcPts val="0"/>
              </a:spcBef>
              <a:spcAft>
                <a:spcPts val="0"/>
              </a:spcAft>
            </a:pPr>
            <a:r>
              <a:rPr lang="en-US" b="1" dirty="0">
                <a:solidFill>
                  <a:srgbClr val="000000"/>
                </a:solidFill>
                <a:latin typeface="Arial"/>
                <a:cs typeface="Arial"/>
              </a:rPr>
              <a:t>Temporal Lobe</a:t>
            </a:r>
            <a:endParaRPr lang="en-GB" sz="1600" b="1" dirty="0">
              <a:latin typeface="Arial"/>
            </a:endParaRPr>
          </a:p>
          <a:p>
            <a:pPr fontAlgn="t">
              <a:spcBef>
                <a:spcPts val="0"/>
              </a:spcBef>
              <a:spcAft>
                <a:spcPts val="0"/>
              </a:spcAft>
            </a:pPr>
            <a:r>
              <a:rPr lang="en-US" dirty="0">
                <a:solidFill>
                  <a:srgbClr val="000000"/>
                </a:solidFill>
                <a:latin typeface="Arial"/>
                <a:cs typeface="Arial"/>
              </a:rPr>
              <a:t>Hearing ability &amp; memory, categorizing </a:t>
            </a:r>
            <a:r>
              <a:rPr lang="en-US" dirty="0" smtClean="0">
                <a:solidFill>
                  <a:srgbClr val="000000"/>
                </a:solidFill>
                <a:latin typeface="Arial"/>
                <a:cs typeface="Arial"/>
              </a:rPr>
              <a:t>objects</a:t>
            </a:r>
          </a:p>
          <a:p>
            <a:pPr fontAlgn="t">
              <a:spcBef>
                <a:spcPts val="0"/>
              </a:spcBef>
              <a:spcAft>
                <a:spcPts val="0"/>
              </a:spcAft>
            </a:pPr>
            <a:endParaRPr lang="en-GB" sz="1600" dirty="0">
              <a:latin typeface="Arial"/>
            </a:endParaRPr>
          </a:p>
          <a:p>
            <a:pPr fontAlgn="t">
              <a:spcBef>
                <a:spcPts val="0"/>
              </a:spcBef>
              <a:spcAft>
                <a:spcPts val="0"/>
              </a:spcAft>
            </a:pPr>
            <a:r>
              <a:rPr lang="en-US" b="1" dirty="0">
                <a:solidFill>
                  <a:srgbClr val="000000"/>
                </a:solidFill>
                <a:latin typeface="Arial"/>
                <a:cs typeface="Arial"/>
              </a:rPr>
              <a:t>Brain Stem</a:t>
            </a:r>
            <a:endParaRPr lang="en-GB" sz="1600" b="1" dirty="0">
              <a:latin typeface="Arial"/>
            </a:endParaRPr>
          </a:p>
          <a:p>
            <a:pPr fontAlgn="t">
              <a:spcBef>
                <a:spcPts val="0"/>
              </a:spcBef>
              <a:spcAft>
                <a:spcPts val="0"/>
              </a:spcAft>
            </a:pPr>
            <a:r>
              <a:rPr lang="en-US" dirty="0">
                <a:solidFill>
                  <a:srgbClr val="000000"/>
                </a:solidFill>
                <a:latin typeface="Arial"/>
                <a:cs typeface="Arial"/>
              </a:rPr>
              <a:t>Balance, Breathing, blood pressure, digestion, temperature </a:t>
            </a:r>
            <a:r>
              <a:rPr lang="en-US" dirty="0" smtClean="0">
                <a:solidFill>
                  <a:srgbClr val="000000"/>
                </a:solidFill>
                <a:latin typeface="Arial"/>
                <a:cs typeface="Arial"/>
              </a:rPr>
              <a:t>etc.</a:t>
            </a:r>
            <a:endParaRPr lang="en-GB" sz="1600" dirty="0">
              <a:latin typeface="Arial"/>
            </a:endParaRPr>
          </a:p>
          <a:p>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5</a:t>
            </a:fld>
            <a:endParaRPr lang="en-US" dirty="0"/>
          </a:p>
        </p:txBody>
      </p:sp>
    </p:spTree>
    <p:extLst>
      <p:ext uri="{BB962C8B-B14F-4D97-AF65-F5344CB8AC3E}">
        <p14:creationId xmlns:p14="http://schemas.microsoft.com/office/powerpoint/2010/main" val="517677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There are a number of different learning systems that are associated with cognitive development of the brain.  These are identified as being: Error Driven, Self-organizing, Statistical and constructivist learning theories. These cover the physical and social development of the child's brain structure. The model illustrated above illustrates the learning mechanisms, how these are represented through change or transformation and the subsequent constraints to the learning process. </a:t>
            </a:r>
          </a:p>
          <a:p>
            <a:pPr>
              <a:lnSpc>
                <a:spcPct val="150000"/>
              </a:lnSpc>
            </a:pPr>
            <a:r>
              <a:rPr lang="en-US" dirty="0" smtClean="0"/>
              <a:t>Current though suggests that cognitive science needs to move away from more static definitions and concentrate focus on those mechanisms that are seen to generate change or transformation.  This has resulted in opportunities to review and discover avenues of change.  Learning mechanisms are one area where current research has been highly focused and the mechanisms that account for developmental change</a:t>
            </a:r>
            <a:r>
              <a:rPr lang="en-US" sz="1000" dirty="0"/>
              <a:t> [ M.H. Johnson and Y. </a:t>
            </a:r>
            <a:r>
              <a:rPr lang="en-US" sz="1000" dirty="0" err="1"/>
              <a:t>Munakata</a:t>
            </a:r>
            <a:r>
              <a:rPr lang="en-US" sz="1000" dirty="0"/>
              <a:t>, 2005]</a:t>
            </a:r>
          </a:p>
        </p:txBody>
      </p:sp>
      <p:sp>
        <p:nvSpPr>
          <p:cNvPr id="4" name="Slide Number Placeholder 3"/>
          <p:cNvSpPr>
            <a:spLocks noGrp="1"/>
          </p:cNvSpPr>
          <p:nvPr>
            <p:ph type="sldNum" sz="quarter" idx="10"/>
          </p:nvPr>
        </p:nvSpPr>
        <p:spPr/>
        <p:txBody>
          <a:bodyPr/>
          <a:lstStyle/>
          <a:p>
            <a:fld id="{0E0D7584-A7CC-465F-A4AB-898257D7082C}" type="slidenum">
              <a:rPr lang="en-US" smtClean="0"/>
              <a:pPr/>
              <a:t>6</a:t>
            </a:fld>
            <a:endParaRPr lang="en-US" dirty="0"/>
          </a:p>
        </p:txBody>
      </p:sp>
    </p:spTree>
    <p:extLst>
      <p:ext uri="{BB962C8B-B14F-4D97-AF65-F5344CB8AC3E}">
        <p14:creationId xmlns:p14="http://schemas.microsoft.com/office/powerpoint/2010/main" val="1728134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One of the main concerns in recent years has related to Fetal Alcohol syndrome and the impact that alcohol (tetragons) in the mothers bloodstream has on the unborn child. This is compounded if the Mother drinks alcohol during the course of her pregnancy as it can cause potential birth defects and neural complications in the developing fetus. On numerous occasions damage can be already done prior to the woman conceiving; particularly if that person is a heavy consumer of alcohol.  </a:t>
            </a:r>
          </a:p>
          <a:p>
            <a:pPr>
              <a:lnSpc>
                <a:spcPct val="150000"/>
              </a:lnSpc>
            </a:pPr>
            <a:r>
              <a:rPr lang="en-US" dirty="0" smtClean="0"/>
              <a:t>Fetal Alcohol Syndrome is one of the leading causes of mental abnormality in the United States; 4 out of every thousand babies being impacted in this way. This is particularly sad because the situation is completely preventable. The need for education amongst the young and teenagers is extremely important; particularly the young sexually active who are heavily drinking. Brain damage from FAS has been cited as being irreversible </a:t>
            </a:r>
            <a:r>
              <a:rPr lang="en-US" sz="1000" dirty="0"/>
              <a:t>[ Grace Alexander, 2009 ]</a:t>
            </a:r>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endParaRPr lang="en-US" sz="1000" dirty="0"/>
          </a:p>
          <a:p>
            <a:pPr>
              <a:lnSpc>
                <a:spcPct val="150000"/>
              </a:lnSpc>
            </a:pPr>
            <a:r>
              <a:rPr lang="en-US" sz="1000" dirty="0"/>
              <a:t>]</a:t>
            </a:r>
          </a:p>
        </p:txBody>
      </p:sp>
      <p:sp>
        <p:nvSpPr>
          <p:cNvPr id="4" name="Slide Number Placeholder 3"/>
          <p:cNvSpPr>
            <a:spLocks noGrp="1"/>
          </p:cNvSpPr>
          <p:nvPr>
            <p:ph type="sldNum" sz="quarter" idx="10"/>
          </p:nvPr>
        </p:nvSpPr>
        <p:spPr/>
        <p:txBody>
          <a:bodyPr/>
          <a:lstStyle/>
          <a:p>
            <a:fld id="{0E0D7584-A7CC-465F-A4AB-898257D7082C}" type="slidenum">
              <a:rPr lang="en-US" smtClean="0"/>
              <a:pPr/>
              <a:t>7</a:t>
            </a:fld>
            <a:endParaRPr lang="en-US" dirty="0"/>
          </a:p>
        </p:txBody>
      </p:sp>
    </p:spTree>
    <p:extLst>
      <p:ext uri="{BB962C8B-B14F-4D97-AF65-F5344CB8AC3E}">
        <p14:creationId xmlns:p14="http://schemas.microsoft.com/office/powerpoint/2010/main" val="1779571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It was Jean Piaget that allowed many insights into the cognitive development of children. </a:t>
            </a:r>
            <a:r>
              <a:rPr lang="en-GB" dirty="0"/>
              <a:t>Recent studies have indicated that more mature learners benefit from encouragement from "right brain activity".  The brain essentially has two different hemispheres, the left brain and the right brain.  The left hemisphere is the logical, analytical, structured thinking component; whereas the right is more focused upon aspects of creativity, random patterns, holistic ( the big picture) and intuition.  Individuals tend to generate their own choice of individual learning style.  The right brain tends to lean towards the more creative learner and holistic learning concepts. With regard to learning different languages the right brain has the following characteristics that aid the developmental </a:t>
            </a:r>
            <a:r>
              <a:rPr lang="en-GB" dirty="0" smtClean="0"/>
              <a:t>process. Experts </a:t>
            </a:r>
            <a:r>
              <a:rPr lang="en-GB" dirty="0"/>
              <a:t>tell us that everyone has genius-like capabilities. And, you know what I found? The right brain subconscious is so fast and intuitive that it can naturally reveal the solutions to complex questions or problems before our logical, doubting left brain kicks in. We just need to get more in touch with those right brain </a:t>
            </a:r>
            <a:r>
              <a:rPr lang="en-GB" dirty="0" smtClean="0"/>
              <a:t>functions [ </a:t>
            </a:r>
            <a:r>
              <a:rPr lang="en-GB" dirty="0" err="1" smtClean="0"/>
              <a:t>Shichida</a:t>
            </a:r>
            <a:r>
              <a:rPr lang="en-GB" dirty="0"/>
              <a:t>, </a:t>
            </a:r>
            <a:r>
              <a:rPr lang="en-GB" dirty="0" smtClean="0"/>
              <a:t>2009] </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8</a:t>
            </a:fld>
            <a:endParaRPr lang="en-US" dirty="0"/>
          </a:p>
        </p:txBody>
      </p:sp>
    </p:spTree>
    <p:extLst>
      <p:ext uri="{BB962C8B-B14F-4D97-AF65-F5344CB8AC3E}">
        <p14:creationId xmlns:p14="http://schemas.microsoft.com/office/powerpoint/2010/main" val="1075276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GB" dirty="0"/>
              <a:t>In Eric </a:t>
            </a:r>
            <a:r>
              <a:rPr lang="en-GB" dirty="0" err="1"/>
              <a:t>Lenneberg's</a:t>
            </a:r>
            <a:r>
              <a:rPr lang="en-GB" dirty="0"/>
              <a:t> "Biological Foundation of Language" he was more concerned with the function of the left brain through the stage of maturity.  He stated that there appeared to be a critical learning period for language acquisition and that the variable was whether the left brain was still sufficiently capable to proceed with language acquisition. This suggests that despite the receptive contents of the right brain to the elder learner, the inter dependence between the two spheres cannot be dismissed in isolation.  If there is degradation of the left brain through the natural ageing process, then the right brain will be impacted from a performance or process perspective. </a:t>
            </a:r>
            <a:r>
              <a:rPr lang="en-GB" dirty="0" err="1"/>
              <a:t>Obler</a:t>
            </a:r>
            <a:r>
              <a:rPr lang="en-GB" dirty="0"/>
              <a:t> (1981) a noted brain researcher concluded that there was considerable more right brain activity in second language learners, as opposed to those with single language skills. Studies indicated that the first languages were shown to be far more left lateralized. The right brain was seen to play a much greater role in the acquisition of knowledge and particularly ability to learn languages. </a:t>
            </a:r>
            <a:endParaRPr lang="en-US" dirty="0"/>
          </a:p>
        </p:txBody>
      </p:sp>
      <p:sp>
        <p:nvSpPr>
          <p:cNvPr id="4" name="Slide Number Placeholder 3"/>
          <p:cNvSpPr>
            <a:spLocks noGrp="1"/>
          </p:cNvSpPr>
          <p:nvPr>
            <p:ph type="sldNum" sz="quarter" idx="10"/>
          </p:nvPr>
        </p:nvSpPr>
        <p:spPr/>
        <p:txBody>
          <a:bodyPr/>
          <a:lstStyle/>
          <a:p>
            <a:fld id="{0E0D7584-A7CC-465F-A4AB-898257D7082C}" type="slidenum">
              <a:rPr lang="en-US" smtClean="0"/>
              <a:pPr/>
              <a:t>9</a:t>
            </a:fld>
            <a:endParaRPr lang="en-US" dirty="0"/>
          </a:p>
        </p:txBody>
      </p:sp>
    </p:spTree>
    <p:extLst>
      <p:ext uri="{BB962C8B-B14F-4D97-AF65-F5344CB8AC3E}">
        <p14:creationId xmlns:p14="http://schemas.microsoft.com/office/powerpoint/2010/main" val="1108856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4096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40964" name="Rectangle 4"/>
          <p:cNvSpPr>
            <a:spLocks noGrp="1" noChangeArrowheads="1"/>
          </p:cNvSpPr>
          <p:nvPr>
            <p:ph type="dt" sz="half" idx="2"/>
          </p:nvPr>
        </p:nvSpPr>
        <p:spPr/>
        <p:txBody>
          <a:bodyPr/>
          <a:lstStyle>
            <a:lvl1pPr>
              <a:defRPr/>
            </a:lvl1pPr>
          </a:lstStyle>
          <a:p>
            <a:endParaRPr lang="en-US" dirty="0"/>
          </a:p>
        </p:txBody>
      </p:sp>
      <p:sp>
        <p:nvSpPr>
          <p:cNvPr id="40965" name="Rectangle 5"/>
          <p:cNvSpPr>
            <a:spLocks noGrp="1" noChangeArrowheads="1"/>
          </p:cNvSpPr>
          <p:nvPr>
            <p:ph type="ftr" sz="quarter" idx="3"/>
          </p:nvPr>
        </p:nvSpPr>
        <p:spPr/>
        <p:txBody>
          <a:bodyPr/>
          <a:lstStyle>
            <a:lvl1pPr>
              <a:defRPr/>
            </a:lvl1pPr>
          </a:lstStyle>
          <a:p>
            <a:endParaRPr lang="en-US" dirty="0"/>
          </a:p>
        </p:txBody>
      </p:sp>
      <p:sp>
        <p:nvSpPr>
          <p:cNvPr id="40966" name="Rectangle 6"/>
          <p:cNvSpPr>
            <a:spLocks noGrp="1" noChangeArrowheads="1"/>
          </p:cNvSpPr>
          <p:nvPr>
            <p:ph type="sldNum" sz="quarter" idx="4"/>
          </p:nvPr>
        </p:nvSpPr>
        <p:spPr/>
        <p:txBody>
          <a:bodyPr/>
          <a:lstStyle>
            <a:lvl1pPr>
              <a:defRPr/>
            </a:lvl1pPr>
          </a:lstStyle>
          <a:p>
            <a:fld id="{8E417527-916A-4B2E-ADF0-A6642A5CC604}" type="slidenum">
              <a:rPr lang="en-US"/>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39FEB60-EA52-40C2-8967-F0BF54AD0E27}" type="slidenum">
              <a:rPr lang="en-US"/>
              <a:pPr/>
              <a:t>‹#›</a:t>
            </a:fld>
            <a:endParaRPr lang="en-US" dirty="0"/>
          </a:p>
        </p:txBody>
      </p:sp>
    </p:spTree>
    <p:extLst>
      <p:ext uri="{BB962C8B-B14F-4D97-AF65-F5344CB8AC3E}">
        <p14:creationId xmlns:p14="http://schemas.microsoft.com/office/powerpoint/2010/main" val="18527328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26024D8-65CF-4649-ABE2-2726F5388F88}" type="slidenum">
              <a:rPr lang="en-US"/>
              <a:pPr/>
              <a:t>‹#›</a:t>
            </a:fld>
            <a:endParaRPr lang="en-US" dirty="0"/>
          </a:p>
        </p:txBody>
      </p:sp>
    </p:spTree>
    <p:extLst>
      <p:ext uri="{BB962C8B-B14F-4D97-AF65-F5344CB8AC3E}">
        <p14:creationId xmlns:p14="http://schemas.microsoft.com/office/powerpoint/2010/main" val="64983670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813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4813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48133" name="Rectangle 5"/>
          <p:cNvSpPr>
            <a:spLocks noGrp="1" noChangeArrowheads="1"/>
          </p:cNvSpPr>
          <p:nvPr>
            <p:ph type="dt" sz="half" idx="2"/>
          </p:nvPr>
        </p:nvSpPr>
        <p:spPr/>
        <p:txBody>
          <a:bodyPr/>
          <a:lstStyle>
            <a:lvl1pPr>
              <a:defRPr/>
            </a:lvl1pPr>
          </a:lstStyle>
          <a:p>
            <a:endParaRPr lang="en-US" dirty="0"/>
          </a:p>
        </p:txBody>
      </p:sp>
      <p:sp>
        <p:nvSpPr>
          <p:cNvPr id="48134" name="Rectangle 6"/>
          <p:cNvSpPr>
            <a:spLocks noGrp="1" noChangeArrowheads="1"/>
          </p:cNvSpPr>
          <p:nvPr>
            <p:ph type="ftr" sz="quarter" idx="3"/>
          </p:nvPr>
        </p:nvSpPr>
        <p:spPr/>
        <p:txBody>
          <a:bodyPr/>
          <a:lstStyle>
            <a:lvl1pPr>
              <a:defRPr/>
            </a:lvl1pPr>
          </a:lstStyle>
          <a:p>
            <a:endParaRPr lang="en-US" dirty="0"/>
          </a:p>
        </p:txBody>
      </p:sp>
      <p:sp>
        <p:nvSpPr>
          <p:cNvPr id="48135" name="Rectangle 7"/>
          <p:cNvSpPr>
            <a:spLocks noGrp="1" noChangeArrowheads="1"/>
          </p:cNvSpPr>
          <p:nvPr>
            <p:ph type="sldNum" sz="quarter" idx="4"/>
          </p:nvPr>
        </p:nvSpPr>
        <p:spPr/>
        <p:txBody>
          <a:bodyPr/>
          <a:lstStyle>
            <a:lvl1pPr>
              <a:defRPr/>
            </a:lvl1pPr>
          </a:lstStyle>
          <a:p>
            <a:fld id="{9868B21C-6F9A-465D-807A-AD9B218942B0}" type="slidenum">
              <a:rPr lang="en-US"/>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7938FA2-C122-4BAA-863C-5BD864F6F399}" type="slidenum">
              <a:rPr lang="en-US"/>
              <a:pPr/>
              <a:t>‹#›</a:t>
            </a:fld>
            <a:endParaRPr lang="en-US" dirty="0"/>
          </a:p>
        </p:txBody>
      </p:sp>
    </p:spTree>
    <p:extLst>
      <p:ext uri="{BB962C8B-B14F-4D97-AF65-F5344CB8AC3E}">
        <p14:creationId xmlns:p14="http://schemas.microsoft.com/office/powerpoint/2010/main" val="369656145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E8EDF2C-958F-475C-BDB9-81C040FE4251}" type="slidenum">
              <a:rPr lang="en-US"/>
              <a:pPr/>
              <a:t>‹#›</a:t>
            </a:fld>
            <a:endParaRPr lang="en-US" dirty="0"/>
          </a:p>
        </p:txBody>
      </p:sp>
    </p:spTree>
    <p:extLst>
      <p:ext uri="{BB962C8B-B14F-4D97-AF65-F5344CB8AC3E}">
        <p14:creationId xmlns:p14="http://schemas.microsoft.com/office/powerpoint/2010/main" val="29886690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61F1966-61C9-42B6-BD11-364D93A192C8}" type="slidenum">
              <a:rPr lang="en-US"/>
              <a:pPr/>
              <a:t>‹#›</a:t>
            </a:fld>
            <a:endParaRPr lang="en-US" dirty="0"/>
          </a:p>
        </p:txBody>
      </p:sp>
    </p:spTree>
    <p:extLst>
      <p:ext uri="{BB962C8B-B14F-4D97-AF65-F5344CB8AC3E}">
        <p14:creationId xmlns:p14="http://schemas.microsoft.com/office/powerpoint/2010/main" val="21962797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46A35FC-31E8-42C8-B734-1B3D6B3F252E}" type="slidenum">
              <a:rPr lang="en-US"/>
              <a:pPr/>
              <a:t>‹#›</a:t>
            </a:fld>
            <a:endParaRPr lang="en-US" dirty="0"/>
          </a:p>
        </p:txBody>
      </p:sp>
    </p:spTree>
    <p:extLst>
      <p:ext uri="{BB962C8B-B14F-4D97-AF65-F5344CB8AC3E}">
        <p14:creationId xmlns:p14="http://schemas.microsoft.com/office/powerpoint/2010/main" val="290022933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F8BEBB7-9B82-4D6E-9729-23AC805A90BC}" type="slidenum">
              <a:rPr lang="en-US"/>
              <a:pPr/>
              <a:t>‹#›</a:t>
            </a:fld>
            <a:endParaRPr lang="en-US" dirty="0"/>
          </a:p>
        </p:txBody>
      </p:sp>
    </p:spTree>
    <p:extLst>
      <p:ext uri="{BB962C8B-B14F-4D97-AF65-F5344CB8AC3E}">
        <p14:creationId xmlns:p14="http://schemas.microsoft.com/office/powerpoint/2010/main" val="365790317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518E3CA-B918-42FB-BC76-678D80E44879}" type="slidenum">
              <a:rPr lang="en-US"/>
              <a:pPr/>
              <a:t>‹#›</a:t>
            </a:fld>
            <a:endParaRPr lang="en-US" dirty="0"/>
          </a:p>
        </p:txBody>
      </p:sp>
    </p:spTree>
    <p:extLst>
      <p:ext uri="{BB962C8B-B14F-4D97-AF65-F5344CB8AC3E}">
        <p14:creationId xmlns:p14="http://schemas.microsoft.com/office/powerpoint/2010/main" val="307931998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2BE5C7D-6670-48A4-9DA7-BA2F2FEF27D5}" type="slidenum">
              <a:rPr lang="en-US"/>
              <a:pPr/>
              <a:t>‹#›</a:t>
            </a:fld>
            <a:endParaRPr lang="en-US" dirty="0"/>
          </a:p>
        </p:txBody>
      </p:sp>
    </p:spTree>
    <p:extLst>
      <p:ext uri="{BB962C8B-B14F-4D97-AF65-F5344CB8AC3E}">
        <p14:creationId xmlns:p14="http://schemas.microsoft.com/office/powerpoint/2010/main" val="282717829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B1D343-A146-4F14-AC91-26D6310A79CE}" type="slidenum">
              <a:rPr lang="en-US"/>
              <a:pPr/>
              <a:t>‹#›</a:t>
            </a:fld>
            <a:endParaRPr lang="en-US" dirty="0"/>
          </a:p>
        </p:txBody>
      </p:sp>
    </p:spTree>
    <p:extLst>
      <p:ext uri="{BB962C8B-B14F-4D97-AF65-F5344CB8AC3E}">
        <p14:creationId xmlns:p14="http://schemas.microsoft.com/office/powerpoint/2010/main" val="67061768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03E98F7-FA29-4B01-8B55-528FCAA6AD93}" type="slidenum">
              <a:rPr lang="en-US"/>
              <a:pPr/>
              <a:t>‹#›</a:t>
            </a:fld>
            <a:endParaRPr lang="en-US" dirty="0"/>
          </a:p>
        </p:txBody>
      </p:sp>
    </p:spTree>
    <p:extLst>
      <p:ext uri="{BB962C8B-B14F-4D97-AF65-F5344CB8AC3E}">
        <p14:creationId xmlns:p14="http://schemas.microsoft.com/office/powerpoint/2010/main" val="279114654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4B8D7F0-E55C-4E99-B757-CA4D57CA6F5E}" type="slidenum">
              <a:rPr lang="en-US"/>
              <a:pPr/>
              <a:t>‹#›</a:t>
            </a:fld>
            <a:endParaRPr lang="en-US" dirty="0"/>
          </a:p>
        </p:txBody>
      </p:sp>
    </p:spTree>
    <p:extLst>
      <p:ext uri="{BB962C8B-B14F-4D97-AF65-F5344CB8AC3E}">
        <p14:creationId xmlns:p14="http://schemas.microsoft.com/office/powerpoint/2010/main" val="288028991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CEBCB52-D8C5-49DB-ADD6-7625D869142F}" type="slidenum">
              <a:rPr lang="en-US"/>
              <a:pPr/>
              <a:t>‹#›</a:t>
            </a:fld>
            <a:endParaRPr lang="en-US" dirty="0"/>
          </a:p>
        </p:txBody>
      </p:sp>
    </p:spTree>
    <p:extLst>
      <p:ext uri="{BB962C8B-B14F-4D97-AF65-F5344CB8AC3E}">
        <p14:creationId xmlns:p14="http://schemas.microsoft.com/office/powerpoint/2010/main" val="11407216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A7E7E9-B544-43A3-8E7A-8B1561E49792}" type="slidenum">
              <a:rPr lang="en-US"/>
              <a:pPr/>
              <a:t>‹#›</a:t>
            </a:fld>
            <a:endParaRPr lang="en-US" dirty="0"/>
          </a:p>
        </p:txBody>
      </p:sp>
    </p:spTree>
    <p:extLst>
      <p:ext uri="{BB962C8B-B14F-4D97-AF65-F5344CB8AC3E}">
        <p14:creationId xmlns:p14="http://schemas.microsoft.com/office/powerpoint/2010/main" val="19259732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B4207CA-DF38-413E-A243-F28885427C1A}" type="slidenum">
              <a:rPr lang="en-US"/>
              <a:pPr/>
              <a:t>‹#›</a:t>
            </a:fld>
            <a:endParaRPr lang="en-US" dirty="0"/>
          </a:p>
        </p:txBody>
      </p:sp>
    </p:spTree>
    <p:extLst>
      <p:ext uri="{BB962C8B-B14F-4D97-AF65-F5344CB8AC3E}">
        <p14:creationId xmlns:p14="http://schemas.microsoft.com/office/powerpoint/2010/main" val="159952147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1F97BB0-C1FB-4A30-A351-DDBF25F66738}" type="slidenum">
              <a:rPr lang="en-US"/>
              <a:pPr/>
              <a:t>‹#›</a:t>
            </a:fld>
            <a:endParaRPr lang="en-US" dirty="0"/>
          </a:p>
        </p:txBody>
      </p:sp>
    </p:spTree>
    <p:extLst>
      <p:ext uri="{BB962C8B-B14F-4D97-AF65-F5344CB8AC3E}">
        <p14:creationId xmlns:p14="http://schemas.microsoft.com/office/powerpoint/2010/main" val="41038864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B017511-A17C-410A-864D-07C3F922F419}" type="slidenum">
              <a:rPr lang="en-US"/>
              <a:pPr/>
              <a:t>‹#›</a:t>
            </a:fld>
            <a:endParaRPr lang="en-US" dirty="0"/>
          </a:p>
        </p:txBody>
      </p:sp>
    </p:spTree>
    <p:extLst>
      <p:ext uri="{BB962C8B-B14F-4D97-AF65-F5344CB8AC3E}">
        <p14:creationId xmlns:p14="http://schemas.microsoft.com/office/powerpoint/2010/main" val="65269233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9ADC578-841C-4E1C-8E82-ED7A8A6D7EC9}" type="slidenum">
              <a:rPr lang="en-US"/>
              <a:pPr/>
              <a:t>‹#›</a:t>
            </a:fld>
            <a:endParaRPr lang="en-US" dirty="0"/>
          </a:p>
        </p:txBody>
      </p:sp>
    </p:spTree>
    <p:extLst>
      <p:ext uri="{BB962C8B-B14F-4D97-AF65-F5344CB8AC3E}">
        <p14:creationId xmlns:p14="http://schemas.microsoft.com/office/powerpoint/2010/main" val="9541439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BA1A30C-9FD8-4AE8-9D23-5F7DCB4BB0DB}" type="slidenum">
              <a:rPr lang="en-US"/>
              <a:pPr/>
              <a:t>‹#›</a:t>
            </a:fld>
            <a:endParaRPr lang="en-US" dirty="0"/>
          </a:p>
        </p:txBody>
      </p:sp>
    </p:spTree>
    <p:extLst>
      <p:ext uri="{BB962C8B-B14F-4D97-AF65-F5344CB8AC3E}">
        <p14:creationId xmlns:p14="http://schemas.microsoft.com/office/powerpoint/2010/main" val="34955088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27C0328-8C82-4B2D-AF50-2C27F1CAC68D}" type="slidenum">
              <a:rPr lang="en-US"/>
              <a:pPr/>
              <a:t>‹#›</a:t>
            </a:fld>
            <a:endParaRPr lang="en-US" dirty="0"/>
          </a:p>
        </p:txBody>
      </p:sp>
    </p:spTree>
    <p:extLst>
      <p:ext uri="{BB962C8B-B14F-4D97-AF65-F5344CB8AC3E}">
        <p14:creationId xmlns:p14="http://schemas.microsoft.com/office/powerpoint/2010/main" val="3424217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0C78F41-22D9-4C5D-830A-4FFF1EAE4D7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0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710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4711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4711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8D0AF77-4546-44D2-8072-10154C07413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euroskills.com/brain.shtm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www.acceleratedlearningmethod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p:txBody>
          <a:bodyPr/>
          <a:lstStyle/>
          <a:p>
            <a:r>
              <a:rPr lang="en-US" dirty="0" smtClean="0"/>
              <a:t>Brain Development</a:t>
            </a:r>
            <a:endParaRPr lang="en-US" dirty="0"/>
          </a:p>
        </p:txBody>
      </p:sp>
      <p:sp>
        <p:nvSpPr>
          <p:cNvPr id="69635" name="Rectangle 3"/>
          <p:cNvSpPr>
            <a:spLocks noGrp="1" noChangeArrowheads="1"/>
          </p:cNvSpPr>
          <p:nvPr>
            <p:ph type="subTitle" idx="1"/>
          </p:nvPr>
        </p:nvSpPr>
        <p:spPr/>
        <p:txBody>
          <a:bodyPr/>
          <a:lstStyle/>
          <a:p>
            <a:r>
              <a:rPr lang="en-US" dirty="0" smtClean="0"/>
              <a:t>Psychology</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Psychology</a:t>
            </a:r>
            <a:endParaRPr lang="en-US" dirty="0"/>
          </a:p>
        </p:txBody>
      </p:sp>
      <p:sp>
        <p:nvSpPr>
          <p:cNvPr id="3" name="Content Placeholder 2"/>
          <p:cNvSpPr>
            <a:spLocks noGrp="1"/>
          </p:cNvSpPr>
          <p:nvPr>
            <p:ph idx="1"/>
          </p:nvPr>
        </p:nvSpPr>
        <p:spPr/>
        <p:txBody>
          <a:bodyPr/>
          <a:lstStyle/>
          <a:p>
            <a:r>
              <a:rPr lang="en-US" dirty="0" smtClean="0"/>
              <a:t>Branch of psychology that studies mental processes and how people think and perceive things</a:t>
            </a:r>
          </a:p>
          <a:p>
            <a:r>
              <a:rPr lang="en-US" dirty="0" smtClean="0"/>
              <a:t>Major topics include that of:-</a:t>
            </a:r>
          </a:p>
          <a:p>
            <a:pPr lvl="1"/>
            <a:r>
              <a:rPr lang="en-US" dirty="0" smtClean="0"/>
              <a:t>Perception</a:t>
            </a:r>
          </a:p>
          <a:p>
            <a:pPr lvl="1"/>
            <a:r>
              <a:rPr lang="en-US" dirty="0" smtClean="0"/>
              <a:t>Language</a:t>
            </a:r>
          </a:p>
          <a:p>
            <a:pPr lvl="1"/>
            <a:r>
              <a:rPr lang="en-US" dirty="0" smtClean="0"/>
              <a:t>Attention &amp; Memory</a:t>
            </a:r>
          </a:p>
          <a:p>
            <a:pPr lvl="1"/>
            <a:r>
              <a:rPr lang="en-US" dirty="0" smtClean="0"/>
              <a:t>Problem Solving</a:t>
            </a:r>
          </a:p>
          <a:p>
            <a:pPr lvl="1"/>
            <a:r>
              <a:rPr lang="en-US" dirty="0" smtClean="0"/>
              <a:t>Decision making and judgment</a:t>
            </a:r>
          </a:p>
          <a:p>
            <a:pPr lvl="1"/>
            <a:r>
              <a:rPr lang="en-US" dirty="0" smtClean="0"/>
              <a:t>Intelligence</a:t>
            </a:r>
            <a:endParaRPr lang="en-US" dirty="0"/>
          </a:p>
        </p:txBody>
      </p:sp>
    </p:spTree>
    <p:extLst>
      <p:ext uri="{BB962C8B-B14F-4D97-AF65-F5344CB8AC3E}">
        <p14:creationId xmlns:p14="http://schemas.microsoft.com/office/powerpoint/2010/main" val="318864528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Rectangle 2"/>
          <p:cNvSpPr/>
          <p:nvPr/>
        </p:nvSpPr>
        <p:spPr>
          <a:xfrm>
            <a:off x="2339752" y="1628800"/>
            <a:ext cx="6480720" cy="3170099"/>
          </a:xfrm>
          <a:prstGeom prst="rect">
            <a:avLst/>
          </a:prstGeom>
        </p:spPr>
        <p:txBody>
          <a:bodyPr wrap="square">
            <a:spAutoFit/>
          </a:bodyPr>
          <a:lstStyle/>
          <a:p>
            <a:r>
              <a:rPr lang="en-US" sz="1400" dirty="0"/>
              <a:t>Alexander, G. (2009). How to prevent fetal alcohol syndrome. Helium, 1-2.</a:t>
            </a:r>
          </a:p>
          <a:p>
            <a:r>
              <a:rPr lang="en-US" sz="1400" dirty="0"/>
              <a:t>Lehr, R. (2011). Brain Functions and Map. Retrieved 7 6, 2011, from </a:t>
            </a:r>
            <a:r>
              <a:rPr lang="en-US" sz="1400" dirty="0" err="1"/>
              <a:t>Neuroskills</a:t>
            </a:r>
            <a:r>
              <a:rPr lang="en-US" sz="1400" dirty="0"/>
              <a:t>: </a:t>
            </a:r>
            <a:r>
              <a:rPr lang="en-US" sz="1400" dirty="0">
                <a:hlinkClick r:id="rId3"/>
              </a:rPr>
              <a:t>http://</a:t>
            </a:r>
            <a:r>
              <a:rPr lang="en-US" sz="1400" dirty="0" smtClean="0">
                <a:hlinkClick r:id="rId3"/>
              </a:rPr>
              <a:t>www.neuroskills.com/brain.shtml</a:t>
            </a:r>
            <a:endParaRPr lang="en-US" sz="1400" dirty="0" smtClean="0"/>
          </a:p>
          <a:p>
            <a:endParaRPr lang="en-US" sz="1400" dirty="0"/>
          </a:p>
          <a:p>
            <a:r>
              <a:rPr lang="en-US" sz="1400" dirty="0" err="1"/>
              <a:t>R.Boone</a:t>
            </a:r>
            <a:r>
              <a:rPr lang="en-US" sz="1400" dirty="0"/>
              <a:t>, G. d. (2005). Stages of Brain Development. Sydney, Australia: Rosemary Boone Registered Psychologist</a:t>
            </a:r>
            <a:r>
              <a:rPr lang="en-US" sz="1400" dirty="0" smtClean="0"/>
              <a:t>.</a:t>
            </a:r>
          </a:p>
          <a:p>
            <a:endParaRPr lang="en-US" sz="1400" dirty="0"/>
          </a:p>
          <a:p>
            <a:r>
              <a:rPr lang="en-US" sz="1400" dirty="0" err="1"/>
              <a:t>Shichida</a:t>
            </a:r>
            <a:r>
              <a:rPr lang="en-US" sz="1400" dirty="0"/>
              <a:t>, D. M. (2009). Accelerated Learning Methods. Retrieved 10 27, 2009, from About Right Brain Games and Accelerated Learning Exercises : </a:t>
            </a:r>
            <a:r>
              <a:rPr lang="en-US" sz="1400" dirty="0">
                <a:hlinkClick r:id="rId4"/>
              </a:rPr>
              <a:t>http://www.acceleratedlearningmethods.com</a:t>
            </a:r>
            <a:r>
              <a:rPr lang="en-US" sz="1400" dirty="0" smtClean="0">
                <a:hlinkClick r:id="rId4"/>
              </a:rPr>
              <a:t>/</a:t>
            </a:r>
            <a:endParaRPr lang="en-US" sz="1400" dirty="0" smtClean="0"/>
          </a:p>
          <a:p>
            <a:endParaRPr lang="en-US" sz="1400" dirty="0"/>
          </a:p>
          <a:p>
            <a:r>
              <a:rPr lang="en-US" sz="1400" dirty="0" err="1"/>
              <a:t>Y.Munakata</a:t>
            </a:r>
            <a:r>
              <a:rPr lang="en-US" sz="1400" dirty="0"/>
              <a:t>, M. J. (2005). Process of change in brain and cognitive development. Trends in Cognitive Science </a:t>
            </a:r>
            <a:r>
              <a:rPr lang="en-US" sz="1400" dirty="0" err="1"/>
              <a:t>vol</a:t>
            </a:r>
            <a:r>
              <a:rPr lang="en-US" sz="1400" dirty="0"/>
              <a:t> 9, 152-160.</a:t>
            </a:r>
          </a:p>
          <a:p>
            <a:endParaRPr lang="en-US" dirty="0"/>
          </a:p>
        </p:txBody>
      </p:sp>
    </p:spTree>
    <p:extLst>
      <p:ext uri="{BB962C8B-B14F-4D97-AF65-F5344CB8AC3E}">
        <p14:creationId xmlns:p14="http://schemas.microsoft.com/office/powerpoint/2010/main" val="45695225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smtClean="0"/>
              <a:t>Normal Development of the Brain</a:t>
            </a:r>
            <a:endParaRPr lang="en-US" dirty="0"/>
          </a:p>
        </p:txBody>
      </p:sp>
      <p:sp>
        <p:nvSpPr>
          <p:cNvPr id="70659" name="Rectangle 3"/>
          <p:cNvSpPr>
            <a:spLocks noGrp="1" noChangeArrowheads="1"/>
          </p:cNvSpPr>
          <p:nvPr>
            <p:ph type="body" idx="1"/>
          </p:nvPr>
        </p:nvSpPr>
        <p:spPr/>
        <p:txBody>
          <a:bodyPr/>
          <a:lstStyle/>
          <a:p>
            <a:r>
              <a:rPr lang="en-US" b="1" dirty="0" smtClean="0"/>
              <a:t>The First 8 weeks </a:t>
            </a:r>
            <a:r>
              <a:rPr lang="en-US" dirty="0" smtClean="0"/>
              <a:t>(Embryonic Period) – organs, systems, tissues of the future are induced</a:t>
            </a:r>
          </a:p>
          <a:p>
            <a:r>
              <a:rPr lang="en-US" b="1" dirty="0" smtClean="0"/>
              <a:t>Fetal Stage </a:t>
            </a:r>
            <a:r>
              <a:rPr lang="en-US" dirty="0" smtClean="0"/>
              <a:t>(3</a:t>
            </a:r>
            <a:r>
              <a:rPr lang="en-US" baseline="30000" dirty="0" smtClean="0"/>
              <a:t>rd</a:t>
            </a:r>
            <a:r>
              <a:rPr lang="en-US" dirty="0" smtClean="0"/>
              <a:t> -9</a:t>
            </a:r>
            <a:r>
              <a:rPr lang="en-US" baseline="30000" dirty="0" smtClean="0"/>
              <a:t>th</a:t>
            </a:r>
            <a:r>
              <a:rPr lang="en-US" dirty="0" smtClean="0"/>
              <a:t> month) brain functions expressed via neural circuitry</a:t>
            </a:r>
          </a:p>
          <a:p>
            <a:r>
              <a:rPr lang="en-US" b="1" dirty="0" smtClean="0"/>
              <a:t>Birth</a:t>
            </a:r>
            <a:r>
              <a:rPr lang="en-US" dirty="0" smtClean="0"/>
              <a:t> – All reflexes are of brain stem origin with a minimum cortical control</a:t>
            </a:r>
          </a:p>
          <a:p>
            <a:r>
              <a:rPr lang="en-US" b="1" dirty="0" smtClean="0"/>
              <a:t>Post natal development </a:t>
            </a:r>
            <a:r>
              <a:rPr lang="en-US" dirty="0" smtClean="0"/>
              <a:t>– Goes from 10% of body weight to 2% for the Adult Brain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Brain</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768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1556792"/>
            <a:ext cx="6336704" cy="5060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26792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Brain</a:t>
            </a:r>
            <a:endParaRPr lang="en-US" dirty="0"/>
          </a:p>
        </p:txBody>
      </p:sp>
      <p:sp>
        <p:nvSpPr>
          <p:cNvPr id="3" name="Content Placeholder 2"/>
          <p:cNvSpPr>
            <a:spLocks noGrp="1"/>
          </p:cNvSpPr>
          <p:nvPr>
            <p:ph idx="1"/>
          </p:nvPr>
        </p:nvSpPr>
        <p:spPr/>
        <p:txBody>
          <a:bodyPr/>
          <a:lstStyle/>
          <a:p>
            <a:r>
              <a:rPr lang="en-US" dirty="0" smtClean="0"/>
              <a:t>Frontal Lobe</a:t>
            </a:r>
          </a:p>
          <a:p>
            <a:r>
              <a:rPr lang="en-US" dirty="0" smtClean="0"/>
              <a:t>Parietal Lobe</a:t>
            </a:r>
          </a:p>
          <a:p>
            <a:r>
              <a:rPr lang="en-US" dirty="0" smtClean="0"/>
              <a:t>Temporal Lobe</a:t>
            </a:r>
          </a:p>
          <a:p>
            <a:r>
              <a:rPr lang="en-US" dirty="0" smtClean="0"/>
              <a:t>Occipital Lobe</a:t>
            </a:r>
          </a:p>
          <a:p>
            <a:r>
              <a:rPr lang="en-US" dirty="0" smtClean="0"/>
              <a:t>Cerebellum</a:t>
            </a:r>
            <a:endParaRPr lang="en-US" dirty="0" smtClean="0"/>
          </a:p>
          <a:p>
            <a:r>
              <a:rPr lang="en-US" dirty="0" smtClean="0"/>
              <a:t>Brain Stem</a:t>
            </a:r>
            <a:endParaRPr lang="en-US" dirty="0"/>
          </a:p>
        </p:txBody>
      </p:sp>
      <p:pic>
        <p:nvPicPr>
          <p:cNvPr id="778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556792"/>
            <a:ext cx="310515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0984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Brain</a:t>
            </a:r>
            <a:endParaRPr lang="en-US" dirty="0"/>
          </a:p>
        </p:txBody>
      </p:sp>
      <p:sp>
        <p:nvSpPr>
          <p:cNvPr id="3" name="Content Placeholder 2"/>
          <p:cNvSpPr>
            <a:spLocks noGrp="1"/>
          </p:cNvSpPr>
          <p:nvPr>
            <p:ph idx="1"/>
          </p:nvPr>
        </p:nvSpPr>
        <p:spPr>
          <a:xfrm>
            <a:off x="1547664" y="1575918"/>
            <a:ext cx="6326187" cy="1252736"/>
          </a:xfrm>
        </p:spPr>
        <p:txBody>
          <a:bodyPr/>
          <a:lstStyle/>
          <a:p>
            <a:r>
              <a:rPr lang="en-US" dirty="0" smtClean="0"/>
              <a:t>The brain has many functioning parts including cerebral cortex, brain stem and the cerebellum</a:t>
            </a:r>
            <a:endParaRPr lang="en-US" dirty="0"/>
          </a:p>
          <a:p>
            <a:endParaRPr lang="en-US" dirty="0"/>
          </a:p>
        </p:txBody>
      </p:sp>
      <p:pic>
        <p:nvPicPr>
          <p:cNvPr id="788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713" y="0"/>
            <a:ext cx="1637282" cy="1586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3410382766"/>
              </p:ext>
            </p:extLst>
          </p:nvPr>
        </p:nvGraphicFramePr>
        <p:xfrm>
          <a:off x="2555776" y="3140968"/>
          <a:ext cx="6096000" cy="31851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Component of</a:t>
                      </a:r>
                      <a:r>
                        <a:rPr lang="en-US" baseline="0" dirty="0" smtClean="0"/>
                        <a:t> Brain</a:t>
                      </a:r>
                      <a:endParaRPr lang="en-US" dirty="0"/>
                    </a:p>
                  </a:txBody>
                  <a:tcPr/>
                </a:tc>
                <a:tc>
                  <a:txBody>
                    <a:bodyPr/>
                    <a:lstStyle/>
                    <a:p>
                      <a:r>
                        <a:rPr lang="en-US" dirty="0" smtClean="0"/>
                        <a:t>Brain Function</a:t>
                      </a:r>
                      <a:endParaRPr lang="en-US" dirty="0"/>
                    </a:p>
                  </a:txBody>
                  <a:tcPr/>
                </a:tc>
              </a:tr>
              <a:tr h="370840">
                <a:tc>
                  <a:txBody>
                    <a:bodyPr/>
                    <a:lstStyle/>
                    <a:p>
                      <a:r>
                        <a:rPr lang="en-US" sz="1400" dirty="0" smtClean="0"/>
                        <a:t>Cerebellum</a:t>
                      </a:r>
                      <a:endParaRPr lang="en-US" sz="1400" dirty="0"/>
                    </a:p>
                  </a:txBody>
                  <a:tcPr/>
                </a:tc>
                <a:tc>
                  <a:txBody>
                    <a:bodyPr/>
                    <a:lstStyle/>
                    <a:p>
                      <a:r>
                        <a:rPr lang="en-US" sz="1400" dirty="0" smtClean="0"/>
                        <a:t>Balance and Equilibrium,</a:t>
                      </a:r>
                      <a:r>
                        <a:rPr lang="en-US" sz="1400" baseline="0" dirty="0" smtClean="0"/>
                        <a:t> memory for reflex acts</a:t>
                      </a:r>
                      <a:endParaRPr lang="en-US" sz="1400" dirty="0"/>
                    </a:p>
                  </a:txBody>
                  <a:tcPr/>
                </a:tc>
              </a:tr>
              <a:tr h="370840">
                <a:tc>
                  <a:txBody>
                    <a:bodyPr/>
                    <a:lstStyle/>
                    <a:p>
                      <a:r>
                        <a:rPr lang="en-US" sz="1400" dirty="0" smtClean="0"/>
                        <a:t>Occipital Lobe</a:t>
                      </a:r>
                      <a:endParaRPr lang="en-US" sz="1400" dirty="0"/>
                    </a:p>
                  </a:txBody>
                  <a:tcPr/>
                </a:tc>
                <a:tc>
                  <a:txBody>
                    <a:bodyPr/>
                    <a:lstStyle/>
                    <a:p>
                      <a:r>
                        <a:rPr lang="en-US" sz="1400" dirty="0" smtClean="0"/>
                        <a:t>Vision</a:t>
                      </a:r>
                      <a:endParaRPr lang="en-US" sz="1400" dirty="0"/>
                    </a:p>
                  </a:txBody>
                  <a:tcPr/>
                </a:tc>
              </a:tr>
              <a:tr h="370840">
                <a:tc>
                  <a:txBody>
                    <a:bodyPr/>
                    <a:lstStyle/>
                    <a:p>
                      <a:r>
                        <a:rPr lang="en-US" sz="1400" dirty="0" smtClean="0"/>
                        <a:t>Parietal Lobe</a:t>
                      </a:r>
                      <a:endParaRPr lang="en-US" sz="1400" dirty="0"/>
                    </a:p>
                  </a:txBody>
                  <a:tcPr/>
                </a:tc>
                <a:tc>
                  <a:txBody>
                    <a:bodyPr/>
                    <a:lstStyle/>
                    <a:p>
                      <a:r>
                        <a:rPr lang="en-US" sz="1400" dirty="0" smtClean="0"/>
                        <a:t>Visual attraction touch, movement of objects</a:t>
                      </a:r>
                      <a:endParaRPr lang="en-US" sz="1400" dirty="0"/>
                    </a:p>
                  </a:txBody>
                  <a:tcPr/>
                </a:tc>
              </a:tr>
              <a:tr h="370840">
                <a:tc>
                  <a:txBody>
                    <a:bodyPr/>
                    <a:lstStyle/>
                    <a:p>
                      <a:r>
                        <a:rPr lang="en-US" sz="1400" dirty="0" smtClean="0"/>
                        <a:t>Frontal Lobe</a:t>
                      </a:r>
                      <a:endParaRPr lang="en-US" sz="1400" dirty="0"/>
                    </a:p>
                  </a:txBody>
                  <a:tcPr/>
                </a:tc>
                <a:tc>
                  <a:txBody>
                    <a:bodyPr/>
                    <a:lstStyle/>
                    <a:p>
                      <a:r>
                        <a:rPr lang="en-US" sz="1400" dirty="0" smtClean="0"/>
                        <a:t>Consciousness</a:t>
                      </a:r>
                      <a:endParaRPr lang="en-US" sz="1400" dirty="0"/>
                    </a:p>
                  </a:txBody>
                  <a:tcPr/>
                </a:tc>
              </a:tr>
              <a:tr h="370840">
                <a:tc>
                  <a:txBody>
                    <a:bodyPr/>
                    <a:lstStyle/>
                    <a:p>
                      <a:r>
                        <a:rPr lang="en-US" sz="1400" dirty="0" smtClean="0"/>
                        <a:t>Temporal Lobe</a:t>
                      </a:r>
                      <a:endParaRPr lang="en-US" sz="1400" dirty="0"/>
                    </a:p>
                  </a:txBody>
                  <a:tcPr/>
                </a:tc>
                <a:tc>
                  <a:txBody>
                    <a:bodyPr/>
                    <a:lstStyle/>
                    <a:p>
                      <a:r>
                        <a:rPr lang="en-US" sz="1400" dirty="0" smtClean="0"/>
                        <a:t>Hearing ability &amp; memory, categorizing objects</a:t>
                      </a:r>
                      <a:endParaRPr lang="en-US" sz="1400" dirty="0"/>
                    </a:p>
                  </a:txBody>
                  <a:tcPr/>
                </a:tc>
              </a:tr>
              <a:tr h="370840">
                <a:tc>
                  <a:txBody>
                    <a:bodyPr/>
                    <a:lstStyle/>
                    <a:p>
                      <a:r>
                        <a:rPr lang="en-US" sz="1400" dirty="0" smtClean="0"/>
                        <a:t>Brain Stem</a:t>
                      </a:r>
                      <a:endParaRPr lang="en-US" sz="1400" dirty="0"/>
                    </a:p>
                  </a:txBody>
                  <a:tcPr/>
                </a:tc>
                <a:tc>
                  <a:txBody>
                    <a:bodyPr/>
                    <a:lstStyle/>
                    <a:p>
                      <a:r>
                        <a:rPr lang="en-US" sz="1400" dirty="0" smtClean="0"/>
                        <a:t>Balance, Breathing, blood pressure, digestion, temperature</a:t>
                      </a:r>
                      <a:r>
                        <a:rPr lang="en-US" sz="1400" baseline="0" dirty="0" smtClean="0"/>
                        <a:t> etc</a:t>
                      </a:r>
                      <a:endParaRPr lang="en-US" sz="1400" dirty="0"/>
                    </a:p>
                  </a:txBody>
                  <a:tcPr/>
                </a:tc>
              </a:tr>
            </a:tbl>
          </a:graphicData>
        </a:graphic>
      </p:graphicFrame>
    </p:spTree>
    <p:extLst>
      <p:ext uri="{BB962C8B-B14F-4D97-AF65-F5344CB8AC3E}">
        <p14:creationId xmlns:p14="http://schemas.microsoft.com/office/powerpoint/2010/main" val="31892566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Changes</a:t>
            </a:r>
            <a:endParaRPr lang="en-US" dirty="0"/>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484784"/>
            <a:ext cx="6517283" cy="3276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66899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Tetragons &amp; Child Development</a:t>
            </a:r>
            <a:endParaRPr lang="en-US" dirty="0"/>
          </a:p>
        </p:txBody>
      </p:sp>
      <p:sp>
        <p:nvSpPr>
          <p:cNvPr id="3" name="Content Placeholder 2"/>
          <p:cNvSpPr>
            <a:spLocks noGrp="1"/>
          </p:cNvSpPr>
          <p:nvPr>
            <p:ph idx="1"/>
          </p:nvPr>
        </p:nvSpPr>
        <p:spPr/>
        <p:txBody>
          <a:bodyPr/>
          <a:lstStyle/>
          <a:p>
            <a:r>
              <a:rPr lang="en-US" dirty="0" smtClean="0"/>
              <a:t>Fetal alcohol syndrome caused by the mother drinking alcohol during pregnancy</a:t>
            </a:r>
          </a:p>
          <a:p>
            <a:r>
              <a:rPr lang="en-US" dirty="0" smtClean="0"/>
              <a:t>Alcohol contains tetragons</a:t>
            </a:r>
          </a:p>
          <a:p>
            <a:r>
              <a:rPr lang="en-US" dirty="0" smtClean="0"/>
              <a:t>These cause birth defects and neural complications in the developing fetus</a:t>
            </a:r>
          </a:p>
          <a:p>
            <a:r>
              <a:rPr lang="en-US" dirty="0" smtClean="0"/>
              <a:t>The damage is done often before the woman realizes she has conceived</a:t>
            </a:r>
          </a:p>
          <a:p>
            <a:r>
              <a:rPr lang="en-US" dirty="0" smtClean="0"/>
              <a:t>Women should take precautions in family planning</a:t>
            </a:r>
            <a:endParaRPr lang="en-US" dirty="0"/>
          </a:p>
        </p:txBody>
      </p:sp>
    </p:spTree>
    <p:extLst>
      <p:ext uri="{BB962C8B-B14F-4D97-AF65-F5344CB8AC3E}">
        <p14:creationId xmlns:p14="http://schemas.microsoft.com/office/powerpoint/2010/main" val="69502332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cognitive development</a:t>
            </a:r>
            <a:endParaRPr lang="en-US" dirty="0"/>
          </a:p>
        </p:txBody>
      </p:sp>
      <p:sp>
        <p:nvSpPr>
          <p:cNvPr id="3" name="Content Placeholder 2"/>
          <p:cNvSpPr>
            <a:spLocks noGrp="1"/>
          </p:cNvSpPr>
          <p:nvPr>
            <p:ph idx="1"/>
          </p:nvPr>
        </p:nvSpPr>
        <p:spPr/>
        <p:txBody>
          <a:bodyPr/>
          <a:lstStyle/>
          <a:p>
            <a:r>
              <a:rPr lang="en-GB" dirty="0"/>
              <a:t>According to Piaget and his theories on child cognitive development, children are born with a great desire to interact with and understand the world around </a:t>
            </a:r>
            <a:r>
              <a:rPr lang="en-GB" dirty="0" smtClean="0"/>
              <a:t>them</a:t>
            </a:r>
          </a:p>
          <a:p>
            <a:r>
              <a:rPr lang="en-GB" dirty="0"/>
              <a:t>four areas define intelligence and child brain development and these include: </a:t>
            </a:r>
            <a:endParaRPr lang="en-GB" dirty="0" smtClean="0"/>
          </a:p>
          <a:p>
            <a:pPr lvl="1"/>
            <a:r>
              <a:rPr lang="en-GB" dirty="0" smtClean="0">
                <a:solidFill>
                  <a:srgbClr val="FF0000"/>
                </a:solidFill>
              </a:rPr>
              <a:t>a </a:t>
            </a:r>
            <a:r>
              <a:rPr lang="en-GB" dirty="0">
                <a:solidFill>
                  <a:srgbClr val="FF0000"/>
                </a:solidFill>
              </a:rPr>
              <a:t>biological approach to intelligence</a:t>
            </a:r>
            <a:r>
              <a:rPr lang="en-GB" dirty="0" smtClean="0">
                <a:solidFill>
                  <a:srgbClr val="FF0000"/>
                </a:solidFill>
              </a:rPr>
              <a:t>;</a:t>
            </a:r>
          </a:p>
          <a:p>
            <a:pPr lvl="1"/>
            <a:r>
              <a:rPr lang="en-GB" dirty="0" smtClean="0">
                <a:solidFill>
                  <a:srgbClr val="FF0000"/>
                </a:solidFill>
              </a:rPr>
              <a:t> </a:t>
            </a:r>
            <a:r>
              <a:rPr lang="en-GB" dirty="0">
                <a:solidFill>
                  <a:srgbClr val="FF0000"/>
                </a:solidFill>
              </a:rPr>
              <a:t>the cognitive succession of stages</a:t>
            </a:r>
            <a:r>
              <a:rPr lang="en-GB" dirty="0" smtClean="0">
                <a:solidFill>
                  <a:srgbClr val="FF0000"/>
                </a:solidFill>
              </a:rPr>
              <a:t>;</a:t>
            </a:r>
          </a:p>
          <a:p>
            <a:pPr lvl="1"/>
            <a:r>
              <a:rPr lang="en-GB" dirty="0" smtClean="0">
                <a:solidFill>
                  <a:srgbClr val="FF0000"/>
                </a:solidFill>
              </a:rPr>
              <a:t> </a:t>
            </a:r>
            <a:r>
              <a:rPr lang="en-GB" dirty="0">
                <a:solidFill>
                  <a:srgbClr val="FF0000"/>
                </a:solidFill>
              </a:rPr>
              <a:t>knowledge; </a:t>
            </a:r>
            <a:endParaRPr lang="en-GB" dirty="0" smtClean="0">
              <a:solidFill>
                <a:srgbClr val="FF0000"/>
              </a:solidFill>
            </a:endParaRPr>
          </a:p>
          <a:p>
            <a:pPr lvl="1"/>
            <a:r>
              <a:rPr lang="en-GB" dirty="0" smtClean="0">
                <a:solidFill>
                  <a:srgbClr val="FF0000"/>
                </a:solidFill>
              </a:rPr>
              <a:t>intellectual </a:t>
            </a:r>
            <a:r>
              <a:rPr lang="en-GB" dirty="0">
                <a:solidFill>
                  <a:srgbClr val="FF0000"/>
                </a:solidFill>
              </a:rPr>
              <a:t>competence</a:t>
            </a:r>
            <a:endParaRPr lang="en-US" dirty="0">
              <a:solidFill>
                <a:srgbClr val="FF0000"/>
              </a:solidFill>
            </a:endParaRPr>
          </a:p>
        </p:txBody>
      </p:sp>
    </p:spTree>
    <p:extLst>
      <p:ext uri="{BB962C8B-B14F-4D97-AF65-F5344CB8AC3E}">
        <p14:creationId xmlns:p14="http://schemas.microsoft.com/office/powerpoint/2010/main" val="98892809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Psychology of the Brain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639054"/>
            <a:ext cx="6699448" cy="3690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282528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328_slide">
  <a:themeElements>
    <a:clrScheme name="Office Them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med_0328_slide</Template>
  <TotalTime>200</TotalTime>
  <Words>1777</Words>
  <Application>Microsoft Office PowerPoint</Application>
  <PresentationFormat>On-screen Show (4:3)</PresentationFormat>
  <Paragraphs>153</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med_0328_slide</vt:lpstr>
      <vt:lpstr>1_Default Design</vt:lpstr>
      <vt:lpstr>Brain Development</vt:lpstr>
      <vt:lpstr>Normal Development of the Brain</vt:lpstr>
      <vt:lpstr>Structure of the Brain</vt:lpstr>
      <vt:lpstr>Structure of the Brain</vt:lpstr>
      <vt:lpstr>Functions of the Brain</vt:lpstr>
      <vt:lpstr>Developmental Changes</vt:lpstr>
      <vt:lpstr>Tetragons &amp; Child Development</vt:lpstr>
      <vt:lpstr>Child cognitive development</vt:lpstr>
      <vt:lpstr>Psychology of the Brain</vt:lpstr>
      <vt:lpstr>Cognitive Psychology</vt:lpstr>
      <vt:lpstr>References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Development</dc:title>
  <dc:creator>Owner</dc:creator>
  <cp:lastModifiedBy>Owner</cp:lastModifiedBy>
  <cp:revision>21</cp:revision>
  <cp:lastPrinted>2011-07-05T22:14:43Z</cp:lastPrinted>
  <dcterms:created xsi:type="dcterms:W3CDTF">2011-07-05T02:52:15Z</dcterms:created>
  <dcterms:modified xsi:type="dcterms:W3CDTF">2011-07-05T22:31:31Z</dcterms:modified>
</cp:coreProperties>
</file>