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AppData\Local\Temp\Apple%20Stock%20analysis.xlsx" TargetMode="External"/><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user\AppData\Local\Temp\Apple%20Stock%20analysis.xlsx" TargetMode="External"/><Relationship Id="rId4"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Scatter Plot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scatterChart>
        <c:scatterStyle val="lineMarker"/>
        <c:varyColors val="0"/>
        <c:ser>
          <c:idx val="0"/>
          <c:order val="0"/>
          <c:spPr>
            <a:ln w="25400" cap="rnd">
              <a:noFill/>
              <a:round/>
            </a:ln>
            <a:effectLst>
              <a:outerShdw blurRad="50800" dist="12700" dir="5400000" algn="ctr" rotWithShape="0">
                <a:srgbClr val="000000">
                  <a:alpha val="50000"/>
                </a:srgbClr>
              </a:outerShdw>
            </a:effectLst>
          </c:spPr>
          <c:marker>
            <c:symbol val="circle"/>
            <c:size val="5"/>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w="9525">
                <a:solidFill>
                  <a:schemeClr val="accent1"/>
                </a:solidFill>
                <a:round/>
              </a:ln>
              <a:effectLst>
                <a:outerShdw blurRad="50800" dist="12700" dir="5400000" algn="ctr" rotWithShape="0">
                  <a:srgbClr val="000000">
                    <a:alpha val="50000"/>
                  </a:srgbClr>
                </a:outerShdw>
              </a:effectLst>
            </c:spPr>
          </c:marker>
          <c:trendline>
            <c:spPr>
              <a:ln w="9525" cap="rnd">
                <a:solidFill>
                  <a:schemeClr val="accent1"/>
                </a:solidFill>
              </a:ln>
              <a:effectLst/>
            </c:spPr>
            <c:trendlineType val="linear"/>
            <c:dispRSqr val="1"/>
            <c:dispEq val="1"/>
            <c:trendlineLbl>
              <c:layout>
                <c:manualLayout>
                  <c:x val="0.40206664385807744"/>
                  <c:y val="-6.0436302782986985E-2"/>
                </c:manualLayout>
              </c:layout>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trendlineLbl>
          </c:trendline>
          <c:xVal>
            <c:numRef>
              <c:f>'[Apple Stock analysis.xlsx]AAPL (2)'!$A$2:$A$254</c:f>
              <c:numCache>
                <c:formatCode>0.00</c:formatCode>
                <c:ptCount val="253"/>
                <c:pt idx="0">
                  <c:v>194.86000100000001</c:v>
                </c:pt>
                <c:pt idx="1">
                  <c:v>193.949997</c:v>
                </c:pt>
                <c:pt idx="2">
                  <c:v>194.699997</c:v>
                </c:pt>
                <c:pt idx="3">
                  <c:v>191.550003</c:v>
                </c:pt>
                <c:pt idx="4">
                  <c:v>192.89999399999999</c:v>
                </c:pt>
                <c:pt idx="5">
                  <c:v>196.050003</c:v>
                </c:pt>
                <c:pt idx="6">
                  <c:v>199.679993</c:v>
                </c:pt>
                <c:pt idx="7">
                  <c:v>200.36999499999999</c:v>
                </c:pt>
                <c:pt idx="8">
                  <c:v>198.800003</c:v>
                </c:pt>
                <c:pt idx="9">
                  <c:v>198.53999300000001</c:v>
                </c:pt>
                <c:pt idx="10">
                  <c:v>198.429993</c:v>
                </c:pt>
                <c:pt idx="11">
                  <c:v>197.770004</c:v>
                </c:pt>
                <c:pt idx="12">
                  <c:v>200.28999300000001</c:v>
                </c:pt>
                <c:pt idx="13">
                  <c:v>198.679993</c:v>
                </c:pt>
                <c:pt idx="14">
                  <c:v>203.16999799999999</c:v>
                </c:pt>
                <c:pt idx="15">
                  <c:v>201.41000399999999</c:v>
                </c:pt>
                <c:pt idx="16">
                  <c:v>203.279999</c:v>
                </c:pt>
                <c:pt idx="17">
                  <c:v>203.35000600000001</c:v>
                </c:pt>
                <c:pt idx="18">
                  <c:v>200.80999800000001</c:v>
                </c:pt>
                <c:pt idx="19">
                  <c:v>199.199997</c:v>
                </c:pt>
                <c:pt idx="20">
                  <c:v>201.85000600000001</c:v>
                </c:pt>
                <c:pt idx="21">
                  <c:v>203.30999800000001</c:v>
                </c:pt>
                <c:pt idx="22">
                  <c:v>202.449997</c:v>
                </c:pt>
                <c:pt idx="23">
                  <c:v>204.08999600000001</c:v>
                </c:pt>
                <c:pt idx="24">
                  <c:v>204.58999600000001</c:v>
                </c:pt>
                <c:pt idx="25">
                  <c:v>204.050003</c:v>
                </c:pt>
                <c:pt idx="26">
                  <c:v>204</c:v>
                </c:pt>
                <c:pt idx="27">
                  <c:v>205.78999300000001</c:v>
                </c:pt>
                <c:pt idx="28">
                  <c:v>203.64999399999999</c:v>
                </c:pt>
                <c:pt idx="29">
                  <c:v>208.46000699999999</c:v>
                </c:pt>
                <c:pt idx="30">
                  <c:v>207.66999799999999</c:v>
                </c:pt>
                <c:pt idx="31">
                  <c:v>208.88999899999999</c:v>
                </c:pt>
                <c:pt idx="32">
                  <c:v>207.479996</c:v>
                </c:pt>
                <c:pt idx="33">
                  <c:v>208.46000699999999</c:v>
                </c:pt>
                <c:pt idx="34">
                  <c:v>208.759995</c:v>
                </c:pt>
                <c:pt idx="35">
                  <c:v>216.41999799999999</c:v>
                </c:pt>
                <c:pt idx="36">
                  <c:v>213.89999399999999</c:v>
                </c:pt>
                <c:pt idx="37">
                  <c:v>205.529999</c:v>
                </c:pt>
                <c:pt idx="38">
                  <c:v>197.990005</c:v>
                </c:pt>
                <c:pt idx="39">
                  <c:v>196.30999800000001</c:v>
                </c:pt>
                <c:pt idx="40">
                  <c:v>195.41000399999999</c:v>
                </c:pt>
                <c:pt idx="41">
                  <c:v>200.199997</c:v>
                </c:pt>
                <c:pt idx="42">
                  <c:v>201.300003</c:v>
                </c:pt>
                <c:pt idx="43">
                  <c:v>199.61999499999999</c:v>
                </c:pt>
                <c:pt idx="44">
                  <c:v>201.020004</c:v>
                </c:pt>
                <c:pt idx="45">
                  <c:v>203.16000399999999</c:v>
                </c:pt>
                <c:pt idx="46">
                  <c:v>203.46000699999999</c:v>
                </c:pt>
                <c:pt idx="47">
                  <c:v>204.279999</c:v>
                </c:pt>
                <c:pt idx="48">
                  <c:v>210.61999499999999</c:v>
                </c:pt>
                <c:pt idx="49">
                  <c:v>210.88000500000001</c:v>
                </c:pt>
                <c:pt idx="50">
                  <c:v>212.990005</c:v>
                </c:pt>
                <c:pt idx="51">
                  <c:v>213.19000199999999</c:v>
                </c:pt>
                <c:pt idx="52">
                  <c:v>209.429993</c:v>
                </c:pt>
                <c:pt idx="53">
                  <c:v>205.86000100000001</c:v>
                </c:pt>
                <c:pt idx="54">
                  <c:v>207.86000100000001</c:v>
                </c:pt>
                <c:pt idx="55">
                  <c:v>204.10000600000001</c:v>
                </c:pt>
                <c:pt idx="56">
                  <c:v>208.5</c:v>
                </c:pt>
                <c:pt idx="57">
                  <c:v>210.16000399999999</c:v>
                </c:pt>
                <c:pt idx="58">
                  <c:v>206.429993</c:v>
                </c:pt>
                <c:pt idx="59">
                  <c:v>208.38999899999999</c:v>
                </c:pt>
                <c:pt idx="60">
                  <c:v>212</c:v>
                </c:pt>
                <c:pt idx="61">
                  <c:v>214.050003</c:v>
                </c:pt>
                <c:pt idx="62">
                  <c:v>214.83999600000001</c:v>
                </c:pt>
                <c:pt idx="63">
                  <c:v>213.86000100000001</c:v>
                </c:pt>
                <c:pt idx="64">
                  <c:v>218.070007</c:v>
                </c:pt>
                <c:pt idx="65">
                  <c:v>224.800003</c:v>
                </c:pt>
                <c:pt idx="66">
                  <c:v>220</c:v>
                </c:pt>
                <c:pt idx="67">
                  <c:v>217.729996</c:v>
                </c:pt>
                <c:pt idx="68">
                  <c:v>219.96000699999999</c:v>
                </c:pt>
                <c:pt idx="69">
                  <c:v>221.05999800000001</c:v>
                </c:pt>
                <c:pt idx="70">
                  <c:v>222.009995</c:v>
                </c:pt>
                <c:pt idx="71">
                  <c:v>221.38000500000001</c:v>
                </c:pt>
                <c:pt idx="72">
                  <c:v>218.949997</c:v>
                </c:pt>
                <c:pt idx="73">
                  <c:v>221.029999</c:v>
                </c:pt>
                <c:pt idx="74">
                  <c:v>218.550003</c:v>
                </c:pt>
                <c:pt idx="75">
                  <c:v>220</c:v>
                </c:pt>
                <c:pt idx="76">
                  <c:v>220.53999300000001</c:v>
                </c:pt>
                <c:pt idx="77">
                  <c:v>220.89999399999999</c:v>
                </c:pt>
                <c:pt idx="78">
                  <c:v>225.070007</c:v>
                </c:pt>
                <c:pt idx="79">
                  <c:v>223.05999800000001</c:v>
                </c:pt>
                <c:pt idx="80">
                  <c:v>218.429993</c:v>
                </c:pt>
                <c:pt idx="81">
                  <c:v>225.63999899999999</c:v>
                </c:pt>
                <c:pt idx="82">
                  <c:v>226.270004</c:v>
                </c:pt>
                <c:pt idx="83">
                  <c:v>225.820007</c:v>
                </c:pt>
                <c:pt idx="84">
                  <c:v>227.029999</c:v>
                </c:pt>
                <c:pt idx="85">
                  <c:v>227.929993</c:v>
                </c:pt>
                <c:pt idx="86">
                  <c:v>232.949997</c:v>
                </c:pt>
                <c:pt idx="87">
                  <c:v>234.89999399999999</c:v>
                </c:pt>
                <c:pt idx="88">
                  <c:v>236.38999899999999</c:v>
                </c:pt>
                <c:pt idx="89">
                  <c:v>233.36999499999999</c:v>
                </c:pt>
                <c:pt idx="90">
                  <c:v>235.08999600000001</c:v>
                </c:pt>
                <c:pt idx="91">
                  <c:v>234.58999600000001</c:v>
                </c:pt>
                <c:pt idx="92">
                  <c:v>237.520004</c:v>
                </c:pt>
                <c:pt idx="93">
                  <c:v>241.16000399999999</c:v>
                </c:pt>
                <c:pt idx="94">
                  <c:v>242.10000600000001</c:v>
                </c:pt>
                <c:pt idx="95">
                  <c:v>244.509995</c:v>
                </c:pt>
                <c:pt idx="96">
                  <c:v>243.16000399999999</c:v>
                </c:pt>
                <c:pt idx="97">
                  <c:v>247.41999799999999</c:v>
                </c:pt>
                <c:pt idx="98">
                  <c:v>248.970001</c:v>
                </c:pt>
                <c:pt idx="99">
                  <c:v>244.759995</c:v>
                </c:pt>
                <c:pt idx="100">
                  <c:v>247.240005</c:v>
                </c:pt>
                <c:pt idx="101">
                  <c:v>249.53999300000001</c:v>
                </c:pt>
                <c:pt idx="102">
                  <c:v>257.32998700000002</c:v>
                </c:pt>
                <c:pt idx="103">
                  <c:v>257.04998799999998</c:v>
                </c:pt>
                <c:pt idx="104">
                  <c:v>256.76998900000001</c:v>
                </c:pt>
                <c:pt idx="105">
                  <c:v>258.73998999999998</c:v>
                </c:pt>
                <c:pt idx="106">
                  <c:v>258.69000199999999</c:v>
                </c:pt>
                <c:pt idx="107">
                  <c:v>258.29998799999998</c:v>
                </c:pt>
                <c:pt idx="108">
                  <c:v>261.54998799999998</c:v>
                </c:pt>
                <c:pt idx="109">
                  <c:v>261.13000499999998</c:v>
                </c:pt>
                <c:pt idx="110">
                  <c:v>263.75</c:v>
                </c:pt>
                <c:pt idx="111">
                  <c:v>263.67999300000002</c:v>
                </c:pt>
                <c:pt idx="112">
                  <c:v>265.79998799999998</c:v>
                </c:pt>
                <c:pt idx="113">
                  <c:v>267.89999399999999</c:v>
                </c:pt>
                <c:pt idx="114">
                  <c:v>265.540009</c:v>
                </c:pt>
                <c:pt idx="115">
                  <c:v>263.69000199999999</c:v>
                </c:pt>
                <c:pt idx="116">
                  <c:v>262.58999599999999</c:v>
                </c:pt>
                <c:pt idx="117">
                  <c:v>262.709991</c:v>
                </c:pt>
                <c:pt idx="118">
                  <c:v>266.94000199999999</c:v>
                </c:pt>
                <c:pt idx="119">
                  <c:v>265.57998700000002</c:v>
                </c:pt>
                <c:pt idx="120">
                  <c:v>266.60000600000001</c:v>
                </c:pt>
                <c:pt idx="121">
                  <c:v>267.26998900000001</c:v>
                </c:pt>
                <c:pt idx="122">
                  <c:v>258.30999800000001</c:v>
                </c:pt>
                <c:pt idx="123">
                  <c:v>261.07000699999998</c:v>
                </c:pt>
                <c:pt idx="124">
                  <c:v>263.790009</c:v>
                </c:pt>
                <c:pt idx="125">
                  <c:v>267.48001099999999</c:v>
                </c:pt>
                <c:pt idx="126">
                  <c:v>270</c:v>
                </c:pt>
                <c:pt idx="127">
                  <c:v>268.60000600000001</c:v>
                </c:pt>
                <c:pt idx="128">
                  <c:v>268.80999800000001</c:v>
                </c:pt>
                <c:pt idx="129">
                  <c:v>267.77999899999998</c:v>
                </c:pt>
                <c:pt idx="130">
                  <c:v>271.459991</c:v>
                </c:pt>
                <c:pt idx="131">
                  <c:v>277</c:v>
                </c:pt>
                <c:pt idx="132">
                  <c:v>279.57000699999998</c:v>
                </c:pt>
                <c:pt idx="133">
                  <c:v>279.79998799999998</c:v>
                </c:pt>
                <c:pt idx="134">
                  <c:v>279.5</c:v>
                </c:pt>
                <c:pt idx="135">
                  <c:v>282.23001099999999</c:v>
                </c:pt>
                <c:pt idx="136">
                  <c:v>280.52999899999998</c:v>
                </c:pt>
                <c:pt idx="137">
                  <c:v>284.69000199999999</c:v>
                </c:pt>
                <c:pt idx="138">
                  <c:v>284.82000699999998</c:v>
                </c:pt>
                <c:pt idx="139">
                  <c:v>291.11999500000002</c:v>
                </c:pt>
                <c:pt idx="140">
                  <c:v>289.459991</c:v>
                </c:pt>
                <c:pt idx="141">
                  <c:v>289.92999300000002</c:v>
                </c:pt>
                <c:pt idx="142">
                  <c:v>296.23998999999998</c:v>
                </c:pt>
                <c:pt idx="143">
                  <c:v>297.14999399999999</c:v>
                </c:pt>
                <c:pt idx="144">
                  <c:v>293.790009</c:v>
                </c:pt>
                <c:pt idx="145">
                  <c:v>299.83999599999999</c:v>
                </c:pt>
                <c:pt idx="146">
                  <c:v>297.16000400000001</c:v>
                </c:pt>
                <c:pt idx="147">
                  <c:v>307.23998999999998</c:v>
                </c:pt>
                <c:pt idx="148">
                  <c:v>310.60000600000001</c:v>
                </c:pt>
                <c:pt idx="149">
                  <c:v>311.64001500000001</c:v>
                </c:pt>
                <c:pt idx="150">
                  <c:v>316.70001200000002</c:v>
                </c:pt>
                <c:pt idx="151">
                  <c:v>311.85000600000001</c:v>
                </c:pt>
                <c:pt idx="152">
                  <c:v>313.58999599999999</c:v>
                </c:pt>
                <c:pt idx="153">
                  <c:v>316.26998900000001</c:v>
                </c:pt>
                <c:pt idx="154">
                  <c:v>317.19000199999999</c:v>
                </c:pt>
                <c:pt idx="155">
                  <c:v>318.57998700000002</c:v>
                </c:pt>
                <c:pt idx="156">
                  <c:v>317.92001299999998</c:v>
                </c:pt>
                <c:pt idx="157">
                  <c:v>320.25</c:v>
                </c:pt>
                <c:pt idx="158">
                  <c:v>310.05999800000001</c:v>
                </c:pt>
                <c:pt idx="159">
                  <c:v>312.60000600000001</c:v>
                </c:pt>
                <c:pt idx="160">
                  <c:v>324.45001200000002</c:v>
                </c:pt>
                <c:pt idx="161">
                  <c:v>320.540009</c:v>
                </c:pt>
                <c:pt idx="162">
                  <c:v>320.92999300000002</c:v>
                </c:pt>
                <c:pt idx="163">
                  <c:v>304.29998799999998</c:v>
                </c:pt>
                <c:pt idx="164">
                  <c:v>315.30999800000001</c:v>
                </c:pt>
                <c:pt idx="165">
                  <c:v>323.51998900000001</c:v>
                </c:pt>
                <c:pt idx="166">
                  <c:v>322.57000699999998</c:v>
                </c:pt>
                <c:pt idx="167">
                  <c:v>322.36999500000002</c:v>
                </c:pt>
                <c:pt idx="168">
                  <c:v>314.17999300000002</c:v>
                </c:pt>
                <c:pt idx="169">
                  <c:v>323.60000600000001</c:v>
                </c:pt>
                <c:pt idx="170">
                  <c:v>321.47000100000002</c:v>
                </c:pt>
                <c:pt idx="171">
                  <c:v>324.19000199999999</c:v>
                </c:pt>
                <c:pt idx="172">
                  <c:v>324.73998999999998</c:v>
                </c:pt>
                <c:pt idx="173">
                  <c:v>315.35998499999999</c:v>
                </c:pt>
                <c:pt idx="174">
                  <c:v>320</c:v>
                </c:pt>
                <c:pt idx="175">
                  <c:v>322.63000499999998</c:v>
                </c:pt>
                <c:pt idx="176">
                  <c:v>318.61999500000002</c:v>
                </c:pt>
                <c:pt idx="177">
                  <c:v>297.26001000000002</c:v>
                </c:pt>
                <c:pt idx="178">
                  <c:v>300.95001200000002</c:v>
                </c:pt>
                <c:pt idx="179">
                  <c:v>286.52999899999998</c:v>
                </c:pt>
                <c:pt idx="180">
                  <c:v>281.10000600000001</c:v>
                </c:pt>
                <c:pt idx="181">
                  <c:v>257.26001000000002</c:v>
                </c:pt>
                <c:pt idx="182">
                  <c:v>282.27999899999998</c:v>
                </c:pt>
                <c:pt idx="183">
                  <c:v>303.67001299999998</c:v>
                </c:pt>
                <c:pt idx="184">
                  <c:v>296.44000199999999</c:v>
                </c:pt>
                <c:pt idx="185">
                  <c:v>295.51998900000001</c:v>
                </c:pt>
                <c:pt idx="186">
                  <c:v>282</c:v>
                </c:pt>
                <c:pt idx="187">
                  <c:v>263.75</c:v>
                </c:pt>
                <c:pt idx="188">
                  <c:v>277.14001500000001</c:v>
                </c:pt>
                <c:pt idx="189">
                  <c:v>277.39001500000001</c:v>
                </c:pt>
                <c:pt idx="190">
                  <c:v>255.94000199999999</c:v>
                </c:pt>
                <c:pt idx="191">
                  <c:v>264.89001500000001</c:v>
                </c:pt>
                <c:pt idx="192">
                  <c:v>241.949997</c:v>
                </c:pt>
                <c:pt idx="193">
                  <c:v>247.509995</c:v>
                </c:pt>
                <c:pt idx="194">
                  <c:v>239.770004</c:v>
                </c:pt>
                <c:pt idx="195">
                  <c:v>247.38999899999999</c:v>
                </c:pt>
                <c:pt idx="196">
                  <c:v>247.179993</c:v>
                </c:pt>
                <c:pt idx="197">
                  <c:v>228.08000200000001</c:v>
                </c:pt>
                <c:pt idx="198">
                  <c:v>236.36000100000001</c:v>
                </c:pt>
                <c:pt idx="199">
                  <c:v>250.75</c:v>
                </c:pt>
                <c:pt idx="200">
                  <c:v>246.520004</c:v>
                </c:pt>
                <c:pt idx="201">
                  <c:v>252.75</c:v>
                </c:pt>
                <c:pt idx="202">
                  <c:v>250.740005</c:v>
                </c:pt>
                <c:pt idx="203">
                  <c:v>255.60000600000001</c:v>
                </c:pt>
                <c:pt idx="204">
                  <c:v>246.5</c:v>
                </c:pt>
                <c:pt idx="205">
                  <c:v>240.33999600000001</c:v>
                </c:pt>
                <c:pt idx="206">
                  <c:v>242.800003</c:v>
                </c:pt>
                <c:pt idx="207">
                  <c:v>250.89999399999999</c:v>
                </c:pt>
                <c:pt idx="208">
                  <c:v>270.79998799999998</c:v>
                </c:pt>
                <c:pt idx="209">
                  <c:v>262.73998999999998</c:v>
                </c:pt>
                <c:pt idx="210">
                  <c:v>268.70001200000002</c:v>
                </c:pt>
                <c:pt idx="211">
                  <c:v>268.30999800000001</c:v>
                </c:pt>
                <c:pt idx="212">
                  <c:v>280</c:v>
                </c:pt>
                <c:pt idx="213">
                  <c:v>282.39999399999999</c:v>
                </c:pt>
                <c:pt idx="214">
                  <c:v>287.38000499999998</c:v>
                </c:pt>
                <c:pt idx="215">
                  <c:v>284.69000199999999</c:v>
                </c:pt>
                <c:pt idx="216">
                  <c:v>277.95001200000002</c:v>
                </c:pt>
                <c:pt idx="217">
                  <c:v>276.27999899999998</c:v>
                </c:pt>
                <c:pt idx="218">
                  <c:v>273.60998499999999</c:v>
                </c:pt>
                <c:pt idx="219">
                  <c:v>275.86999500000002</c:v>
                </c:pt>
                <c:pt idx="220">
                  <c:v>277.20001200000002</c:v>
                </c:pt>
                <c:pt idx="221">
                  <c:v>281.79998799999998</c:v>
                </c:pt>
                <c:pt idx="222">
                  <c:v>285.07998700000002</c:v>
                </c:pt>
                <c:pt idx="223">
                  <c:v>284.73001099999999</c:v>
                </c:pt>
                <c:pt idx="224">
                  <c:v>289.959991</c:v>
                </c:pt>
                <c:pt idx="225">
                  <c:v>286.25</c:v>
                </c:pt>
                <c:pt idx="226">
                  <c:v>289.17001299999998</c:v>
                </c:pt>
                <c:pt idx="227">
                  <c:v>295.05999800000001</c:v>
                </c:pt>
                <c:pt idx="228">
                  <c:v>300.459991</c:v>
                </c:pt>
                <c:pt idx="229">
                  <c:v>303.22000100000002</c:v>
                </c:pt>
                <c:pt idx="230">
                  <c:v>305.64001500000001</c:v>
                </c:pt>
                <c:pt idx="231">
                  <c:v>308.10000600000001</c:v>
                </c:pt>
                <c:pt idx="232">
                  <c:v>317.82998700000002</c:v>
                </c:pt>
                <c:pt idx="233">
                  <c:v>312.14999399999999</c:v>
                </c:pt>
                <c:pt idx="234">
                  <c:v>304.51001000000002</c:v>
                </c:pt>
                <c:pt idx="235">
                  <c:v>300.35000600000001</c:v>
                </c:pt>
                <c:pt idx="236">
                  <c:v>313.17001299999998</c:v>
                </c:pt>
                <c:pt idx="237">
                  <c:v>315.02999899999998</c:v>
                </c:pt>
                <c:pt idx="238">
                  <c:v>316.67999300000002</c:v>
                </c:pt>
                <c:pt idx="239">
                  <c:v>318.66000400000001</c:v>
                </c:pt>
                <c:pt idx="240">
                  <c:v>315.76998900000001</c:v>
                </c:pt>
                <c:pt idx="241">
                  <c:v>323.5</c:v>
                </c:pt>
                <c:pt idx="242">
                  <c:v>316.14001500000001</c:v>
                </c:pt>
                <c:pt idx="243">
                  <c:v>316.76998900000001</c:v>
                </c:pt>
                <c:pt idx="244">
                  <c:v>319.25</c:v>
                </c:pt>
                <c:pt idx="245">
                  <c:v>317.75</c:v>
                </c:pt>
                <c:pt idx="246">
                  <c:v>320.75</c:v>
                </c:pt>
                <c:pt idx="247">
                  <c:v>324.66000400000001</c:v>
                </c:pt>
                <c:pt idx="248">
                  <c:v>324.39001500000001</c:v>
                </c:pt>
                <c:pt idx="249">
                  <c:v>323.35000600000001</c:v>
                </c:pt>
                <c:pt idx="250">
                  <c:v>330.25</c:v>
                </c:pt>
                <c:pt idx="251">
                  <c:v>332.14001500000001</c:v>
                </c:pt>
                <c:pt idx="252">
                  <c:v>347.89999399999999</c:v>
                </c:pt>
              </c:numCache>
            </c:numRef>
          </c:xVal>
          <c:yVal>
            <c:numRef>
              <c:f>'[Apple Stock analysis.xlsx]AAPL (2)'!$B$2:$B$254</c:f>
              <c:numCache>
                <c:formatCode>General</c:formatCode>
                <c:ptCount val="253"/>
                <c:pt idx="0">
                  <c:v>192.512451</c:v>
                </c:pt>
                <c:pt idx="1">
                  <c:v>191.89977999999999</c:v>
                </c:pt>
                <c:pt idx="2">
                  <c:v>191.860229</c:v>
                </c:pt>
                <c:pt idx="3">
                  <c:v>190.46687299999999</c:v>
                </c:pt>
                <c:pt idx="4">
                  <c:v>191.603317</c:v>
                </c:pt>
                <c:pt idx="5">
                  <c:v>196.10952800000001</c:v>
                </c:pt>
                <c:pt idx="6">
                  <c:v>195.53637699999999</c:v>
                </c:pt>
                <c:pt idx="7">
                  <c:v>197.10762</c:v>
                </c:pt>
                <c:pt idx="8">
                  <c:v>196.43562299999999</c:v>
                </c:pt>
                <c:pt idx="9">
                  <c:v>196.23799099999999</c:v>
                </c:pt>
                <c:pt idx="10">
                  <c:v>193.26350400000001</c:v>
                </c:pt>
                <c:pt idx="11">
                  <c:v>197.44361900000001</c:v>
                </c:pt>
                <c:pt idx="12">
                  <c:v>197.38432299999999</c:v>
                </c:pt>
                <c:pt idx="13">
                  <c:v>195.58577</c:v>
                </c:pt>
                <c:pt idx="14">
                  <c:v>199.172989</c:v>
                </c:pt>
                <c:pt idx="15">
                  <c:v>200.33904999999999</c:v>
                </c:pt>
                <c:pt idx="16">
                  <c:v>201.99923699999999</c:v>
                </c:pt>
                <c:pt idx="17">
                  <c:v>201.82135</c:v>
                </c:pt>
                <c:pt idx="18">
                  <c:v>197.661011</c:v>
                </c:pt>
                <c:pt idx="19">
                  <c:v>198.86663799999999</c:v>
                </c:pt>
                <c:pt idx="20">
                  <c:v>200.83315999999999</c:v>
                </c:pt>
                <c:pt idx="21">
                  <c:v>199.370621</c:v>
                </c:pt>
                <c:pt idx="22">
                  <c:v>200.902344</c:v>
                </c:pt>
                <c:pt idx="23">
                  <c:v>202.78980999999999</c:v>
                </c:pt>
                <c:pt idx="24">
                  <c:v>202.08818099999999</c:v>
                </c:pt>
                <c:pt idx="25">
                  <c:v>200.95173600000001</c:v>
                </c:pt>
                <c:pt idx="26">
                  <c:v>203.234497</c:v>
                </c:pt>
                <c:pt idx="27">
                  <c:v>200.20069899999999</c:v>
                </c:pt>
                <c:pt idx="28">
                  <c:v>204.77610799999999</c:v>
                </c:pt>
                <c:pt idx="29">
                  <c:v>206.37698399999999</c:v>
                </c:pt>
                <c:pt idx="30">
                  <c:v>206.20901499999999</c:v>
                </c:pt>
                <c:pt idx="31">
                  <c:v>204.57847599999999</c:v>
                </c:pt>
                <c:pt idx="32">
                  <c:v>205.28997799999999</c:v>
                </c:pt>
                <c:pt idx="33">
                  <c:v>207.207077</c:v>
                </c:pt>
                <c:pt idx="34">
                  <c:v>206.317688</c:v>
                </c:pt>
                <c:pt idx="35">
                  <c:v>210.527466</c:v>
                </c:pt>
                <c:pt idx="36">
                  <c:v>205.97181699999999</c:v>
                </c:pt>
                <c:pt idx="37">
                  <c:v>201.613846</c:v>
                </c:pt>
                <c:pt idx="38">
                  <c:v>191.05978400000001</c:v>
                </c:pt>
                <c:pt idx="39">
                  <c:v>194.67662000000001</c:v>
                </c:pt>
                <c:pt idx="40">
                  <c:v>196.692566</c:v>
                </c:pt>
                <c:pt idx="41">
                  <c:v>201.03079199999999</c:v>
                </c:pt>
                <c:pt idx="42">
                  <c:v>199.374222</c:v>
                </c:pt>
                <c:pt idx="43">
                  <c:v>198.86831699999999</c:v>
                </c:pt>
                <c:pt idx="44">
                  <c:v>207.290085</c:v>
                </c:pt>
                <c:pt idx="45">
                  <c:v>201.120071</c:v>
                </c:pt>
                <c:pt idx="46">
                  <c:v>200.11819499999999</c:v>
                </c:pt>
                <c:pt idx="47">
                  <c:v>204.83992000000001</c:v>
                </c:pt>
                <c:pt idx="48">
                  <c:v>208.65898100000001</c:v>
                </c:pt>
                <c:pt idx="49">
                  <c:v>208.66890000000001</c:v>
                </c:pt>
                <c:pt idx="50">
                  <c:v>210.93057300000001</c:v>
                </c:pt>
                <c:pt idx="51">
                  <c:v>210.75202899999999</c:v>
                </c:pt>
                <c:pt idx="52">
                  <c:v>201.01097100000001</c:v>
                </c:pt>
                <c:pt idx="53">
                  <c:v>204.83000200000001</c:v>
                </c:pt>
                <c:pt idx="54">
                  <c:v>202.51873800000001</c:v>
                </c:pt>
                <c:pt idx="55">
                  <c:v>203.87773100000001</c:v>
                </c:pt>
                <c:pt idx="56">
                  <c:v>207.32974200000001</c:v>
                </c:pt>
                <c:pt idx="57">
                  <c:v>207.06191999999999</c:v>
                </c:pt>
                <c:pt idx="58">
                  <c:v>204.04634100000001</c:v>
                </c:pt>
                <c:pt idx="59">
                  <c:v>207.50831600000001</c:v>
                </c:pt>
                <c:pt idx="60">
                  <c:v>211.565414</c:v>
                </c:pt>
                <c:pt idx="61">
                  <c:v>211.54557800000001</c:v>
                </c:pt>
                <c:pt idx="62">
                  <c:v>212.448273</c:v>
                </c:pt>
                <c:pt idx="63">
                  <c:v>214.95791600000001</c:v>
                </c:pt>
                <c:pt idx="64">
                  <c:v>221.792542</c:v>
                </c:pt>
                <c:pt idx="65">
                  <c:v>221.29655500000001</c:v>
                </c:pt>
                <c:pt idx="66">
                  <c:v>216.991455</c:v>
                </c:pt>
                <c:pt idx="67">
                  <c:v>218.13220200000001</c:v>
                </c:pt>
                <c:pt idx="68">
                  <c:v>218.925781</c:v>
                </c:pt>
                <c:pt idx="69">
                  <c:v>220.979141</c:v>
                </c:pt>
                <c:pt idx="70">
                  <c:v>219.18370100000001</c:v>
                </c:pt>
                <c:pt idx="71">
                  <c:v>215.97962999999999</c:v>
                </c:pt>
                <c:pt idx="72">
                  <c:v>216.96168499999999</c:v>
                </c:pt>
                <c:pt idx="73">
                  <c:v>215.930038</c:v>
                </c:pt>
                <c:pt idx="74">
                  <c:v>219.25311300000001</c:v>
                </c:pt>
                <c:pt idx="75">
                  <c:v>218.12228400000001</c:v>
                </c:pt>
                <c:pt idx="76">
                  <c:v>217.06089800000001</c:v>
                </c:pt>
                <c:pt idx="77">
                  <c:v>222.169479</c:v>
                </c:pt>
                <c:pt idx="78">
                  <c:v>222.78450000000001</c:v>
                </c:pt>
                <c:pt idx="79">
                  <c:v>217.19976800000001</c:v>
                </c:pt>
                <c:pt idx="80">
                  <c:v>219.04480000000001</c:v>
                </c:pt>
                <c:pt idx="81">
                  <c:v>225.18504300000001</c:v>
                </c:pt>
                <c:pt idx="82">
                  <c:v>225.234634</c:v>
                </c:pt>
                <c:pt idx="83">
                  <c:v>222.596024</c:v>
                </c:pt>
                <c:pt idx="84">
                  <c:v>225.20489499999999</c:v>
                </c:pt>
                <c:pt idx="85">
                  <c:v>228.24028000000001</c:v>
                </c:pt>
                <c:pt idx="86">
                  <c:v>234.311081</c:v>
                </c:pt>
                <c:pt idx="87">
                  <c:v>233.973816</c:v>
                </c:pt>
                <c:pt idx="88">
                  <c:v>233.42825300000001</c:v>
                </c:pt>
                <c:pt idx="89">
                  <c:v>232.48587000000001</c:v>
                </c:pt>
                <c:pt idx="90">
                  <c:v>233.388565</c:v>
                </c:pt>
                <c:pt idx="91">
                  <c:v>234.509491</c:v>
                </c:pt>
                <c:pt idx="92">
                  <c:v>238.57650799999999</c:v>
                </c:pt>
                <c:pt idx="93">
                  <c:v>238.030945</c:v>
                </c:pt>
                <c:pt idx="94">
                  <c:v>241.22505200000001</c:v>
                </c:pt>
                <c:pt idx="95">
                  <c:v>241.621826</c:v>
                </c:pt>
                <c:pt idx="96">
                  <c:v>244.59771699999999</c:v>
                </c:pt>
                <c:pt idx="97">
                  <c:v>247.047867</c:v>
                </c:pt>
                <c:pt idx="98">
                  <c:v>241.33415199999999</c:v>
                </c:pt>
                <c:pt idx="99">
                  <c:v>241.30439799999999</c:v>
                </c:pt>
                <c:pt idx="100">
                  <c:v>246.76019299999999</c:v>
                </c:pt>
                <c:pt idx="101">
                  <c:v>253.763443</c:v>
                </c:pt>
                <c:pt idx="102">
                  <c:v>255.42993200000001</c:v>
                </c:pt>
                <c:pt idx="103">
                  <c:v>255.062927</c:v>
                </c:pt>
                <c:pt idx="104">
                  <c:v>255.172012</c:v>
                </c:pt>
                <c:pt idx="105">
                  <c:v>258.11700400000001</c:v>
                </c:pt>
                <c:pt idx="106">
                  <c:v>258.82345600000002</c:v>
                </c:pt>
                <c:pt idx="107">
                  <c:v>260.87301600000001</c:v>
                </c:pt>
                <c:pt idx="108">
                  <c:v>260.63421599999998</c:v>
                </c:pt>
                <c:pt idx="109">
                  <c:v>263.131531</c:v>
                </c:pt>
                <c:pt idx="110">
                  <c:v>261.31079099999999</c:v>
                </c:pt>
                <c:pt idx="111">
                  <c:v>264.415009</c:v>
                </c:pt>
                <c:pt idx="112">
                  <c:v>265.74822999999998</c:v>
                </c:pt>
                <c:pt idx="113">
                  <c:v>264.94232199999999</c:v>
                </c:pt>
                <c:pt idx="114">
                  <c:v>261.85803199999998</c:v>
                </c:pt>
                <c:pt idx="115">
                  <c:v>260.68398999999999</c:v>
                </c:pt>
                <c:pt idx="116">
                  <c:v>260.45513899999997</c:v>
                </c:pt>
                <c:pt idx="117">
                  <c:v>265.02191199999999</c:v>
                </c:pt>
                <c:pt idx="118">
                  <c:v>262.95242300000001</c:v>
                </c:pt>
                <c:pt idx="119">
                  <c:v>266.484467</c:v>
                </c:pt>
                <c:pt idx="120">
                  <c:v>265.89746100000002</c:v>
                </c:pt>
                <c:pt idx="121">
                  <c:v>262.82308999999998</c:v>
                </c:pt>
                <c:pt idx="122">
                  <c:v>258.13696299999998</c:v>
                </c:pt>
                <c:pt idx="123">
                  <c:v>260.415344</c:v>
                </c:pt>
                <c:pt idx="124">
                  <c:v>264.23590100000001</c:v>
                </c:pt>
                <c:pt idx="125">
                  <c:v>269.33993500000003</c:v>
                </c:pt>
                <c:pt idx="126">
                  <c:v>265.56912199999999</c:v>
                </c:pt>
                <c:pt idx="127">
                  <c:v>267.12124599999999</c:v>
                </c:pt>
                <c:pt idx="128">
                  <c:v>269.39965799999999</c:v>
                </c:pt>
                <c:pt idx="129">
                  <c:v>270.08615099999997</c:v>
                </c:pt>
                <c:pt idx="130">
                  <c:v>273.75747699999999</c:v>
                </c:pt>
                <c:pt idx="131">
                  <c:v>278.44360399999999</c:v>
                </c:pt>
                <c:pt idx="132">
                  <c:v>278.99087500000002</c:v>
                </c:pt>
                <c:pt idx="133">
                  <c:v>278.32424900000001</c:v>
                </c:pt>
                <c:pt idx="134">
                  <c:v>278.60281400000002</c:v>
                </c:pt>
                <c:pt idx="135">
                  <c:v>278.025757</c:v>
                </c:pt>
                <c:pt idx="136">
                  <c:v>282.56268299999999</c:v>
                </c:pt>
                <c:pt idx="137">
                  <c:v>282.831299</c:v>
                </c:pt>
                <c:pt idx="138">
                  <c:v>288.44278000000003</c:v>
                </c:pt>
                <c:pt idx="139">
                  <c:v>288.33331299999998</c:v>
                </c:pt>
                <c:pt idx="140">
                  <c:v>290.04461700000002</c:v>
                </c:pt>
                <c:pt idx="141">
                  <c:v>292.16381799999999</c:v>
                </c:pt>
                <c:pt idx="142">
                  <c:v>298.82995599999998</c:v>
                </c:pt>
                <c:pt idx="143">
                  <c:v>295.924713</c:v>
                </c:pt>
                <c:pt idx="144">
                  <c:v>298.282715</c:v>
                </c:pt>
                <c:pt idx="145">
                  <c:v>296.87988300000001</c:v>
                </c:pt>
                <c:pt idx="146">
                  <c:v>301.65554800000001</c:v>
                </c:pt>
                <c:pt idx="147">
                  <c:v>308.06298800000002</c:v>
                </c:pt>
                <c:pt idx="148">
                  <c:v>308.75939899999997</c:v>
                </c:pt>
                <c:pt idx="149">
                  <c:v>315.35586499999999</c:v>
                </c:pt>
                <c:pt idx="150">
                  <c:v>311.097534</c:v>
                </c:pt>
                <c:pt idx="151">
                  <c:v>309.76431300000002</c:v>
                </c:pt>
                <c:pt idx="152">
                  <c:v>313.64456200000001</c:v>
                </c:pt>
                <c:pt idx="153">
                  <c:v>317.11694299999999</c:v>
                </c:pt>
                <c:pt idx="154">
                  <c:v>314.96786500000002</c:v>
                </c:pt>
                <c:pt idx="155">
                  <c:v>316.09216300000003</c:v>
                </c:pt>
                <c:pt idx="156">
                  <c:v>317.61441000000002</c:v>
                </c:pt>
                <c:pt idx="157">
                  <c:v>316.69903599999998</c:v>
                </c:pt>
                <c:pt idx="158">
                  <c:v>307.386414</c:v>
                </c:pt>
                <c:pt idx="159">
                  <c:v>316.08218399999998</c:v>
                </c:pt>
                <c:pt idx="160">
                  <c:v>322.69851699999998</c:v>
                </c:pt>
                <c:pt idx="161">
                  <c:v>322.23089599999997</c:v>
                </c:pt>
                <c:pt idx="162">
                  <c:v>307.94360399999999</c:v>
                </c:pt>
                <c:pt idx="163">
                  <c:v>307.09789999999998</c:v>
                </c:pt>
                <c:pt idx="164">
                  <c:v>317.23629799999998</c:v>
                </c:pt>
                <c:pt idx="165">
                  <c:v>319.82318099999998</c:v>
                </c:pt>
                <c:pt idx="166">
                  <c:v>323.56411700000001</c:v>
                </c:pt>
                <c:pt idx="167">
                  <c:v>319.16601600000001</c:v>
                </c:pt>
                <c:pt idx="168">
                  <c:v>320.681915</c:v>
                </c:pt>
                <c:pt idx="169">
                  <c:v>318.74713100000002</c:v>
                </c:pt>
                <c:pt idx="170">
                  <c:v>326.31668100000002</c:v>
                </c:pt>
                <c:pt idx="171">
                  <c:v>323.99295000000001</c:v>
                </c:pt>
                <c:pt idx="172">
                  <c:v>324.07275399999997</c:v>
                </c:pt>
                <c:pt idx="173">
                  <c:v>318.13879400000002</c:v>
                </c:pt>
                <c:pt idx="174">
                  <c:v>322.74633799999998</c:v>
                </c:pt>
                <c:pt idx="175">
                  <c:v>319.435272</c:v>
                </c:pt>
                <c:pt idx="176">
                  <c:v>312.20486499999998</c:v>
                </c:pt>
                <c:pt idx="177">
                  <c:v>297.375</c:v>
                </c:pt>
                <c:pt idx="178">
                  <c:v>287.302277</c:v>
                </c:pt>
                <c:pt idx="179">
                  <c:v>291.85992399999998</c:v>
                </c:pt>
                <c:pt idx="180">
                  <c:v>272.781586</c:v>
                </c:pt>
                <c:pt idx="181">
                  <c:v>272.62200899999999</c:v>
                </c:pt>
                <c:pt idx="182">
                  <c:v>298.00329599999998</c:v>
                </c:pt>
                <c:pt idx="183">
                  <c:v>288.53894000000003</c:v>
                </c:pt>
                <c:pt idx="184">
                  <c:v>301.92269900000002</c:v>
                </c:pt>
                <c:pt idx="185">
                  <c:v>292.129211</c:v>
                </c:pt>
                <c:pt idx="186">
                  <c:v>288.24972500000001</c:v>
                </c:pt>
                <c:pt idx="187">
                  <c:v>265.45144699999997</c:v>
                </c:pt>
                <c:pt idx="188">
                  <c:v>284.56967200000003</c:v>
                </c:pt>
                <c:pt idx="189">
                  <c:v>274.68643200000002</c:v>
                </c:pt>
                <c:pt idx="190">
                  <c:v>247.55985999999999</c:v>
                </c:pt>
                <c:pt idx="191">
                  <c:v>277.21957400000002</c:v>
                </c:pt>
                <c:pt idx="192">
                  <c:v>241.55612199999999</c:v>
                </c:pt>
                <c:pt idx="193">
                  <c:v>252.177368</c:v>
                </c:pt>
                <c:pt idx="194">
                  <c:v>246.004074</c:v>
                </c:pt>
                <c:pt idx="195">
                  <c:v>244.11917099999999</c:v>
                </c:pt>
                <c:pt idx="196">
                  <c:v>228.62114</c:v>
                </c:pt>
                <c:pt idx="197">
                  <c:v>223.76426699999999</c:v>
                </c:pt>
                <c:pt idx="198">
                  <c:v>246.213516</c:v>
                </c:pt>
                <c:pt idx="199">
                  <c:v>244.857178</c:v>
                </c:pt>
                <c:pt idx="200">
                  <c:v>257.74230999999997</c:v>
                </c:pt>
                <c:pt idx="201">
                  <c:v>247.07118199999999</c:v>
                </c:pt>
                <c:pt idx="202">
                  <c:v>254.12210099999999</c:v>
                </c:pt>
                <c:pt idx="203">
                  <c:v>253.6035</c:v>
                </c:pt>
                <c:pt idx="204">
                  <c:v>240.25962799999999</c:v>
                </c:pt>
                <c:pt idx="205">
                  <c:v>244.26876799999999</c:v>
                </c:pt>
                <c:pt idx="206">
                  <c:v>240.75827000000001</c:v>
                </c:pt>
                <c:pt idx="207">
                  <c:v>261.761414</c:v>
                </c:pt>
                <c:pt idx="208">
                  <c:v>258.72961400000003</c:v>
                </c:pt>
                <c:pt idx="209">
                  <c:v>265.35171500000001</c:v>
                </c:pt>
                <c:pt idx="210">
                  <c:v>267.26650999999998</c:v>
                </c:pt>
                <c:pt idx="211">
                  <c:v>272.51232900000002</c:v>
                </c:pt>
                <c:pt idx="212">
                  <c:v>286.27505500000001</c:v>
                </c:pt>
                <c:pt idx="213">
                  <c:v>283.66214000000002</c:v>
                </c:pt>
                <c:pt idx="214">
                  <c:v>285.91604599999999</c:v>
                </c:pt>
                <c:pt idx="215">
                  <c:v>282.03653000000003</c:v>
                </c:pt>
                <c:pt idx="216">
                  <c:v>276.18237299999998</c:v>
                </c:pt>
                <c:pt idx="217">
                  <c:v>267.64547700000003</c:v>
                </c:pt>
                <c:pt idx="218">
                  <c:v>275.35461400000003</c:v>
                </c:pt>
                <c:pt idx="219">
                  <c:v>274.28750600000001</c:v>
                </c:pt>
                <c:pt idx="220">
                  <c:v>282.20608499999997</c:v>
                </c:pt>
                <c:pt idx="221">
                  <c:v>282.40554800000001</c:v>
                </c:pt>
                <c:pt idx="222">
                  <c:v>277.82791099999997</c:v>
                </c:pt>
                <c:pt idx="223">
                  <c:v>286.95324699999998</c:v>
                </c:pt>
                <c:pt idx="224">
                  <c:v>293.00683600000002</c:v>
                </c:pt>
                <c:pt idx="225">
                  <c:v>288.28961199999998</c:v>
                </c:pt>
                <c:pt idx="226">
                  <c:v>292.368561</c:v>
                </c:pt>
                <c:pt idx="227">
                  <c:v>296.75668300000001</c:v>
                </c:pt>
                <c:pt idx="228">
                  <c:v>299.81839000000002</c:v>
                </c:pt>
                <c:pt idx="229">
                  <c:v>302.919983</c:v>
                </c:pt>
                <c:pt idx="230">
                  <c:v>310.13000499999998</c:v>
                </c:pt>
                <c:pt idx="231">
                  <c:v>315.01001000000002</c:v>
                </c:pt>
                <c:pt idx="232">
                  <c:v>311.41000400000001</c:v>
                </c:pt>
                <c:pt idx="233">
                  <c:v>307.64999399999999</c:v>
                </c:pt>
                <c:pt idx="234">
                  <c:v>309.540009</c:v>
                </c:pt>
                <c:pt idx="235">
                  <c:v>307.709991</c:v>
                </c:pt>
                <c:pt idx="236">
                  <c:v>314.959991</c:v>
                </c:pt>
                <c:pt idx="237">
                  <c:v>313.14001500000001</c:v>
                </c:pt>
                <c:pt idx="238">
                  <c:v>319.23001099999999</c:v>
                </c:pt>
                <c:pt idx="239">
                  <c:v>316.85000600000001</c:v>
                </c:pt>
                <c:pt idx="240">
                  <c:v>318.89001500000001</c:v>
                </c:pt>
                <c:pt idx="241">
                  <c:v>316.73001099999999</c:v>
                </c:pt>
                <c:pt idx="242">
                  <c:v>318.10998499999999</c:v>
                </c:pt>
                <c:pt idx="243">
                  <c:v>318.25</c:v>
                </c:pt>
                <c:pt idx="244">
                  <c:v>317.94000199999999</c:v>
                </c:pt>
                <c:pt idx="245">
                  <c:v>321.85000600000001</c:v>
                </c:pt>
                <c:pt idx="246">
                  <c:v>323.33999599999999</c:v>
                </c:pt>
                <c:pt idx="247">
                  <c:v>325.11999500000002</c:v>
                </c:pt>
                <c:pt idx="248">
                  <c:v>322.32000699999998</c:v>
                </c:pt>
                <c:pt idx="249">
                  <c:v>331.5</c:v>
                </c:pt>
                <c:pt idx="250">
                  <c:v>333.459991</c:v>
                </c:pt>
                <c:pt idx="251">
                  <c:v>343.98998999999998</c:v>
                </c:pt>
                <c:pt idx="252">
                  <c:v>352.83999599999999</c:v>
                </c:pt>
              </c:numCache>
            </c:numRef>
          </c:yVal>
          <c:smooth val="0"/>
          <c:extLst>
            <c:ext xmlns:c16="http://schemas.microsoft.com/office/drawing/2014/chart" uri="{C3380CC4-5D6E-409C-BE32-E72D297353CC}">
              <c16:uniqueId val="{00000001-0637-4798-9B3A-C770BCE94CB8}"/>
            </c:ext>
          </c:extLst>
        </c:ser>
        <c:dLbls>
          <c:showLegendKey val="0"/>
          <c:showVal val="0"/>
          <c:showCatName val="0"/>
          <c:showSerName val="0"/>
          <c:showPercent val="0"/>
          <c:showBubbleSize val="0"/>
        </c:dLbls>
        <c:axId val="704941112"/>
        <c:axId val="704939472"/>
      </c:scatterChart>
      <c:valAx>
        <c:axId val="704941112"/>
        <c:scaling>
          <c:orientation val="minMax"/>
          <c:min val="160"/>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a:t>Open</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0.00"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704939472"/>
        <c:crosses val="autoZero"/>
        <c:crossBetween val="midCat"/>
      </c:valAx>
      <c:valAx>
        <c:axId val="704939472"/>
        <c:scaling>
          <c:orientation val="minMax"/>
          <c:min val="15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a:t>Adj Close</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70494111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'[Apple Stock analysis.xlsx]AAPL (2)'!$F$16:$F$19</cx:f>
        <cx:lvl ptCount="4" formatCode="General">
          <cx:pt idx="0">24.869994999999989</cx:pt>
          <cx:pt idx="1">42.319991999999985</cx:pt>
          <cx:pt idx="2">36.779999000000032</cx:pt>
          <cx:pt idx="3">52.380004999999983</cx:pt>
        </cx:lvl>
      </cx:numDim>
    </cx:data>
    <cx:data id="1">
      <cx:numDim type="val">
        <cx:f>'[Apple Stock analysis.xlsx]AAPL (2)'!$G$16:$G$19</cx:f>
        <cx:lvl ptCount="4" formatCode="General">
          <cx:pt idx="0">24.491043000000019</cx:pt>
          <cx:pt idx="1">45.497222999999963</cx:pt>
          <cx:pt idx="2">35.469574000000023</cx:pt>
          <cx:pt idx="3">56.915282999999988</cx:pt>
        </cx:lvl>
      </cx:numDim>
    </cx:data>
  </cx:chartData>
  <cx:chart>
    <cx:title pos="t" align="ctr" overlay="0">
      <cx:tx>
        <cx:txData>
          <cx:v>Box Plot</cx:v>
        </cx:txData>
      </cx:tx>
      <cx:txPr>
        <a:bodyPr rot="0" spcFirstLastPara="1" vertOverflow="ellipsis" vert="horz" wrap="square" lIns="38100" tIns="19050" rIns="38100" bIns="19050" anchor="ctr" anchorCtr="1" compatLnSpc="0"/>
        <a:lstStyle/>
        <a:p>
          <a:pPr algn="ctr" rtl="0">
            <a:defRPr sz="1400" b="0" i="0" u="none" strike="noStrike" kern="1200" spc="0" baseline="0">
              <a:solidFill>
                <a:sysClr val="windowText" lastClr="000000">
                  <a:lumMod val="65000"/>
                  <a:lumOff val="35000"/>
                </a:sysClr>
              </a:solidFill>
              <a:latin typeface="+mn-lt"/>
              <a:ea typeface="+mn-ea"/>
              <a:cs typeface="+mn-cs"/>
            </a:defRPr>
          </a:pPr>
          <a:r>
            <a:rPr kumimoji="0" lang="en-US" sz="1400" b="0" i="0" u="none" strike="noStrike" kern="1200" cap="none" spc="0" normalizeH="0" baseline="0" noProof="0">
              <a:ln>
                <a:noFill/>
              </a:ln>
              <a:solidFill>
                <a:sysClr val="windowText" lastClr="000000">
                  <a:lumMod val="65000"/>
                  <a:lumOff val="35000"/>
                </a:sysClr>
              </a:solidFill>
              <a:effectLst/>
              <a:uLnTx/>
              <a:uFillTx/>
              <a:latin typeface="Calibri" panose="020F0502020204030204"/>
            </a:rPr>
            <a:t>Box Plot</a:t>
          </a:r>
        </a:p>
      </cx:txPr>
    </cx:title>
    <cx:plotArea>
      <cx:plotAreaRegion>
        <cx:series layoutId="boxWhisker" uniqueId="{69641477-E882-48E5-AA2D-E878F90961F6}">
          <cx:dataId val="0"/>
          <cx:layoutPr>
            <cx:visibility meanLine="1" meanMarker="1"/>
            <cx:statistics quartileMethod="exclusive"/>
          </cx:layoutPr>
        </cx:series>
        <cx:series layoutId="boxWhisker" uniqueId="{B9B00AE4-9D3A-4FE8-B7AF-9F8E456D8DE0}">
          <cx:dataId val="1"/>
          <cx:layoutPr>
            <cx:visibility meanLine="1" meanMarker="1"/>
            <cx:statistics quartileMethod="exclusive"/>
          </cx:layoutPr>
        </cx:series>
      </cx:plotAreaRegion>
      <cx:axis id="0">
        <cx:catScaling gapWidth="1"/>
        <cx:tickLabels/>
      </cx:axis>
      <cx:axis id="1">
        <cx:valScaling/>
        <cx:majorGridlines/>
        <cx:tickLabels/>
      </cx:axis>
    </cx:plotArea>
    <cx:legend pos="b" align="ctr" overlay="0"/>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73">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21B7935-1DE5-41AE-8E41-52EB09FF0F8D}"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92919-F20C-4872-B451-546EBC9F2DBF}"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800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1B7935-1DE5-41AE-8E41-52EB09FF0F8D}"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92919-F20C-4872-B451-546EBC9F2DBF}" type="slidenum">
              <a:rPr lang="en-GB" smtClean="0"/>
              <a:t>‹#›</a:t>
            </a:fld>
            <a:endParaRPr lang="en-GB"/>
          </a:p>
        </p:txBody>
      </p:sp>
    </p:spTree>
    <p:extLst>
      <p:ext uri="{BB962C8B-B14F-4D97-AF65-F5344CB8AC3E}">
        <p14:creationId xmlns:p14="http://schemas.microsoft.com/office/powerpoint/2010/main" val="1274913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1B7935-1DE5-41AE-8E41-52EB09FF0F8D}"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92919-F20C-4872-B451-546EBC9F2DBF}"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42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1B7935-1DE5-41AE-8E41-52EB09FF0F8D}"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92919-F20C-4872-B451-546EBC9F2DBF}" type="slidenum">
              <a:rPr lang="en-GB" smtClean="0"/>
              <a:t>‹#›</a:t>
            </a:fld>
            <a:endParaRPr lang="en-GB"/>
          </a:p>
        </p:txBody>
      </p:sp>
    </p:spTree>
    <p:extLst>
      <p:ext uri="{BB962C8B-B14F-4D97-AF65-F5344CB8AC3E}">
        <p14:creationId xmlns:p14="http://schemas.microsoft.com/office/powerpoint/2010/main" val="2192343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1B7935-1DE5-41AE-8E41-52EB09FF0F8D}" type="datetimeFigureOut">
              <a:rPr lang="en-GB" smtClean="0"/>
              <a:t>12/06/2020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92919-F20C-4872-B451-546EBC9F2DBF}"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1B7935-1DE5-41AE-8E41-52EB09FF0F8D}" type="datetimeFigureOut">
              <a:rPr lang="en-GB" smtClean="0"/>
              <a:t>12/06/2020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92919-F20C-4872-B451-546EBC9F2DBF}" type="slidenum">
              <a:rPr lang="en-GB" smtClean="0"/>
              <a:t>‹#›</a:t>
            </a:fld>
            <a:endParaRPr lang="en-GB"/>
          </a:p>
        </p:txBody>
      </p:sp>
    </p:spTree>
    <p:extLst>
      <p:ext uri="{BB962C8B-B14F-4D97-AF65-F5344CB8AC3E}">
        <p14:creationId xmlns:p14="http://schemas.microsoft.com/office/powerpoint/2010/main" val="326703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1B7935-1DE5-41AE-8E41-52EB09FF0F8D}" type="datetimeFigureOut">
              <a:rPr lang="en-GB" smtClean="0"/>
              <a:t>12/06/2020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492919-F20C-4872-B451-546EBC9F2DBF}" type="slidenum">
              <a:rPr lang="en-GB" smtClean="0"/>
              <a:t>‹#›</a:t>
            </a:fld>
            <a:endParaRPr lang="en-GB"/>
          </a:p>
        </p:txBody>
      </p:sp>
    </p:spTree>
    <p:extLst>
      <p:ext uri="{BB962C8B-B14F-4D97-AF65-F5344CB8AC3E}">
        <p14:creationId xmlns:p14="http://schemas.microsoft.com/office/powerpoint/2010/main" val="293462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1B7935-1DE5-41AE-8E41-52EB09FF0F8D}" type="datetimeFigureOut">
              <a:rPr lang="en-GB" smtClean="0"/>
              <a:t>12/06/2020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492919-F20C-4872-B451-546EBC9F2DBF}" type="slidenum">
              <a:rPr lang="en-GB" smtClean="0"/>
              <a:t>‹#›</a:t>
            </a:fld>
            <a:endParaRPr lang="en-GB"/>
          </a:p>
        </p:txBody>
      </p:sp>
    </p:spTree>
    <p:extLst>
      <p:ext uri="{BB962C8B-B14F-4D97-AF65-F5344CB8AC3E}">
        <p14:creationId xmlns:p14="http://schemas.microsoft.com/office/powerpoint/2010/main" val="319929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B7935-1DE5-41AE-8E41-52EB09FF0F8D}" type="datetimeFigureOut">
              <a:rPr lang="en-GB" smtClean="0"/>
              <a:t>12/06/2020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492919-F20C-4872-B451-546EBC9F2DBF}" type="slidenum">
              <a:rPr lang="en-GB" smtClean="0"/>
              <a:t>‹#›</a:t>
            </a:fld>
            <a:endParaRPr lang="en-GB"/>
          </a:p>
        </p:txBody>
      </p:sp>
    </p:spTree>
    <p:extLst>
      <p:ext uri="{BB962C8B-B14F-4D97-AF65-F5344CB8AC3E}">
        <p14:creationId xmlns:p14="http://schemas.microsoft.com/office/powerpoint/2010/main" val="391851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1B7935-1DE5-41AE-8E41-52EB09FF0F8D}" type="datetimeFigureOut">
              <a:rPr lang="en-GB" smtClean="0"/>
              <a:t>12/06/2020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92919-F20C-4872-B451-546EBC9F2DBF}" type="slidenum">
              <a:rPr lang="en-GB" smtClean="0"/>
              <a:t>‹#›</a:t>
            </a:fld>
            <a:endParaRPr lang="en-GB"/>
          </a:p>
        </p:txBody>
      </p:sp>
    </p:spTree>
    <p:extLst>
      <p:ext uri="{BB962C8B-B14F-4D97-AF65-F5344CB8AC3E}">
        <p14:creationId xmlns:p14="http://schemas.microsoft.com/office/powerpoint/2010/main" val="299579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1B7935-1DE5-41AE-8E41-52EB09FF0F8D}" type="datetimeFigureOut">
              <a:rPr lang="en-GB" smtClean="0"/>
              <a:t>12/06/2020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92919-F20C-4872-B451-546EBC9F2DBF}"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30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21B7935-1DE5-41AE-8E41-52EB09FF0F8D}" type="datetimeFigureOut">
              <a:rPr lang="en-GB" smtClean="0"/>
              <a:t>12/06/2020</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492919-F20C-4872-B451-546EBC9F2DBF}"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311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inance.yahoo.com/quote/AAPL?p=AAPL&amp;.tsrc=fin-src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D46F4-5235-4F39-A1FF-70973E66BC0F}"/>
              </a:ext>
            </a:extLst>
          </p:cNvPr>
          <p:cNvSpPr>
            <a:spLocks noGrp="1"/>
          </p:cNvSpPr>
          <p:nvPr>
            <p:ph type="ctrTitle"/>
          </p:nvPr>
        </p:nvSpPr>
        <p:spPr/>
        <p:txBody>
          <a:bodyPr/>
          <a:lstStyle/>
          <a:p>
            <a:r>
              <a:rPr lang="en-GB" dirty="0"/>
              <a:t>Data presentation</a:t>
            </a:r>
          </a:p>
        </p:txBody>
      </p:sp>
      <p:sp>
        <p:nvSpPr>
          <p:cNvPr id="3" name="Subtitle 2">
            <a:extLst>
              <a:ext uri="{FF2B5EF4-FFF2-40B4-BE49-F238E27FC236}">
                <a16:creationId xmlns:a16="http://schemas.microsoft.com/office/drawing/2014/main" id="{6EC10A1A-E35C-4BDF-AC6A-BBF37D9CE236}"/>
              </a:ext>
            </a:extLst>
          </p:cNvPr>
          <p:cNvSpPr>
            <a:spLocks noGrp="1"/>
          </p:cNvSpPr>
          <p:nvPr>
            <p:ph type="subTitle" idx="1"/>
          </p:nvPr>
        </p:nvSpPr>
        <p:spPr/>
        <p:txBody>
          <a:bodyPr/>
          <a:lstStyle/>
          <a:p>
            <a:r>
              <a:rPr lang="en-GB" dirty="0"/>
              <a:t>Name </a:t>
            </a:r>
          </a:p>
          <a:p>
            <a:r>
              <a:rPr lang="en-GB" dirty="0"/>
              <a:t>Institution Affiliation </a:t>
            </a:r>
          </a:p>
        </p:txBody>
      </p:sp>
    </p:spTree>
    <p:extLst>
      <p:ext uri="{BB962C8B-B14F-4D97-AF65-F5344CB8AC3E}">
        <p14:creationId xmlns:p14="http://schemas.microsoft.com/office/powerpoint/2010/main" val="57959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5169-6698-4F1F-B980-A47A346F2042}"/>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id="{42C559FA-C6AF-41DF-99EF-EA829BCE6C5D}"/>
              </a:ext>
            </a:extLst>
          </p:cNvPr>
          <p:cNvSpPr>
            <a:spLocks noGrp="1"/>
          </p:cNvSpPr>
          <p:nvPr>
            <p:ph idx="1"/>
          </p:nvPr>
        </p:nvSpPr>
        <p:spPr/>
        <p:txBody>
          <a:bodyPr/>
          <a:lstStyle/>
          <a:p>
            <a:r>
              <a:rPr lang="en-US" dirty="0"/>
              <a:t>Duffield, B., Stowe, G., &amp; Shankar, A. (2017). </a:t>
            </a:r>
            <a:r>
              <a:rPr lang="en-US" i="1" dirty="0"/>
              <a:t>U.S. Patent No. 9,785,317</a:t>
            </a:r>
            <a:r>
              <a:rPr lang="en-US" dirty="0"/>
              <a:t>. Washington, DC: U.S. Patent and Trademark Office.</a:t>
            </a:r>
          </a:p>
          <a:p>
            <a:r>
              <a:rPr lang="en-US" i="1" dirty="0"/>
              <a:t>Apple Inc. (AAPL)</a:t>
            </a:r>
            <a:r>
              <a:rPr lang="en-US" dirty="0"/>
              <a:t>. (n.d.). Yahoo Finance - Stock Market Live, Quotes, Business &amp; Finance News. </a:t>
            </a:r>
            <a:r>
              <a:rPr lang="en-US" dirty="0">
                <a:hlinkClick r:id="rId2"/>
              </a:rPr>
              <a:t>https://finance.yahoo.com/quote/AAPL?p=AAPL&amp;.tsrc=fin-srch</a:t>
            </a:r>
            <a:endParaRPr lang="en-US" dirty="0"/>
          </a:p>
          <a:p>
            <a:r>
              <a:rPr lang="en-US" dirty="0"/>
              <a:t>Taylor, M. A., &amp; Bonsall, P. W. (2017). </a:t>
            </a:r>
            <a:r>
              <a:rPr lang="en-US" i="1" dirty="0"/>
              <a:t>Understanding traffic systems: data analysis and presentation</a:t>
            </a:r>
            <a:r>
              <a:rPr lang="en-US" dirty="0"/>
              <a:t>. Routledge.</a:t>
            </a:r>
          </a:p>
          <a:p>
            <a:pPr marL="0" indent="0">
              <a:buNone/>
            </a:pPr>
            <a:endParaRPr lang="en-GB" dirty="0"/>
          </a:p>
        </p:txBody>
      </p:sp>
    </p:spTree>
    <p:extLst>
      <p:ext uri="{BB962C8B-B14F-4D97-AF65-F5344CB8AC3E}">
        <p14:creationId xmlns:p14="http://schemas.microsoft.com/office/powerpoint/2010/main" val="379507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7D50-2554-431C-ACF4-41FE5A3B2B56}"/>
              </a:ext>
            </a:extLst>
          </p:cNvPr>
          <p:cNvSpPr>
            <a:spLocks noGrp="1"/>
          </p:cNvSpPr>
          <p:nvPr>
            <p:ph type="title"/>
          </p:nvPr>
        </p:nvSpPr>
        <p:spPr/>
        <p:txBody>
          <a:bodyPr/>
          <a:lstStyle/>
          <a:p>
            <a:r>
              <a:rPr lang="en-GB" dirty="0"/>
              <a:t>Nature of Data </a:t>
            </a:r>
          </a:p>
        </p:txBody>
      </p:sp>
      <p:sp>
        <p:nvSpPr>
          <p:cNvPr id="3" name="Content Placeholder 2">
            <a:extLst>
              <a:ext uri="{FF2B5EF4-FFF2-40B4-BE49-F238E27FC236}">
                <a16:creationId xmlns:a16="http://schemas.microsoft.com/office/drawing/2014/main" id="{90EFF09C-9D15-4498-B02E-A4F685025E9D}"/>
              </a:ext>
            </a:extLst>
          </p:cNvPr>
          <p:cNvSpPr>
            <a:spLocks noGrp="1"/>
          </p:cNvSpPr>
          <p:nvPr>
            <p:ph idx="1"/>
          </p:nvPr>
        </p:nvSpPr>
        <p:spPr/>
        <p:txBody>
          <a:bodyPr/>
          <a:lstStyle/>
          <a:p>
            <a:r>
              <a:rPr lang="en-US" dirty="0"/>
              <a:t>The data used in the analysis is a continuous numerical type of data.</a:t>
            </a:r>
          </a:p>
          <a:p>
            <a:r>
              <a:rPr lang="en-US" dirty="0"/>
              <a:t>I chose to work with this data because its usability. The data is simple and user-friendly. </a:t>
            </a:r>
          </a:p>
          <a:p>
            <a:r>
              <a:rPr lang="en-US" dirty="0"/>
              <a:t>This data represents the financial information of Apple Inc. company in the ASX listing, which was extracted from the Finance Yahoo website. </a:t>
            </a:r>
          </a:p>
          <a:p>
            <a:r>
              <a:rPr lang="en-US" dirty="0"/>
              <a:t>The data consists of 250 entries with </a:t>
            </a:r>
            <a:r>
              <a:rPr lang="en-GB" dirty="0"/>
              <a:t>two categorical variables</a:t>
            </a:r>
            <a:r>
              <a:rPr lang="en-US" dirty="0"/>
              <a:t>. </a:t>
            </a:r>
          </a:p>
          <a:p>
            <a:r>
              <a:rPr lang="en-US" dirty="0"/>
              <a:t>The nature of the data in numbers was another consideration since the numbered values can be computed and analyzed statistically.</a:t>
            </a:r>
            <a:endParaRPr lang="en-GB" dirty="0"/>
          </a:p>
        </p:txBody>
      </p:sp>
    </p:spTree>
    <p:extLst>
      <p:ext uri="{BB962C8B-B14F-4D97-AF65-F5344CB8AC3E}">
        <p14:creationId xmlns:p14="http://schemas.microsoft.com/office/powerpoint/2010/main" val="111339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3EB5-E41C-4E6F-A4CD-EFD48E4FF1A5}"/>
              </a:ext>
            </a:extLst>
          </p:cNvPr>
          <p:cNvSpPr>
            <a:spLocks noGrp="1"/>
          </p:cNvSpPr>
          <p:nvPr>
            <p:ph type="title"/>
          </p:nvPr>
        </p:nvSpPr>
        <p:spPr/>
        <p:txBody>
          <a:bodyPr/>
          <a:lstStyle/>
          <a:p>
            <a:r>
              <a:rPr lang="en-GB" dirty="0"/>
              <a:t>Type of variables </a:t>
            </a:r>
          </a:p>
        </p:txBody>
      </p:sp>
      <p:sp>
        <p:nvSpPr>
          <p:cNvPr id="3" name="Content Placeholder 2">
            <a:extLst>
              <a:ext uri="{FF2B5EF4-FFF2-40B4-BE49-F238E27FC236}">
                <a16:creationId xmlns:a16="http://schemas.microsoft.com/office/drawing/2014/main" id="{0409891F-FE7F-4CED-885A-32A74158BC06}"/>
              </a:ext>
            </a:extLst>
          </p:cNvPr>
          <p:cNvSpPr>
            <a:spLocks noGrp="1"/>
          </p:cNvSpPr>
          <p:nvPr>
            <p:ph idx="1"/>
          </p:nvPr>
        </p:nvSpPr>
        <p:spPr/>
        <p:txBody>
          <a:bodyPr>
            <a:normAutofit lnSpcReduction="10000"/>
          </a:bodyPr>
          <a:lstStyle/>
          <a:p>
            <a:r>
              <a:rPr lang="en-US" dirty="0"/>
              <a:t>The variables included in the data are continuous and are qualitative variables. </a:t>
            </a:r>
          </a:p>
          <a:p>
            <a:r>
              <a:rPr lang="en-US" dirty="0"/>
              <a:t>The data contains a close price and an adjustment close price value. The values do not depend on each other, such that stock price, Adj Close, in the data is the dependent variable. </a:t>
            </a:r>
          </a:p>
          <a:p>
            <a:r>
              <a:rPr lang="en-US" dirty="0"/>
              <a:t>The change in these data variables is independent of each other. The sample used is random. </a:t>
            </a:r>
          </a:p>
          <a:p>
            <a:r>
              <a:rPr lang="en-US" dirty="0"/>
              <a:t>There is a minimal association between the variable in the data. However, the association between the Close variable and the Adj Close variable does not imply that one variable influence or cause the occurrence of the other variable. </a:t>
            </a:r>
          </a:p>
          <a:p>
            <a:r>
              <a:rPr lang="en-US" dirty="0"/>
              <a:t>The possible lurking variable that is likely to interplay on the data used may include dates. </a:t>
            </a:r>
            <a:endParaRPr lang="en-GB" dirty="0"/>
          </a:p>
        </p:txBody>
      </p:sp>
    </p:spTree>
    <p:extLst>
      <p:ext uri="{BB962C8B-B14F-4D97-AF65-F5344CB8AC3E}">
        <p14:creationId xmlns:p14="http://schemas.microsoft.com/office/powerpoint/2010/main" val="287678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145F-DD5B-4224-8A8B-B4EBFB912ADE}"/>
              </a:ext>
            </a:extLst>
          </p:cNvPr>
          <p:cNvSpPr>
            <a:spLocks noGrp="1"/>
          </p:cNvSpPr>
          <p:nvPr>
            <p:ph type="title"/>
          </p:nvPr>
        </p:nvSpPr>
        <p:spPr/>
        <p:txBody>
          <a:bodyPr/>
          <a:lstStyle/>
          <a:p>
            <a:r>
              <a:rPr lang="en-GB" dirty="0"/>
              <a:t>Histogram </a:t>
            </a:r>
          </a:p>
        </p:txBody>
      </p:sp>
      <p:pic>
        <p:nvPicPr>
          <p:cNvPr id="4" name="Content Placeholder 3">
            <a:extLst>
              <a:ext uri="{FF2B5EF4-FFF2-40B4-BE49-F238E27FC236}">
                <a16:creationId xmlns:a16="http://schemas.microsoft.com/office/drawing/2014/main" id="{F67C74B8-C5BA-4A8A-9357-3B9C4CC92D5D}"/>
              </a:ext>
            </a:extLst>
          </p:cNvPr>
          <p:cNvPicPr>
            <a:picLocks noGrp="1" noChangeAspect="1"/>
          </p:cNvPicPr>
          <p:nvPr>
            <p:ph idx="1"/>
          </p:nvPr>
        </p:nvPicPr>
        <p:blipFill>
          <a:blip r:embed="rId2"/>
          <a:stretch>
            <a:fillRect/>
          </a:stretch>
        </p:blipFill>
        <p:spPr>
          <a:xfrm>
            <a:off x="2025749" y="1519312"/>
            <a:ext cx="7610620" cy="4065562"/>
          </a:xfrm>
          <a:prstGeom prst="rect">
            <a:avLst/>
          </a:prstGeom>
        </p:spPr>
      </p:pic>
    </p:spTree>
    <p:extLst>
      <p:ext uri="{BB962C8B-B14F-4D97-AF65-F5344CB8AC3E}">
        <p14:creationId xmlns:p14="http://schemas.microsoft.com/office/powerpoint/2010/main" val="129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44BF-988E-4975-8035-DD35F92BA4D9}"/>
              </a:ext>
            </a:extLst>
          </p:cNvPr>
          <p:cNvSpPr>
            <a:spLocks noGrp="1"/>
          </p:cNvSpPr>
          <p:nvPr>
            <p:ph type="title"/>
          </p:nvPr>
        </p:nvSpPr>
        <p:spPr/>
        <p:txBody>
          <a:bodyPr/>
          <a:lstStyle/>
          <a:p>
            <a:pPr algn="ctr"/>
            <a:r>
              <a:rPr lang="en-US" dirty="0"/>
              <a:t>The Shape of the Distribution</a:t>
            </a:r>
            <a:r>
              <a:rPr lang="en-GB" dirty="0"/>
              <a:t> </a:t>
            </a:r>
          </a:p>
        </p:txBody>
      </p:sp>
      <p:sp>
        <p:nvSpPr>
          <p:cNvPr id="3" name="Content Placeholder 2">
            <a:extLst>
              <a:ext uri="{FF2B5EF4-FFF2-40B4-BE49-F238E27FC236}">
                <a16:creationId xmlns:a16="http://schemas.microsoft.com/office/drawing/2014/main" id="{E1C46697-AEC5-450A-B050-763FE8A68872}"/>
              </a:ext>
            </a:extLst>
          </p:cNvPr>
          <p:cNvSpPr>
            <a:spLocks noGrp="1"/>
          </p:cNvSpPr>
          <p:nvPr>
            <p:ph idx="1"/>
          </p:nvPr>
        </p:nvSpPr>
        <p:spPr/>
        <p:txBody>
          <a:bodyPr/>
          <a:lstStyle/>
          <a:p>
            <a:r>
              <a:rPr lang="en-US" dirty="0"/>
              <a:t>The historical data used in this case as the sample is collected within some period with specific dates.</a:t>
            </a:r>
          </a:p>
          <a:p>
            <a:r>
              <a:rPr lang="en-US" dirty="0"/>
              <a:t>The shape of the histogram is systematic. We have almost the same shape on both sides of the middle of the histogram. </a:t>
            </a:r>
            <a:endParaRPr lang="en-GB" dirty="0"/>
          </a:p>
        </p:txBody>
      </p:sp>
    </p:spTree>
    <p:extLst>
      <p:ext uri="{BB962C8B-B14F-4D97-AF65-F5344CB8AC3E}">
        <p14:creationId xmlns:p14="http://schemas.microsoft.com/office/powerpoint/2010/main" val="228505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4DD18-2A86-443A-BCF9-6E8C6C24BAE9}"/>
              </a:ext>
            </a:extLst>
          </p:cNvPr>
          <p:cNvSpPr>
            <a:spLocks noGrp="1"/>
          </p:cNvSpPr>
          <p:nvPr>
            <p:ph type="title"/>
          </p:nvPr>
        </p:nvSpPr>
        <p:spPr/>
        <p:txBody>
          <a:bodyPr>
            <a:normAutofit/>
          </a:bodyPr>
          <a:lstStyle/>
          <a:p>
            <a:pPr algn="ctr"/>
            <a:r>
              <a:rPr lang="en-US" dirty="0"/>
              <a:t>Standard Deviation, Five Number Summary, Range, and Interquartile Range</a:t>
            </a:r>
            <a:endParaRPr lang="en-GB" dirty="0"/>
          </a:p>
        </p:txBody>
      </p:sp>
      <p:graphicFrame>
        <p:nvGraphicFramePr>
          <p:cNvPr id="4" name="Content Placeholder 3">
            <a:extLst>
              <a:ext uri="{FF2B5EF4-FFF2-40B4-BE49-F238E27FC236}">
                <a16:creationId xmlns:a16="http://schemas.microsoft.com/office/drawing/2014/main" id="{75BC97D9-3B9E-4DD6-8613-27482F50C9F0}"/>
              </a:ext>
            </a:extLst>
          </p:cNvPr>
          <p:cNvGraphicFramePr>
            <a:graphicFrameLocks noGrp="1"/>
          </p:cNvGraphicFramePr>
          <p:nvPr>
            <p:ph idx="1"/>
            <p:extLst>
              <p:ext uri="{D42A27DB-BD31-4B8C-83A1-F6EECF244321}">
                <p14:modId xmlns:p14="http://schemas.microsoft.com/office/powerpoint/2010/main" val="2161535585"/>
              </p:ext>
            </p:extLst>
          </p:nvPr>
        </p:nvGraphicFramePr>
        <p:xfrm>
          <a:off x="2447779" y="2191544"/>
          <a:ext cx="7695028" cy="4012306"/>
        </p:xfrm>
        <a:graphic>
          <a:graphicData uri="http://schemas.openxmlformats.org/drawingml/2006/table">
            <a:tbl>
              <a:tblPr/>
              <a:tblGrid>
                <a:gridCol w="4823414">
                  <a:extLst>
                    <a:ext uri="{9D8B030D-6E8A-4147-A177-3AD203B41FA5}">
                      <a16:colId xmlns:a16="http://schemas.microsoft.com/office/drawing/2014/main" val="4086586947"/>
                    </a:ext>
                  </a:extLst>
                </a:gridCol>
                <a:gridCol w="1435807">
                  <a:extLst>
                    <a:ext uri="{9D8B030D-6E8A-4147-A177-3AD203B41FA5}">
                      <a16:colId xmlns:a16="http://schemas.microsoft.com/office/drawing/2014/main" val="266974457"/>
                    </a:ext>
                  </a:extLst>
                </a:gridCol>
                <a:gridCol w="1435807">
                  <a:extLst>
                    <a:ext uri="{9D8B030D-6E8A-4147-A177-3AD203B41FA5}">
                      <a16:colId xmlns:a16="http://schemas.microsoft.com/office/drawing/2014/main" val="2152040425"/>
                    </a:ext>
                  </a:extLst>
                </a:gridCol>
              </a:tblGrid>
              <a:tr h="211174">
                <a:tc>
                  <a:txBody>
                    <a:bodyPr/>
                    <a:lstStyle/>
                    <a:p>
                      <a:pPr algn="l" fontAlgn="b"/>
                      <a:r>
                        <a:rPr lang="en-GB" sz="1100" b="1" i="1" u="none" strike="noStrike">
                          <a:solidFill>
                            <a:srgbClr val="002060"/>
                          </a:solidFill>
                          <a:effectLst/>
                          <a:latin typeface="Calibri" panose="020F0502020204030204" pitchFamily="34" charset="0"/>
                        </a:rPr>
                        <a:t>Sample Correlation</a:t>
                      </a:r>
                    </a:p>
                  </a:txBody>
                  <a:tcPr marL="9525" marR="9525" marT="9525" marB="0" anchor="b">
                    <a:lnL>
                      <a:noFill/>
                    </a:lnL>
                    <a:lnR>
                      <a:noFill/>
                    </a:lnR>
                    <a:lnT>
                      <a:noFill/>
                    </a:lnT>
                    <a:lnB>
                      <a:noFill/>
                    </a:lnB>
                  </a:tcPr>
                </a:tc>
                <a:tc>
                  <a:txBody>
                    <a:bodyPr/>
                    <a:lstStyle/>
                    <a:p>
                      <a:pPr algn="r" fontAlgn="b"/>
                      <a:r>
                        <a:rPr lang="en-GB" sz="1100" b="1" i="1" u="none" strike="noStrike">
                          <a:solidFill>
                            <a:srgbClr val="002060"/>
                          </a:solidFill>
                          <a:effectLst/>
                          <a:latin typeface="Calibri" panose="020F0502020204030204" pitchFamily="34" charset="0"/>
                        </a:rPr>
                        <a:t>0.995258</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47594085"/>
                  </a:ext>
                </a:extLst>
              </a:tr>
              <a:tr h="211174">
                <a:tc>
                  <a:txBody>
                    <a:bodyPr/>
                    <a:lstStyle/>
                    <a:p>
                      <a:pPr algn="l" fontAlgn="b"/>
                      <a:r>
                        <a:rPr lang="en-GB" sz="1100" b="1" i="0" u="none" strike="noStrike">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257.8641</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257.1931</a:t>
                      </a:r>
                    </a:p>
                  </a:txBody>
                  <a:tcPr marL="9525" marR="9525" marT="9525" marB="0" anchor="b">
                    <a:lnL>
                      <a:noFill/>
                    </a:lnL>
                    <a:lnR>
                      <a:noFill/>
                    </a:lnR>
                    <a:lnT>
                      <a:noFill/>
                    </a:lnT>
                    <a:lnB>
                      <a:noFill/>
                    </a:lnB>
                  </a:tcPr>
                </a:tc>
                <a:extLst>
                  <a:ext uri="{0D108BD9-81ED-4DB2-BD59-A6C34878D82A}">
                    <a16:rowId xmlns:a16="http://schemas.microsoft.com/office/drawing/2014/main" val="353742243"/>
                  </a:ext>
                </a:extLst>
              </a:tr>
              <a:tr h="211174">
                <a:tc>
                  <a:txBody>
                    <a:bodyPr/>
                    <a:lstStyle/>
                    <a:p>
                      <a:pPr algn="l" fontAlgn="b"/>
                      <a:r>
                        <a:rPr lang="en-GB" sz="1100" b="1" i="0" u="none" strike="noStrike" dirty="0">
                          <a:solidFill>
                            <a:srgbClr val="000000"/>
                          </a:solidFill>
                          <a:effectLst/>
                          <a:latin typeface="Calibri" panose="020F0502020204030204" pitchFamily="34" charset="0"/>
                        </a:rPr>
                        <a:t>standard dev</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42.83657</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43.90579</a:t>
                      </a:r>
                    </a:p>
                  </a:txBody>
                  <a:tcPr marL="9525" marR="9525" marT="9525" marB="0" anchor="b">
                    <a:lnL>
                      <a:noFill/>
                    </a:lnL>
                    <a:lnR>
                      <a:noFill/>
                    </a:lnR>
                    <a:lnT>
                      <a:noFill/>
                    </a:lnT>
                    <a:lnB>
                      <a:noFill/>
                    </a:lnB>
                  </a:tcPr>
                </a:tc>
                <a:extLst>
                  <a:ext uri="{0D108BD9-81ED-4DB2-BD59-A6C34878D82A}">
                    <a16:rowId xmlns:a16="http://schemas.microsoft.com/office/drawing/2014/main" val="1367897403"/>
                  </a:ext>
                </a:extLst>
              </a:tr>
              <a:tr h="211174">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20461309"/>
                  </a:ext>
                </a:extLst>
              </a:tr>
              <a:tr h="211174">
                <a:tc>
                  <a:txBody>
                    <a:bodyPr/>
                    <a:lstStyle/>
                    <a:p>
                      <a:pPr algn="l" fontAlgn="b"/>
                      <a:r>
                        <a:rPr lang="en-GB" sz="1100" b="1" i="1" u="none" strike="noStrike">
                          <a:solidFill>
                            <a:srgbClr val="000000"/>
                          </a:solidFill>
                          <a:effectLst/>
                          <a:latin typeface="Calibri" panose="020F0502020204030204" pitchFamily="34" charset="0"/>
                        </a:rPr>
                        <a:t>five number summary</a:t>
                      </a:r>
                    </a:p>
                  </a:txBody>
                  <a:tcPr marL="9525" marR="9525" marT="9525" marB="0" anchor="b">
                    <a:lnL>
                      <a:noFill/>
                    </a:lnL>
                    <a:lnR>
                      <a:noFill/>
                    </a:lnR>
                    <a:lnT>
                      <a:noFill/>
                    </a:lnT>
                    <a:lnB>
                      <a:noFill/>
                    </a:lnB>
                  </a:tcPr>
                </a:tc>
                <a:tc>
                  <a:txBody>
                    <a:bodyPr/>
                    <a:lstStyle/>
                    <a:p>
                      <a:pPr algn="l" fontAlgn="b"/>
                      <a:endParaRPr lang="en-GB" sz="1100" b="1" i="1"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61705536"/>
                  </a:ext>
                </a:extLst>
              </a:tr>
              <a:tr h="211174">
                <a:tc>
                  <a:txBody>
                    <a:bodyPr/>
                    <a:lstStyle/>
                    <a:p>
                      <a:pPr algn="l" fontAlgn="b"/>
                      <a:r>
                        <a:rPr lang="en-GB" sz="1100" b="1" i="0" u="none" strike="noStrike">
                          <a:solidFill>
                            <a:srgbClr val="000000"/>
                          </a:solidFill>
                          <a:effectLst/>
                          <a:latin typeface="Calibri" panose="020F0502020204030204" pitchFamily="34" charset="0"/>
                        </a:rPr>
                        <a:t>median</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258.74</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260.4551</a:t>
                      </a:r>
                    </a:p>
                  </a:txBody>
                  <a:tcPr marL="9525" marR="9525" marT="9525" marB="0" anchor="b">
                    <a:lnL>
                      <a:noFill/>
                    </a:lnL>
                    <a:lnR>
                      <a:noFill/>
                    </a:lnR>
                    <a:lnT>
                      <a:noFill/>
                    </a:lnT>
                    <a:lnB>
                      <a:noFill/>
                    </a:lnB>
                  </a:tcPr>
                </a:tc>
                <a:extLst>
                  <a:ext uri="{0D108BD9-81ED-4DB2-BD59-A6C34878D82A}">
                    <a16:rowId xmlns:a16="http://schemas.microsoft.com/office/drawing/2014/main" val="2392915406"/>
                  </a:ext>
                </a:extLst>
              </a:tr>
              <a:tr h="211174">
                <a:tc>
                  <a:txBody>
                    <a:bodyPr/>
                    <a:lstStyle/>
                    <a:p>
                      <a:pPr algn="l" fontAlgn="b"/>
                      <a:r>
                        <a:rPr lang="en-GB" sz="1100" b="1" i="0" u="none" strike="noStrike">
                          <a:solidFill>
                            <a:srgbClr val="000000"/>
                          </a:solidFill>
                          <a:effectLst/>
                          <a:latin typeface="Calibri" panose="020F0502020204030204" pitchFamily="34" charset="0"/>
                        </a:rPr>
                        <a:t>The maximum value.</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347.9</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352.84</a:t>
                      </a:r>
                    </a:p>
                  </a:txBody>
                  <a:tcPr marL="9525" marR="9525" marT="9525" marB="0" anchor="b">
                    <a:lnL>
                      <a:noFill/>
                    </a:lnL>
                    <a:lnR>
                      <a:noFill/>
                    </a:lnR>
                    <a:lnT>
                      <a:noFill/>
                    </a:lnT>
                    <a:lnB>
                      <a:noFill/>
                    </a:lnB>
                  </a:tcPr>
                </a:tc>
                <a:extLst>
                  <a:ext uri="{0D108BD9-81ED-4DB2-BD59-A6C34878D82A}">
                    <a16:rowId xmlns:a16="http://schemas.microsoft.com/office/drawing/2014/main" val="1388291330"/>
                  </a:ext>
                </a:extLst>
              </a:tr>
              <a:tr h="211174">
                <a:tc>
                  <a:txBody>
                    <a:bodyPr/>
                    <a:lstStyle/>
                    <a:p>
                      <a:pPr algn="l" fontAlgn="b"/>
                      <a:r>
                        <a:rPr lang="en-GB" sz="1100" b="1" i="0" u="none" strike="noStrike">
                          <a:solidFill>
                            <a:srgbClr val="000000"/>
                          </a:solidFill>
                          <a:effectLst/>
                          <a:latin typeface="Calibri" panose="020F0502020204030204" pitchFamily="34" charset="0"/>
                        </a:rPr>
                        <a:t>The minimum value.</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191.55</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190.4669</a:t>
                      </a:r>
                    </a:p>
                  </a:txBody>
                  <a:tcPr marL="9525" marR="9525" marT="9525" marB="0" anchor="b">
                    <a:lnL>
                      <a:noFill/>
                    </a:lnL>
                    <a:lnR>
                      <a:noFill/>
                    </a:lnR>
                    <a:lnT>
                      <a:noFill/>
                    </a:lnT>
                    <a:lnB>
                      <a:noFill/>
                    </a:lnB>
                  </a:tcPr>
                </a:tc>
                <a:extLst>
                  <a:ext uri="{0D108BD9-81ED-4DB2-BD59-A6C34878D82A}">
                    <a16:rowId xmlns:a16="http://schemas.microsoft.com/office/drawing/2014/main" val="4085502099"/>
                  </a:ext>
                </a:extLst>
              </a:tr>
              <a:tr h="211174">
                <a:tc>
                  <a:txBody>
                    <a:bodyPr/>
                    <a:lstStyle/>
                    <a:p>
                      <a:pPr algn="l" fontAlgn="b"/>
                      <a:r>
                        <a:rPr lang="en-GB" sz="1100" b="1" i="0" u="none" strike="noStrike" dirty="0">
                          <a:solidFill>
                            <a:srgbClr val="000000"/>
                          </a:solidFill>
                          <a:effectLst/>
                          <a:latin typeface="Calibri" panose="020F0502020204030204" pitchFamily="34" charset="0"/>
                        </a:rPr>
                        <a:t>Q1, the first quartile.</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216.42</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214.9579</a:t>
                      </a:r>
                    </a:p>
                  </a:txBody>
                  <a:tcPr marL="9525" marR="9525" marT="9525" marB="0" anchor="b">
                    <a:lnL>
                      <a:noFill/>
                    </a:lnL>
                    <a:lnR>
                      <a:noFill/>
                    </a:lnR>
                    <a:lnT>
                      <a:noFill/>
                    </a:lnT>
                    <a:lnB>
                      <a:noFill/>
                    </a:lnB>
                  </a:tcPr>
                </a:tc>
                <a:extLst>
                  <a:ext uri="{0D108BD9-81ED-4DB2-BD59-A6C34878D82A}">
                    <a16:rowId xmlns:a16="http://schemas.microsoft.com/office/drawing/2014/main" val="3324252984"/>
                  </a:ext>
                </a:extLst>
              </a:tr>
              <a:tr h="211174">
                <a:tc>
                  <a:txBody>
                    <a:bodyPr/>
                    <a:lstStyle/>
                    <a:p>
                      <a:pPr algn="l" fontAlgn="b"/>
                      <a:r>
                        <a:rPr lang="en-GB" sz="1100" b="1" i="0" u="none" strike="noStrike">
                          <a:solidFill>
                            <a:srgbClr val="000000"/>
                          </a:solidFill>
                          <a:effectLst/>
                          <a:latin typeface="Calibri" panose="020F0502020204030204" pitchFamily="34" charset="0"/>
                        </a:rPr>
                        <a:t>Q3, the third quartile.</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295.52</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295.9247</a:t>
                      </a:r>
                    </a:p>
                  </a:txBody>
                  <a:tcPr marL="9525" marR="9525" marT="9525" marB="0" anchor="b">
                    <a:lnL>
                      <a:noFill/>
                    </a:lnL>
                    <a:lnR>
                      <a:noFill/>
                    </a:lnR>
                    <a:lnT>
                      <a:noFill/>
                    </a:lnT>
                    <a:lnB>
                      <a:noFill/>
                    </a:lnB>
                  </a:tcPr>
                </a:tc>
                <a:extLst>
                  <a:ext uri="{0D108BD9-81ED-4DB2-BD59-A6C34878D82A}">
                    <a16:rowId xmlns:a16="http://schemas.microsoft.com/office/drawing/2014/main" val="819492940"/>
                  </a:ext>
                </a:extLst>
              </a:tr>
              <a:tr h="211174">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67979397"/>
                  </a:ext>
                </a:extLst>
              </a:tr>
              <a:tr h="211174">
                <a:tc>
                  <a:txBody>
                    <a:bodyPr/>
                    <a:lstStyle/>
                    <a:p>
                      <a:pPr algn="l" fontAlgn="b"/>
                      <a:r>
                        <a:rPr lang="en-GB" sz="1100" b="1" i="0" u="none" strike="noStrike">
                          <a:solidFill>
                            <a:srgbClr val="000000"/>
                          </a:solidFill>
                          <a:effectLst/>
                          <a:latin typeface="Calibri" panose="020F0502020204030204" pitchFamily="34" charset="0"/>
                        </a:rPr>
                        <a:t>Range</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156.35</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162.3731</a:t>
                      </a:r>
                    </a:p>
                  </a:txBody>
                  <a:tcPr marL="9525" marR="9525" marT="9525" marB="0" anchor="b">
                    <a:lnL>
                      <a:noFill/>
                    </a:lnL>
                    <a:lnR>
                      <a:noFill/>
                    </a:lnR>
                    <a:lnT>
                      <a:noFill/>
                    </a:lnT>
                    <a:lnB>
                      <a:noFill/>
                    </a:lnB>
                  </a:tcPr>
                </a:tc>
                <a:extLst>
                  <a:ext uri="{0D108BD9-81ED-4DB2-BD59-A6C34878D82A}">
                    <a16:rowId xmlns:a16="http://schemas.microsoft.com/office/drawing/2014/main" val="3923817503"/>
                  </a:ext>
                </a:extLst>
              </a:tr>
              <a:tr h="211174">
                <a:tc>
                  <a:txBody>
                    <a:bodyPr/>
                    <a:lstStyle/>
                    <a:p>
                      <a:pPr algn="l" fontAlgn="b"/>
                      <a:r>
                        <a:rPr lang="en-GB" sz="1100" b="0" i="0" u="none" strike="noStrike">
                          <a:solidFill>
                            <a:srgbClr val="000000"/>
                          </a:solidFill>
                          <a:effectLst/>
                          <a:latin typeface="Calibri" panose="020F0502020204030204" pitchFamily="34" charset="0"/>
                        </a:rPr>
                        <a:t>Interquartile range</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79.09999</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80.9668</a:t>
                      </a:r>
                    </a:p>
                  </a:txBody>
                  <a:tcPr marL="9525" marR="9525" marT="9525" marB="0" anchor="b">
                    <a:lnL>
                      <a:noFill/>
                    </a:lnL>
                    <a:lnR>
                      <a:noFill/>
                    </a:lnR>
                    <a:lnT>
                      <a:noFill/>
                    </a:lnT>
                    <a:lnB>
                      <a:noFill/>
                    </a:lnB>
                  </a:tcPr>
                </a:tc>
                <a:extLst>
                  <a:ext uri="{0D108BD9-81ED-4DB2-BD59-A6C34878D82A}">
                    <a16:rowId xmlns:a16="http://schemas.microsoft.com/office/drawing/2014/main" val="940333281"/>
                  </a:ext>
                </a:extLst>
              </a:tr>
              <a:tr h="211174">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56360230"/>
                  </a:ext>
                </a:extLst>
              </a:tr>
              <a:tr h="211174">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69700299"/>
                  </a:ext>
                </a:extLst>
              </a:tr>
              <a:tr h="211174">
                <a:tc>
                  <a:txBody>
                    <a:bodyPr/>
                    <a:lstStyle/>
                    <a:p>
                      <a:pPr algn="l" fontAlgn="b"/>
                      <a:r>
                        <a:rPr lang="en-US" sz="1100" b="0" i="0" u="none" strike="noStrike">
                          <a:solidFill>
                            <a:srgbClr val="000000"/>
                          </a:solidFill>
                          <a:effectLst/>
                          <a:latin typeface="Calibri" panose="020F0502020204030204" pitchFamily="34" charset="0"/>
                        </a:rPr>
                        <a:t>quartile 1 and min value</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24.87</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24.49104</a:t>
                      </a:r>
                    </a:p>
                  </a:txBody>
                  <a:tcPr marL="9525" marR="9525" marT="9525" marB="0" anchor="b">
                    <a:lnL>
                      <a:noFill/>
                    </a:lnL>
                    <a:lnR>
                      <a:noFill/>
                    </a:lnR>
                    <a:lnT>
                      <a:noFill/>
                    </a:lnT>
                    <a:lnB>
                      <a:noFill/>
                    </a:lnB>
                  </a:tcPr>
                </a:tc>
                <a:extLst>
                  <a:ext uri="{0D108BD9-81ED-4DB2-BD59-A6C34878D82A}">
                    <a16:rowId xmlns:a16="http://schemas.microsoft.com/office/drawing/2014/main" val="3381908343"/>
                  </a:ext>
                </a:extLst>
              </a:tr>
              <a:tr h="211174">
                <a:tc>
                  <a:txBody>
                    <a:bodyPr/>
                    <a:lstStyle/>
                    <a:p>
                      <a:pPr algn="l" fontAlgn="b"/>
                      <a:r>
                        <a:rPr lang="en-GB" sz="1100" b="0" i="0" u="none" strike="noStrike">
                          <a:solidFill>
                            <a:srgbClr val="000000"/>
                          </a:solidFill>
                          <a:effectLst/>
                          <a:latin typeface="Calibri" panose="020F0502020204030204" pitchFamily="34" charset="0"/>
                        </a:rPr>
                        <a:t>Median and quartile 1</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42.31999</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45.49722</a:t>
                      </a:r>
                    </a:p>
                  </a:txBody>
                  <a:tcPr marL="9525" marR="9525" marT="9525" marB="0" anchor="b">
                    <a:lnL>
                      <a:noFill/>
                    </a:lnL>
                    <a:lnR>
                      <a:noFill/>
                    </a:lnR>
                    <a:lnT>
                      <a:noFill/>
                    </a:lnT>
                    <a:lnB>
                      <a:noFill/>
                    </a:lnB>
                  </a:tcPr>
                </a:tc>
                <a:extLst>
                  <a:ext uri="{0D108BD9-81ED-4DB2-BD59-A6C34878D82A}">
                    <a16:rowId xmlns:a16="http://schemas.microsoft.com/office/drawing/2014/main" val="2503452884"/>
                  </a:ext>
                </a:extLst>
              </a:tr>
              <a:tr h="211174">
                <a:tc>
                  <a:txBody>
                    <a:bodyPr/>
                    <a:lstStyle/>
                    <a:p>
                      <a:pPr algn="l" fontAlgn="b"/>
                      <a:r>
                        <a:rPr lang="en-GB" sz="1100" b="0" i="0" u="none" strike="noStrike">
                          <a:solidFill>
                            <a:srgbClr val="000000"/>
                          </a:solidFill>
                          <a:effectLst/>
                          <a:latin typeface="Calibri" panose="020F0502020204030204" pitchFamily="34" charset="0"/>
                        </a:rPr>
                        <a:t>quartile 3 and median</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36.78</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35.46957</a:t>
                      </a:r>
                    </a:p>
                  </a:txBody>
                  <a:tcPr marL="9525" marR="9525" marT="9525" marB="0" anchor="b">
                    <a:lnL>
                      <a:noFill/>
                    </a:lnL>
                    <a:lnR>
                      <a:noFill/>
                    </a:lnR>
                    <a:lnT>
                      <a:noFill/>
                    </a:lnT>
                    <a:lnB>
                      <a:noFill/>
                    </a:lnB>
                  </a:tcPr>
                </a:tc>
                <a:extLst>
                  <a:ext uri="{0D108BD9-81ED-4DB2-BD59-A6C34878D82A}">
                    <a16:rowId xmlns:a16="http://schemas.microsoft.com/office/drawing/2014/main" val="2646729573"/>
                  </a:ext>
                </a:extLst>
              </a:tr>
              <a:tr h="211174">
                <a:tc>
                  <a:txBody>
                    <a:bodyPr/>
                    <a:lstStyle/>
                    <a:p>
                      <a:pPr algn="l" fontAlgn="b"/>
                      <a:r>
                        <a:rPr lang="en-US" sz="1100" b="0" i="0" u="none" strike="noStrike">
                          <a:solidFill>
                            <a:srgbClr val="000000"/>
                          </a:solidFill>
                          <a:effectLst/>
                          <a:latin typeface="Calibri" panose="020F0502020204030204" pitchFamily="34" charset="0"/>
                        </a:rPr>
                        <a:t>Max value and quartile 3</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52.38001</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Calibri" panose="020F0502020204030204" pitchFamily="34" charset="0"/>
                        </a:rPr>
                        <a:t>56.91528</a:t>
                      </a:r>
                    </a:p>
                  </a:txBody>
                  <a:tcPr marL="9525" marR="9525" marT="9525" marB="0" anchor="b">
                    <a:lnL>
                      <a:noFill/>
                    </a:lnL>
                    <a:lnR>
                      <a:noFill/>
                    </a:lnR>
                    <a:lnT>
                      <a:noFill/>
                    </a:lnT>
                    <a:lnB>
                      <a:noFill/>
                    </a:lnB>
                  </a:tcPr>
                </a:tc>
                <a:extLst>
                  <a:ext uri="{0D108BD9-81ED-4DB2-BD59-A6C34878D82A}">
                    <a16:rowId xmlns:a16="http://schemas.microsoft.com/office/drawing/2014/main" val="2514555626"/>
                  </a:ext>
                </a:extLst>
              </a:tr>
            </a:tbl>
          </a:graphicData>
        </a:graphic>
      </p:graphicFrame>
    </p:spTree>
    <p:extLst>
      <p:ext uri="{BB962C8B-B14F-4D97-AF65-F5344CB8AC3E}">
        <p14:creationId xmlns:p14="http://schemas.microsoft.com/office/powerpoint/2010/main" val="38677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390DC-5A93-4411-9A0C-4C5DBFAE6A8D}"/>
              </a:ext>
            </a:extLst>
          </p:cNvPr>
          <p:cNvSpPr>
            <a:spLocks noGrp="1"/>
          </p:cNvSpPr>
          <p:nvPr>
            <p:ph type="title"/>
          </p:nvPr>
        </p:nvSpPr>
        <p:spPr/>
        <p:txBody>
          <a:bodyPr/>
          <a:lstStyle/>
          <a:p>
            <a:r>
              <a:rPr lang="en-US" dirty="0"/>
              <a:t>Standard Deviation, Five Number Summary, Range, and Interquartile Range</a:t>
            </a:r>
            <a:endParaRPr lang="en-GB" dirty="0"/>
          </a:p>
        </p:txBody>
      </p:sp>
      <p:graphicFrame>
        <p:nvGraphicFramePr>
          <p:cNvPr id="4" name="Content Placeholder 3">
            <a:extLst>
              <a:ext uri="{FF2B5EF4-FFF2-40B4-BE49-F238E27FC236}">
                <a16:creationId xmlns:a16="http://schemas.microsoft.com/office/drawing/2014/main" id="{E466E622-ED3F-4C6E-BDA2-4AB7B61729C0}"/>
              </a:ext>
            </a:extLst>
          </p:cNvPr>
          <p:cNvGraphicFramePr>
            <a:graphicFrameLocks noGrp="1"/>
          </p:cNvGraphicFramePr>
          <p:nvPr>
            <p:ph idx="1"/>
            <p:extLst>
              <p:ext uri="{D42A27DB-BD31-4B8C-83A1-F6EECF244321}">
                <p14:modId xmlns:p14="http://schemas.microsoft.com/office/powerpoint/2010/main" val="2923587413"/>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686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B6F3-AF95-488E-840A-14011B931C4F}"/>
              </a:ext>
            </a:extLst>
          </p:cNvPr>
          <p:cNvSpPr>
            <a:spLocks noGrp="1"/>
          </p:cNvSpPr>
          <p:nvPr>
            <p:ph type="title"/>
          </p:nvPr>
        </p:nvSpPr>
        <p:spPr/>
        <p:txBody>
          <a:bodyPr/>
          <a:lstStyle/>
          <a:p>
            <a:pPr algn="ctr"/>
            <a:r>
              <a:rPr lang="en-GB" dirty="0"/>
              <a:t>Boxplot</a:t>
            </a:r>
          </a:p>
        </p:txBody>
      </p:sp>
      <mc:AlternateContent xmlns:mc="http://schemas.openxmlformats.org/markup-compatibility/2006">
        <mc:Choice xmlns:cx1="http://schemas.microsoft.com/office/drawing/2015/9/8/chartex" Requires="cx1">
          <p:graphicFrame>
            <p:nvGraphicFramePr>
              <p:cNvPr id="4" name="Content Placeholder 3">
                <a:extLst>
                  <a:ext uri="{FF2B5EF4-FFF2-40B4-BE49-F238E27FC236}">
                    <a16:creationId xmlns:a16="http://schemas.microsoft.com/office/drawing/2014/main" id="{521BC6E1-2C75-456F-A58E-341D8E5F7B6D}"/>
                  </a:ext>
                </a:extLst>
              </p:cNvPr>
              <p:cNvGraphicFramePr>
                <a:graphicFrameLocks noGrp="1"/>
              </p:cNvGraphicFramePr>
              <p:nvPr>
                <p:ph idx="1"/>
                <p:extLst>
                  <p:ext uri="{D42A27DB-BD31-4B8C-83A1-F6EECF244321}">
                    <p14:modId xmlns:p14="http://schemas.microsoft.com/office/powerpoint/2010/main" val="1819481732"/>
                  </p:ext>
                </p:extLst>
              </p:nvPr>
            </p:nvGraphicFramePr>
            <p:xfrm>
              <a:off x="1023938" y="2286000"/>
              <a:ext cx="9720262" cy="4022725"/>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4" name="Content Placeholder 3">
                <a:extLst>
                  <a:ext uri="{FF2B5EF4-FFF2-40B4-BE49-F238E27FC236}">
                    <a16:creationId xmlns:a16="http://schemas.microsoft.com/office/drawing/2014/main" id="{521BC6E1-2C75-456F-A58E-341D8E5F7B6D}"/>
                  </a:ext>
                </a:extLst>
              </p:cNvPr>
              <p:cNvPicPr>
                <a:picLocks noGrp="1" noRot="1" noChangeAspect="1" noMove="1" noResize="1" noEditPoints="1" noAdjustHandles="1" noChangeArrowheads="1" noChangeShapeType="1"/>
              </p:cNvPicPr>
              <p:nvPr/>
            </p:nvPicPr>
            <p:blipFill>
              <a:blip r:embed="rId3"/>
              <a:stretch>
                <a:fillRect/>
              </a:stretch>
            </p:blipFill>
            <p:spPr>
              <a:xfrm>
                <a:off x="1023938" y="2286000"/>
                <a:ext cx="9720262" cy="4022725"/>
              </a:xfrm>
              <a:prstGeom prst="rect">
                <a:avLst/>
              </a:prstGeom>
            </p:spPr>
          </p:pic>
        </mc:Fallback>
      </mc:AlternateContent>
    </p:spTree>
    <p:extLst>
      <p:ext uri="{BB962C8B-B14F-4D97-AF65-F5344CB8AC3E}">
        <p14:creationId xmlns:p14="http://schemas.microsoft.com/office/powerpoint/2010/main" val="142351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07FD5-EB2E-47BD-BE51-2F7ED99CBF9C}"/>
              </a:ext>
            </a:extLst>
          </p:cNvPr>
          <p:cNvSpPr>
            <a:spLocks noGrp="1"/>
          </p:cNvSpPr>
          <p:nvPr>
            <p:ph type="title"/>
          </p:nvPr>
        </p:nvSpPr>
        <p:spPr/>
        <p:txBody>
          <a:bodyPr/>
          <a:lstStyle/>
          <a:p>
            <a:r>
              <a:rPr lang="en-GB" dirty="0"/>
              <a:t>Summary of major findings </a:t>
            </a:r>
          </a:p>
        </p:txBody>
      </p:sp>
      <p:sp>
        <p:nvSpPr>
          <p:cNvPr id="3" name="Content Placeholder 2">
            <a:extLst>
              <a:ext uri="{FF2B5EF4-FFF2-40B4-BE49-F238E27FC236}">
                <a16:creationId xmlns:a16="http://schemas.microsoft.com/office/drawing/2014/main" id="{20401904-9A79-4E6A-B2A6-61C43BF39EBD}"/>
              </a:ext>
            </a:extLst>
          </p:cNvPr>
          <p:cNvSpPr>
            <a:spLocks noGrp="1"/>
          </p:cNvSpPr>
          <p:nvPr>
            <p:ph idx="1"/>
          </p:nvPr>
        </p:nvSpPr>
        <p:spPr/>
        <p:txBody>
          <a:bodyPr/>
          <a:lstStyle/>
          <a:p>
            <a:r>
              <a:rPr lang="en-US" dirty="0"/>
              <a:t>The significant findings are shown by the outputs of the histogram, boxplot, and the scatter plot. For instance, the scatter plot shows a positive correlation with both variables moving in the same direction. Therefore, the relationship implies a positive correlation between the Adj Close and the Close variables. Finally, it is prudent to note that statistically, randomized data can be analyzed using different statistical tools such as excel.</a:t>
            </a:r>
            <a:endParaRPr lang="en-GB" dirty="0"/>
          </a:p>
          <a:p>
            <a:endParaRPr lang="en-GB" dirty="0"/>
          </a:p>
        </p:txBody>
      </p:sp>
    </p:spTree>
    <p:extLst>
      <p:ext uri="{BB962C8B-B14F-4D97-AF65-F5344CB8AC3E}">
        <p14:creationId xmlns:p14="http://schemas.microsoft.com/office/powerpoint/2010/main" val="3397028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Integral</Template>
  <TotalTime>967</TotalTime>
  <Words>575</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Tw Cen MT</vt:lpstr>
      <vt:lpstr>Tw Cen MT Condensed</vt:lpstr>
      <vt:lpstr>Wingdings 3</vt:lpstr>
      <vt:lpstr>Integral</vt:lpstr>
      <vt:lpstr>Data presentation</vt:lpstr>
      <vt:lpstr>Nature of Data </vt:lpstr>
      <vt:lpstr>Type of variables </vt:lpstr>
      <vt:lpstr>Histogram </vt:lpstr>
      <vt:lpstr>The Shape of the Distribution </vt:lpstr>
      <vt:lpstr>Standard Deviation, Five Number Summary, Range, and Interquartile Range</vt:lpstr>
      <vt:lpstr>Standard Deviation, Five Number Summary, Range, and Interquartile Range</vt:lpstr>
      <vt:lpstr>Boxplot</vt:lpstr>
      <vt:lpstr>Summary of major findings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presentation</dc:title>
  <dc:creator>lawrence saoke</dc:creator>
  <cp:lastModifiedBy>lawrence saoke</cp:lastModifiedBy>
  <cp:revision>18</cp:revision>
  <dcterms:created xsi:type="dcterms:W3CDTF">2020-06-12T10:33:24Z</dcterms:created>
  <dcterms:modified xsi:type="dcterms:W3CDTF">2020-06-13T02:40:46Z</dcterms:modified>
</cp:coreProperties>
</file>