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2"/>
  </p:notesMasterIdLst>
  <p:sldIdLst>
    <p:sldId id="256" r:id="rId2"/>
    <p:sldId id="258" r:id="rId3"/>
    <p:sldId id="259" r:id="rId4"/>
    <p:sldId id="260" r:id="rId5"/>
    <p:sldId id="265" r:id="rId6"/>
    <p:sldId id="261" r:id="rId7"/>
    <p:sldId id="262" r:id="rId8"/>
    <p:sldId id="263" r:id="rId9"/>
    <p:sldId id="264"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00" autoAdjust="0"/>
  </p:normalViewPr>
  <p:slideViewPr>
    <p:cSldViewPr snapToGrid="0">
      <p:cViewPr>
        <p:scale>
          <a:sx n="71" d="100"/>
          <a:sy n="71" d="100"/>
        </p:scale>
        <p:origin x="-7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30BC4-2A06-48C8-A6B3-AD2132F22E01}"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0BEF8-6D8A-4FDB-A78E-4CB14C6EB8F8}" type="slidenum">
              <a:rPr lang="en-US" smtClean="0"/>
              <a:t>‹#›</a:t>
            </a:fld>
            <a:endParaRPr lang="en-US"/>
          </a:p>
        </p:txBody>
      </p:sp>
    </p:spTree>
    <p:extLst>
      <p:ext uri="{BB962C8B-B14F-4D97-AF65-F5344CB8AC3E}">
        <p14:creationId xmlns:p14="http://schemas.microsoft.com/office/powerpoint/2010/main" val="215381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include the various issues that may contri</a:t>
            </a:r>
            <a:r>
              <a:rPr lang="en-US" sz="1200" kern="1200" dirty="0" smtClean="0">
                <a:solidFill>
                  <a:schemeClr val="tx1"/>
                </a:solidFill>
                <a:effectLst/>
                <a:latin typeface="+mn-lt"/>
                <a:ea typeface="+mn-ea"/>
                <a:cs typeface="+mn-cs"/>
              </a:rPr>
              <a:t>bute to</a:t>
            </a:r>
            <a:r>
              <a:rPr lang="en-US" sz="1200" kern="1200" baseline="0" dirty="0" smtClean="0">
                <a:solidFill>
                  <a:schemeClr val="tx1"/>
                </a:solidFill>
                <a:effectLst/>
                <a:latin typeface="+mn-lt"/>
                <a:ea typeface="+mn-ea"/>
                <a:cs typeface="+mn-cs"/>
              </a:rPr>
              <a:t> the increased disparities in healthcare provision due to a lack of sources of evidence that can support logical and right ethical and legal issues in healthcare provision, especially after a disaster </a:t>
            </a:r>
            <a:r>
              <a:rPr lang="en-US" sz="1200" kern="1200" dirty="0" smtClean="0">
                <a:solidFill>
                  <a:schemeClr val="tx1"/>
                </a:solidFill>
                <a:effectLst/>
                <a:latin typeface="+mn-lt"/>
                <a:ea typeface="+mn-ea"/>
                <a:cs typeface="+mn-cs"/>
              </a:rPr>
              <a:t>(Allen, 2014). These</a:t>
            </a:r>
            <a:r>
              <a:rPr lang="en-US" sz="1200" kern="1200" baseline="0" dirty="0" smtClean="0">
                <a:solidFill>
                  <a:schemeClr val="tx1"/>
                </a:solidFill>
                <a:effectLst/>
                <a:latin typeface="+mn-lt"/>
                <a:ea typeface="+mn-ea"/>
                <a:cs typeface="+mn-cs"/>
              </a:rPr>
              <a:t> issues usually lead to </a:t>
            </a:r>
            <a:r>
              <a:rPr lang="en-US" sz="1200" kern="1200" dirty="0" smtClean="0">
                <a:solidFill>
                  <a:schemeClr val="tx1"/>
                </a:solidFill>
                <a:effectLst/>
                <a:latin typeface="+mn-lt"/>
                <a:ea typeface="+mn-ea"/>
                <a:cs typeface="+mn-cs"/>
              </a:rPr>
              <a:t>bad practice</a:t>
            </a:r>
            <a:r>
              <a:rPr lang="en-US" sz="1200" kern="1200" baseline="0" dirty="0" smtClean="0">
                <a:solidFill>
                  <a:schemeClr val="tx1"/>
                </a:solidFill>
                <a:effectLst/>
                <a:latin typeface="+mn-lt"/>
                <a:ea typeface="+mn-ea"/>
                <a:cs typeface="+mn-cs"/>
              </a:rPr>
              <a:t>, which can farther lead to health issues, such diarrhea, wound infection, slow healing of fractures, and even more deaths. For example, lack of adequate immediate funding includes inadequate mo</a:t>
            </a:r>
            <a:r>
              <a:rPr lang="en-US" sz="1200" kern="1200" dirty="0" smtClean="0">
                <a:solidFill>
                  <a:schemeClr val="tx1"/>
                </a:solidFill>
                <a:effectLst/>
                <a:latin typeface="+mn-lt"/>
                <a:ea typeface="+mn-ea"/>
                <a:cs typeface="+mn-cs"/>
              </a:rPr>
              <a:t>bilization of resources and health practice characterized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shortcuts and prioritized</a:t>
            </a:r>
            <a:r>
              <a:rPr lang="en-US" sz="1200" kern="1200" baseline="0" dirty="0" smtClean="0">
                <a:solidFill>
                  <a:schemeClr val="tx1"/>
                </a:solidFill>
                <a:effectLst/>
                <a:latin typeface="+mn-lt"/>
                <a:ea typeface="+mn-ea"/>
                <a:cs typeface="+mn-cs"/>
              </a:rPr>
              <a:t> practice. Inadequate resources </a:t>
            </a:r>
            <a:r>
              <a:rPr lang="en-US" sz="1200" kern="1200" baseline="0" dirty="0" smtClean="0">
                <a:solidFill>
                  <a:schemeClr val="tx1"/>
                </a:solidFill>
                <a:effectLst/>
                <a:latin typeface="+mn-lt"/>
                <a:ea typeface="+mn-ea"/>
                <a:cs typeface="+mn-cs"/>
              </a:rPr>
              <a:t>are </a:t>
            </a:r>
            <a:r>
              <a:rPr lang="en-US" sz="1200" kern="1200" baseline="0" dirty="0" smtClean="0">
                <a:solidFill>
                  <a:schemeClr val="tx1"/>
                </a:solidFill>
                <a:effectLst/>
                <a:latin typeface="+mn-lt"/>
                <a:ea typeface="+mn-ea"/>
                <a:cs typeface="+mn-cs"/>
              </a:rPr>
              <a:t>associated to destroyed transport and communication network that hinder movement of the emergency and response teams. Reactive practice includes short term solutions provided </a:t>
            </a:r>
            <a:r>
              <a:rPr lang="en-US" sz="1200" kern="1200" dirty="0" smtClean="0">
                <a:solidFill>
                  <a:schemeClr val="tx1"/>
                </a:solidFill>
                <a:effectLst/>
                <a:latin typeface="+mn-lt"/>
                <a:ea typeface="+mn-ea"/>
                <a:cs typeface="+mn-cs"/>
              </a:rPr>
              <a:t>by healthcare providers,</a:t>
            </a:r>
            <a:r>
              <a:rPr lang="en-US" sz="1200" kern="1200" baseline="0" dirty="0" smtClean="0">
                <a:solidFill>
                  <a:schemeClr val="tx1"/>
                </a:solidFill>
                <a:effectLst/>
                <a:latin typeface="+mn-lt"/>
                <a:ea typeface="+mn-ea"/>
                <a:cs typeface="+mn-cs"/>
              </a:rPr>
              <a:t> instead of a proactive approach that is characterized </a:t>
            </a:r>
            <a:r>
              <a:rPr lang="en-US" sz="1200" kern="1200" dirty="0" smtClean="0">
                <a:solidFill>
                  <a:schemeClr val="tx1"/>
                </a:solidFill>
                <a:effectLst/>
                <a:latin typeface="+mn-lt"/>
                <a:ea typeface="+mn-ea"/>
                <a:cs typeface="+mn-cs"/>
              </a:rPr>
              <a:t>by preventive, and all-rounded management of the</a:t>
            </a:r>
            <a:r>
              <a:rPr lang="en-US" sz="1200" kern="1200" baseline="0" dirty="0" smtClean="0">
                <a:solidFill>
                  <a:schemeClr val="tx1"/>
                </a:solidFill>
                <a:effectLst/>
                <a:latin typeface="+mn-lt"/>
                <a:ea typeface="+mn-ea"/>
                <a:cs typeface="+mn-cs"/>
              </a:rPr>
              <a:t> patient, e.g. including management of post-traumatic stress disorder in the community affected </a:t>
            </a:r>
            <a:r>
              <a:rPr lang="en-US" sz="1200" kern="1200" dirty="0" smtClean="0">
                <a:solidFill>
                  <a:schemeClr val="tx1"/>
                </a:solidFill>
                <a:effectLst/>
                <a:latin typeface="+mn-lt"/>
                <a:ea typeface="+mn-ea"/>
                <a:cs typeface="+mn-cs"/>
              </a:rPr>
              <a:t>by the disaster.</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2</a:t>
            </a:fld>
            <a:endParaRPr lang="en-US"/>
          </a:p>
        </p:txBody>
      </p:sp>
    </p:spTree>
    <p:extLst>
      <p:ext uri="{BB962C8B-B14F-4D97-AF65-F5344CB8AC3E}">
        <p14:creationId xmlns:p14="http://schemas.microsoft.com/office/powerpoint/2010/main" val="353474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immediate</a:t>
            </a:r>
            <a:r>
              <a:rPr lang="en-US" baseline="0" dirty="0" smtClean="0"/>
              <a:t> and long-term strategies to intervene the crisis after a disaster includes different approaches. These include the immediate actions to cur</a:t>
            </a:r>
            <a:r>
              <a:rPr lang="en-US" sz="1200" kern="1200" dirty="0" smtClean="0">
                <a:solidFill>
                  <a:schemeClr val="tx1"/>
                </a:solidFill>
                <a:effectLst/>
                <a:latin typeface="+mn-lt"/>
                <a:ea typeface="+mn-ea"/>
                <a:cs typeface="+mn-cs"/>
              </a:rPr>
              <a:t>b disease outbreaks and reduce farther damage (</a:t>
            </a:r>
            <a:r>
              <a:rPr lang="en-US" sz="1200" kern="1200" dirty="0" err="1" smtClean="0">
                <a:solidFill>
                  <a:schemeClr val="tx1"/>
                </a:solidFill>
                <a:effectLst/>
                <a:latin typeface="+mn-lt"/>
                <a:ea typeface="+mn-ea"/>
                <a:cs typeface="+mn-cs"/>
              </a:rPr>
              <a:t>Adhikari</a:t>
            </a:r>
            <a:r>
              <a:rPr lang="en-US" sz="1200" kern="1200" dirty="0" smtClean="0">
                <a:solidFill>
                  <a:schemeClr val="tx1"/>
                </a:solidFill>
                <a:effectLst/>
                <a:latin typeface="+mn-lt"/>
                <a:ea typeface="+mn-ea"/>
                <a:cs typeface="+mn-cs"/>
              </a:rPr>
              <a:t> et al., 2016). There</a:t>
            </a:r>
            <a:r>
              <a:rPr lang="en-US" sz="1200" kern="1200" baseline="0" dirty="0" smtClean="0">
                <a:solidFill>
                  <a:schemeClr val="tx1"/>
                </a:solidFill>
                <a:effectLst/>
                <a:latin typeface="+mn-lt"/>
                <a:ea typeface="+mn-ea"/>
                <a:cs typeface="+mn-cs"/>
              </a:rPr>
              <a:t> are different strategies to engage the community in majorly preventing complications of injuries and the disease out</a:t>
            </a:r>
            <a:r>
              <a:rPr lang="en-US" sz="1200" kern="1200" dirty="0" smtClean="0">
                <a:solidFill>
                  <a:schemeClr val="tx1"/>
                </a:solidFill>
                <a:effectLst/>
                <a:latin typeface="+mn-lt"/>
                <a:ea typeface="+mn-ea"/>
                <a:cs typeface="+mn-cs"/>
              </a:rPr>
              <a:t>breaks</a:t>
            </a:r>
            <a:r>
              <a:rPr lang="en-US" sz="1200" kern="1200" baseline="0" dirty="0" smtClean="0">
                <a:solidFill>
                  <a:schemeClr val="tx1"/>
                </a:solidFill>
                <a:effectLst/>
                <a:latin typeface="+mn-lt"/>
                <a:ea typeface="+mn-ea"/>
                <a:cs typeface="+mn-cs"/>
              </a:rPr>
              <a:t> associated with post-disaster events.  These strategies are </a:t>
            </a:r>
            <a:r>
              <a:rPr lang="en-US" sz="1200" kern="1200" dirty="0" smtClean="0">
                <a:solidFill>
                  <a:schemeClr val="tx1"/>
                </a:solidFill>
                <a:effectLst/>
                <a:latin typeface="+mn-lt"/>
                <a:ea typeface="+mn-ea"/>
                <a:cs typeface="+mn-cs"/>
              </a:rPr>
              <a:t>based on priority of care and</a:t>
            </a:r>
            <a:r>
              <a:rPr lang="en-US" sz="1200" kern="1200" baseline="0" dirty="0" smtClean="0">
                <a:solidFill>
                  <a:schemeClr val="tx1"/>
                </a:solidFill>
                <a:effectLst/>
                <a:latin typeface="+mn-lt"/>
                <a:ea typeface="+mn-ea"/>
                <a:cs typeface="+mn-cs"/>
              </a:rPr>
              <a:t> management. For example, resettling of the community affected </a:t>
            </a:r>
            <a:r>
              <a:rPr lang="en-US" sz="1200" kern="1200" dirty="0" smtClean="0">
                <a:solidFill>
                  <a:schemeClr val="tx1"/>
                </a:solidFill>
                <a:effectLst/>
                <a:latin typeface="+mn-lt"/>
                <a:ea typeface="+mn-ea"/>
                <a:cs typeface="+mn-cs"/>
              </a:rPr>
              <a:t>by the natural disaster is a</a:t>
            </a:r>
            <a:r>
              <a:rPr lang="en-US" sz="1200" kern="1200" baseline="0" dirty="0" smtClean="0">
                <a:solidFill>
                  <a:schemeClr val="tx1"/>
                </a:solidFill>
                <a:effectLst/>
                <a:latin typeface="+mn-lt"/>
                <a:ea typeface="+mn-ea"/>
                <a:cs typeface="+mn-cs"/>
              </a:rPr>
              <a:t> priority, removing the people from the most affected areas. Reactive treatment is prioritized to proactive treatment. The disaster is characterized </a:t>
            </a:r>
            <a:r>
              <a:rPr lang="en-US" sz="1200" kern="1200" dirty="0" smtClean="0">
                <a:solidFill>
                  <a:schemeClr val="tx1"/>
                </a:solidFill>
                <a:effectLst/>
                <a:latin typeface="+mn-lt"/>
                <a:ea typeface="+mn-ea"/>
                <a:cs typeface="+mn-cs"/>
              </a:rPr>
              <a:t>by disease outbreaks, therefore, preventive public health education will be prioritized</a:t>
            </a:r>
            <a:r>
              <a:rPr lang="en-US" sz="1200" kern="1200" baseline="0" dirty="0" smtClean="0">
                <a:solidFill>
                  <a:schemeClr val="tx1"/>
                </a:solidFill>
                <a:effectLst/>
                <a:latin typeface="+mn-lt"/>
                <a:ea typeface="+mn-ea"/>
                <a:cs typeface="+mn-cs"/>
              </a:rPr>
              <a:t> to preparing the community for future disasters. Renovating crucial infrastructure will </a:t>
            </a:r>
            <a:r>
              <a:rPr lang="en-US" sz="1200" kern="1200" dirty="0" smtClean="0">
                <a:solidFill>
                  <a:schemeClr val="tx1"/>
                </a:solidFill>
                <a:effectLst/>
                <a:latin typeface="+mn-lt"/>
                <a:ea typeface="+mn-ea"/>
                <a:cs typeface="+mn-cs"/>
              </a:rPr>
              <a:t>be given priority after the community and the most affected are resettled</a:t>
            </a:r>
            <a:r>
              <a:rPr lang="en-US" sz="1200" kern="1200" baseline="0" dirty="0" smtClean="0">
                <a:solidFill>
                  <a:schemeClr val="tx1"/>
                </a:solidFill>
                <a:effectLst/>
                <a:latin typeface="+mn-lt"/>
                <a:ea typeface="+mn-ea"/>
                <a:cs typeface="+mn-cs"/>
              </a:rPr>
              <a:t> and moved. This will </a:t>
            </a:r>
            <a:r>
              <a:rPr lang="en-US" sz="1200" kern="1200" dirty="0" smtClean="0">
                <a:solidFill>
                  <a:schemeClr val="tx1"/>
                </a:solidFill>
                <a:effectLst/>
                <a:latin typeface="+mn-lt"/>
                <a:ea typeface="+mn-ea"/>
                <a:cs typeface="+mn-cs"/>
              </a:rPr>
              <a:t>be in accordance to the recovery</a:t>
            </a:r>
            <a:r>
              <a:rPr lang="en-US" sz="1200" kern="1200" baseline="0" dirty="0" smtClean="0">
                <a:solidFill>
                  <a:schemeClr val="tx1"/>
                </a:solidFill>
                <a:effectLst/>
                <a:latin typeface="+mn-lt"/>
                <a:ea typeface="+mn-ea"/>
                <a:cs typeface="+mn-cs"/>
              </a:rPr>
              <a:t> plan, that includes preparing the community or future disasters.</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3</a:t>
            </a:fld>
            <a:endParaRPr lang="en-US"/>
          </a:p>
        </p:txBody>
      </p:sp>
    </p:spTree>
    <p:extLst>
      <p:ext uri="{BB962C8B-B14F-4D97-AF65-F5344CB8AC3E}">
        <p14:creationId xmlns:p14="http://schemas.microsoft.com/office/powerpoint/2010/main" val="14621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proposed recovery plan will include actions and implementation rather than unimplemented plans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Adhikari</a:t>
            </a:r>
            <a:r>
              <a:rPr lang="en-US" sz="1200" kern="1200" dirty="0" smtClean="0">
                <a:solidFill>
                  <a:schemeClr val="tx1"/>
                </a:solidFill>
                <a:effectLst/>
                <a:latin typeface="+mn-lt"/>
                <a:ea typeface="+mn-ea"/>
                <a:cs typeface="+mn-cs"/>
              </a:rPr>
              <a:t> et al., 2016). These actions and implemented plans are associated with more effectiveness than preparing</a:t>
            </a:r>
            <a:r>
              <a:rPr lang="en-US" sz="1200" kern="1200" baseline="0" dirty="0" smtClean="0">
                <a:solidFill>
                  <a:schemeClr val="tx1"/>
                </a:solidFill>
                <a:effectLst/>
                <a:latin typeface="+mn-lt"/>
                <a:ea typeface="+mn-ea"/>
                <a:cs typeface="+mn-cs"/>
              </a:rPr>
              <a:t> health workers alone for disaster management.</a:t>
            </a:r>
            <a:r>
              <a:rPr lang="en-US" sz="1200" kern="1200" dirty="0" smtClean="0">
                <a:solidFill>
                  <a:schemeClr val="tx1"/>
                </a:solidFill>
                <a:effectLst/>
                <a:latin typeface="+mn-lt"/>
                <a:ea typeface="+mn-ea"/>
                <a:cs typeface="+mn-cs"/>
              </a:rPr>
              <a:t> They include assessing for</a:t>
            </a:r>
            <a:r>
              <a:rPr lang="en-US" sz="1200" kern="1200" baseline="0" dirty="0" smtClean="0">
                <a:solidFill>
                  <a:schemeClr val="tx1"/>
                </a:solidFill>
                <a:effectLst/>
                <a:latin typeface="+mn-lt"/>
                <a:ea typeface="+mn-ea"/>
                <a:cs typeface="+mn-cs"/>
              </a:rPr>
              <a:t> the community needs, identifying the resources needed in the recovery plan, and implementing the plan. The implementation could include the multiple departments in Valley City, such as inter-professional deliberation of the response meetings, </a:t>
            </a:r>
            <a:r>
              <a:rPr lang="en-US" sz="1200" kern="1200" baseline="0" dirty="0" err="1" smtClean="0">
                <a:solidFill>
                  <a:schemeClr val="tx1"/>
                </a:solidFill>
                <a:effectLst/>
                <a:latin typeface="+mn-lt"/>
                <a:ea typeface="+mn-ea"/>
                <a:cs typeface="+mn-cs"/>
              </a:rPr>
              <a:t>incuding</a:t>
            </a:r>
            <a:r>
              <a:rPr lang="en-US" sz="1200" kern="1200" baseline="0" dirty="0" smtClean="0">
                <a:solidFill>
                  <a:schemeClr val="tx1"/>
                </a:solidFill>
                <a:effectLst/>
                <a:latin typeface="+mn-lt"/>
                <a:ea typeface="+mn-ea"/>
                <a:cs typeface="+mn-cs"/>
              </a:rPr>
              <a:t> the healthcare professionals and the firefighting team. </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4</a:t>
            </a:fld>
            <a:endParaRPr lang="en-US"/>
          </a:p>
        </p:txBody>
      </p:sp>
    </p:spTree>
    <p:extLst>
      <p:ext uri="{BB962C8B-B14F-4D97-AF65-F5344CB8AC3E}">
        <p14:creationId xmlns:p14="http://schemas.microsoft.com/office/powerpoint/2010/main" val="301198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plan will ensure disparities are dealt with through targeting communication </a:t>
            </a:r>
            <a:r>
              <a:rPr lang="en-US" sz="1200" dirty="0" smtClean="0">
                <a:solidFill>
                  <a:schemeClr val="bg1"/>
                </a:solidFill>
                <a:latin typeface="Times New Roman" panose="02020603050405020304" pitchFamily="18" charset="0"/>
                <a:cs typeface="Times New Roman" panose="02020603050405020304" pitchFamily="18" charset="0"/>
              </a:rPr>
              <a:t>barrier, improving</a:t>
            </a:r>
            <a:r>
              <a:rPr lang="en-US" sz="1200" baseline="0" dirty="0" smtClean="0">
                <a:solidFill>
                  <a:schemeClr val="bg1"/>
                </a:solidFill>
                <a:latin typeface="Times New Roman" panose="02020603050405020304" pitchFamily="18" charset="0"/>
                <a:cs typeface="Times New Roman" panose="02020603050405020304" pitchFamily="18" charset="0"/>
              </a:rPr>
              <a:t> the source of medical management information and a deli</a:t>
            </a:r>
            <a:r>
              <a:rPr lang="en-US" sz="1200" dirty="0" smtClean="0">
                <a:solidFill>
                  <a:schemeClr val="bg1"/>
                </a:solidFill>
                <a:latin typeface="Times New Roman" panose="02020603050405020304" pitchFamily="18" charset="0"/>
                <a:cs typeface="Times New Roman" panose="02020603050405020304" pitchFamily="18" charset="0"/>
              </a:rPr>
              <a:t>berated recovery</a:t>
            </a:r>
            <a:r>
              <a:rPr lang="en-US" sz="1200" baseline="0" dirty="0" smtClean="0">
                <a:solidFill>
                  <a:schemeClr val="bg1"/>
                </a:solidFill>
                <a:latin typeface="Times New Roman" panose="02020603050405020304" pitchFamily="18" charset="0"/>
                <a:cs typeface="Times New Roman" panose="02020603050405020304" pitchFamily="18" charset="0"/>
              </a:rPr>
              <a:t> plan involving local jurisdiction, and inter-professional healthcare contri</a:t>
            </a:r>
            <a:r>
              <a:rPr lang="en-US" sz="1200" dirty="0" smtClean="0">
                <a:solidFill>
                  <a:schemeClr val="bg1"/>
                </a:solidFill>
                <a:latin typeface="Times New Roman" panose="02020603050405020304" pitchFamily="18" charset="0"/>
                <a:cs typeface="Times New Roman" panose="02020603050405020304" pitchFamily="18" charset="0"/>
              </a:rPr>
              <a:t>bution. Communication</a:t>
            </a:r>
            <a:r>
              <a:rPr lang="en-US" sz="1200" baseline="0" dirty="0" smtClean="0">
                <a:solidFill>
                  <a:schemeClr val="bg1"/>
                </a:solidFill>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mn-lt"/>
                <a:ea typeface="+mn-ea"/>
                <a:cs typeface="+mn-cs"/>
              </a:rPr>
              <a:t>barrier management</a:t>
            </a:r>
            <a:r>
              <a:rPr lang="en-US" sz="1200" kern="1200" baseline="0" dirty="0" smtClean="0">
                <a:solidFill>
                  <a:schemeClr val="tx1"/>
                </a:solidFill>
                <a:effectLst/>
                <a:latin typeface="+mn-lt"/>
                <a:ea typeface="+mn-ea"/>
                <a:cs typeface="+mn-cs"/>
              </a:rPr>
              <a:t> ensures the people are involved in effective interventions </a:t>
            </a:r>
            <a:r>
              <a:rPr lang="en-US" sz="1200" dirty="0" smtClean="0">
                <a:solidFill>
                  <a:schemeClr val="bg1"/>
                </a:solidFill>
                <a:latin typeface="Times New Roman" panose="02020603050405020304" pitchFamily="18" charset="0"/>
                <a:cs typeface="Times New Roman" panose="02020603050405020304" pitchFamily="18" charset="0"/>
              </a:rPr>
              <a:t>by</a:t>
            </a:r>
            <a:r>
              <a:rPr lang="en-US" sz="1200" baseline="0" dirty="0" smtClean="0">
                <a:solidFill>
                  <a:schemeClr val="bg1"/>
                </a:solidFill>
                <a:latin typeface="Times New Roman" panose="02020603050405020304" pitchFamily="18" charset="0"/>
                <a:cs typeface="Times New Roman" panose="02020603050405020304" pitchFamily="18" charset="0"/>
              </a:rPr>
              <a:t> the fire and police departments</a:t>
            </a:r>
            <a:r>
              <a:rPr lang="en-US" sz="1200" kern="1200" baseline="0" dirty="0" smtClean="0">
                <a:solidFill>
                  <a:schemeClr val="tx1"/>
                </a:solidFill>
                <a:effectLst/>
                <a:latin typeface="+mn-lt"/>
                <a:ea typeface="+mn-ea"/>
                <a:cs typeface="+mn-cs"/>
              </a:rPr>
              <a:t>, hence communication is important to address this corporation. Incorporating local leadership includes involving the community in </a:t>
            </a:r>
            <a:r>
              <a:rPr lang="en-US" sz="1200" kern="1200" dirty="0" smtClean="0">
                <a:solidFill>
                  <a:schemeClr val="tx1"/>
                </a:solidFill>
                <a:effectLst/>
                <a:latin typeface="+mn-lt"/>
                <a:ea typeface="+mn-ea"/>
                <a:cs typeface="+mn-cs"/>
              </a:rPr>
              <a:t>building their knowledge base through empowering the relevance of the cultural leadership and their importance</a:t>
            </a:r>
            <a:r>
              <a:rPr lang="en-US" sz="1200" kern="1200" baseline="0" dirty="0" smtClean="0">
                <a:solidFill>
                  <a:schemeClr val="tx1"/>
                </a:solidFill>
                <a:effectLst/>
                <a:latin typeface="+mn-lt"/>
                <a:ea typeface="+mn-ea"/>
                <a:cs typeface="+mn-cs"/>
              </a:rPr>
              <a:t> in allowing the disaster recovery team to engage the community. The deli</a:t>
            </a:r>
            <a:r>
              <a:rPr lang="en-US" sz="1200" kern="1200" dirty="0" smtClean="0">
                <a:solidFill>
                  <a:schemeClr val="tx1"/>
                </a:solidFill>
                <a:effectLst/>
                <a:latin typeface="+mn-lt"/>
                <a:ea typeface="+mn-ea"/>
                <a:cs typeface="+mn-cs"/>
              </a:rPr>
              <a:t>beration</a:t>
            </a:r>
            <a:r>
              <a:rPr lang="en-US" sz="1200" kern="1200" baseline="0" dirty="0" smtClean="0">
                <a:solidFill>
                  <a:schemeClr val="tx1"/>
                </a:solidFill>
                <a:effectLst/>
                <a:latin typeface="+mn-lt"/>
                <a:ea typeface="+mn-ea"/>
                <a:cs typeface="+mn-cs"/>
              </a:rPr>
              <a:t> team will include inter-professional team players, hence uniformity in the healthcare management practice. </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5</a:t>
            </a:fld>
            <a:endParaRPr lang="en-US"/>
          </a:p>
        </p:txBody>
      </p:sp>
    </p:spTree>
    <p:extLst>
      <p:ext uri="{BB962C8B-B14F-4D97-AF65-F5344CB8AC3E}">
        <p14:creationId xmlns:p14="http://schemas.microsoft.com/office/powerpoint/2010/main" val="345537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government and healthcare professionals in the recovery plan determine the quality of the recovery process and are an important aspect of the plan. They include provision of mandate in approving the plan and ena</a:t>
            </a:r>
            <a:r>
              <a:rPr lang="en-US" sz="1200" kern="1200" dirty="0" smtClean="0">
                <a:solidFill>
                  <a:schemeClr val="tx1"/>
                </a:solidFill>
                <a:effectLst/>
                <a:latin typeface="+mn-lt"/>
                <a:ea typeface="+mn-ea"/>
                <a:cs typeface="+mn-cs"/>
              </a:rPr>
              <a:t>bling it in different ways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Berke</a:t>
            </a:r>
            <a:r>
              <a:rPr lang="en-US" sz="1200" kern="1200" dirty="0" smtClean="0">
                <a:solidFill>
                  <a:schemeClr val="tx1"/>
                </a:solidFill>
                <a:effectLst/>
                <a:latin typeface="+mn-lt"/>
                <a:ea typeface="+mn-ea"/>
                <a:cs typeface="+mn-cs"/>
              </a:rPr>
              <a:t> et al., 2014). These two institutions, the government and the healthcare</a:t>
            </a:r>
            <a:r>
              <a:rPr lang="en-US" sz="1200" kern="1200" baseline="0" dirty="0" smtClean="0">
                <a:solidFill>
                  <a:schemeClr val="tx1"/>
                </a:solidFill>
                <a:effectLst/>
                <a:latin typeface="+mn-lt"/>
                <a:ea typeface="+mn-ea"/>
                <a:cs typeface="+mn-cs"/>
              </a:rPr>
              <a:t> policies, include striving for resiliency in the recovery plan. Allowing the local jurisdiction recovery plans include giving consideration to the cultural demands of the people, which are readily known and considered </a:t>
            </a:r>
            <a:r>
              <a:rPr lang="en-US" sz="1200" kern="1200" dirty="0" smtClean="0">
                <a:solidFill>
                  <a:schemeClr val="tx1"/>
                </a:solidFill>
                <a:effectLst/>
                <a:latin typeface="+mn-lt"/>
                <a:ea typeface="+mn-ea"/>
                <a:cs typeface="+mn-cs"/>
              </a:rPr>
              <a:t>by the jurisdiction members such as the local police department. The healthcare practitioners in the recovery planning give a knowledge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based consultation.</a:t>
            </a:r>
            <a:r>
              <a:rPr lang="en-US" sz="1200" kern="1200" baseline="0" dirty="0" smtClean="0">
                <a:solidFill>
                  <a:schemeClr val="tx1"/>
                </a:solidFill>
                <a:effectLst/>
                <a:latin typeface="+mn-lt"/>
                <a:ea typeface="+mn-ea"/>
                <a:cs typeface="+mn-cs"/>
              </a:rPr>
              <a:t> State policies appreciate diversities in different disaster hit communities. Funding is an important aspect to promote quick recovery in the form of resource allocation and providing incentives for the healthcare givers implementing the plan.</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6</a:t>
            </a:fld>
            <a:endParaRPr lang="en-US"/>
          </a:p>
        </p:txBody>
      </p:sp>
    </p:spTree>
    <p:extLst>
      <p:ext uri="{BB962C8B-B14F-4D97-AF65-F5344CB8AC3E}">
        <p14:creationId xmlns:p14="http://schemas.microsoft.com/office/powerpoint/2010/main" val="335985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Enhancing communication in the recovery plans</a:t>
            </a:r>
            <a:r>
              <a:rPr lang="en-US" baseline="0" dirty="0" smtClean="0"/>
              <a:t> includes coordination of departmental health and response team professions in disaster management and emergency medicine, which will include finding information sources, such as we</a:t>
            </a:r>
            <a:r>
              <a:rPr lang="en-US" sz="1200" dirty="0" smtClean="0">
                <a:solidFill>
                  <a:schemeClr val="bg1"/>
                </a:solidFill>
                <a:latin typeface="Times New Roman" panose="02020603050405020304" pitchFamily="18" charset="0"/>
                <a:cs typeface="Times New Roman" panose="02020603050405020304" pitchFamily="18" charset="0"/>
              </a:rPr>
              <a:t>bsites and social media</a:t>
            </a:r>
            <a:r>
              <a:rPr lang="en-US" sz="1200" baseline="0" dirty="0" smtClean="0">
                <a:solidFill>
                  <a:schemeClr val="bg1"/>
                </a:solidFill>
                <a:latin typeface="Times New Roman" panose="02020603050405020304" pitchFamily="18" charset="0"/>
                <a:cs typeface="Times New Roman" panose="02020603050405020304" pitchFamily="18" charset="0"/>
              </a:rPr>
              <a:t> platforms </a:t>
            </a:r>
            <a:r>
              <a:rPr lang="en-US" sz="1200" kern="1200" dirty="0" smtClean="0">
                <a:solidFill>
                  <a:schemeClr val="tx1"/>
                </a:solidFill>
                <a:effectLst/>
                <a:latin typeface="+mn-lt"/>
                <a:ea typeface="+mn-ea"/>
                <a:cs typeface="+mn-cs"/>
              </a:rPr>
              <a:t>(Allen, 2014). The</a:t>
            </a:r>
            <a:r>
              <a:rPr lang="en-US" sz="1200" kern="1200" baseline="0" dirty="0" smtClean="0">
                <a:solidFill>
                  <a:schemeClr val="tx1"/>
                </a:solidFill>
                <a:effectLst/>
                <a:latin typeface="+mn-lt"/>
                <a:ea typeface="+mn-ea"/>
                <a:cs typeface="+mn-cs"/>
              </a:rPr>
              <a:t> process of enhancing communication also includes the use of local community enhancers who are in close contact.</a:t>
            </a:r>
            <a:r>
              <a:rPr lang="en-US" sz="1200" dirty="0" smtClean="0">
                <a:solidFill>
                  <a:schemeClr val="bg1"/>
                </a:solidFill>
                <a:latin typeface="Times New Roman" panose="02020603050405020304" pitchFamily="18" charset="0"/>
                <a:cs typeface="Times New Roman" panose="02020603050405020304" pitchFamily="18" charset="0"/>
              </a:rPr>
              <a:t> Web content, during the recovery process, the stakeholders and community have no time to go through lengthy content,</a:t>
            </a:r>
            <a:r>
              <a:rPr lang="en-US" sz="1200" baseline="0" dirty="0" smtClean="0">
                <a:solidFill>
                  <a:schemeClr val="bg1"/>
                </a:solidFill>
                <a:latin typeface="Times New Roman" panose="02020603050405020304" pitchFamily="18" charset="0"/>
                <a:cs typeface="Times New Roman" panose="02020603050405020304" pitchFamily="18" charset="0"/>
              </a:rPr>
              <a:t> especially when knowledge is </a:t>
            </a:r>
            <a:r>
              <a:rPr lang="en-US" sz="1200" dirty="0" smtClean="0">
                <a:solidFill>
                  <a:schemeClr val="bg1"/>
                </a:solidFill>
                <a:latin typeface="Times New Roman" panose="02020603050405020304" pitchFamily="18" charset="0"/>
                <a:cs typeface="Times New Roman" panose="02020603050405020304" pitchFamily="18" charset="0"/>
              </a:rPr>
              <a:t>being established. Social media provides</a:t>
            </a:r>
            <a:r>
              <a:rPr lang="en-US" sz="1200" baseline="0" dirty="0" smtClean="0">
                <a:solidFill>
                  <a:schemeClr val="bg1"/>
                </a:solidFill>
                <a:latin typeface="Times New Roman" panose="02020603050405020304" pitchFamily="18" charset="0"/>
                <a:cs typeface="Times New Roman" panose="02020603050405020304" pitchFamily="18" charset="0"/>
              </a:rPr>
              <a:t> an important source of news in monitoring the progress of the recovery plan implementation. Faculty meetings provide a platform for updates on the recovery implementation to the stakeholders. </a:t>
            </a:r>
            <a:endParaRPr lang="en-US" sz="1200" dirty="0" smtClean="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7</a:t>
            </a:fld>
            <a:endParaRPr lang="en-US"/>
          </a:p>
        </p:txBody>
      </p:sp>
    </p:spTree>
    <p:extLst>
      <p:ext uri="{BB962C8B-B14F-4D97-AF65-F5344CB8AC3E}">
        <p14:creationId xmlns:p14="http://schemas.microsoft.com/office/powerpoint/2010/main" val="41585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the recovery plan to </a:t>
            </a:r>
            <a:r>
              <a:rPr lang="en-US" sz="1200" dirty="0" smtClean="0">
                <a:solidFill>
                  <a:schemeClr val="bg1"/>
                </a:solidFill>
                <a:latin typeface="Times New Roman" panose="02020603050405020304" pitchFamily="18" charset="0"/>
                <a:cs typeface="Times New Roman" panose="02020603050405020304" pitchFamily="18" charset="0"/>
              </a:rPr>
              <a:t>be implemented swiftly, several leaders</a:t>
            </a:r>
            <a:r>
              <a:rPr lang="en-US" sz="1200" baseline="0" dirty="0" smtClean="0">
                <a:solidFill>
                  <a:schemeClr val="bg1"/>
                </a:solidFill>
                <a:latin typeface="Times New Roman" panose="02020603050405020304" pitchFamily="18" charset="0"/>
                <a:cs typeface="Times New Roman" panose="02020603050405020304" pitchFamily="18" charset="0"/>
              </a:rPr>
              <a:t> and community groups need to </a:t>
            </a:r>
            <a:r>
              <a:rPr lang="en-US" sz="1200" dirty="0" smtClean="0">
                <a:solidFill>
                  <a:schemeClr val="bg1"/>
                </a:solidFill>
                <a:latin typeface="Times New Roman" panose="02020603050405020304" pitchFamily="18" charset="0"/>
                <a:cs typeface="Times New Roman" panose="02020603050405020304" pitchFamily="18" charset="0"/>
              </a:rPr>
              <a:t>be involved</a:t>
            </a:r>
            <a:r>
              <a:rPr lang="en-US" sz="1200" baseline="0" dirty="0" smtClean="0">
                <a:solidFill>
                  <a:schemeClr val="bg1"/>
                </a:solidFill>
                <a:latin typeface="Times New Roman" panose="02020603050405020304" pitchFamily="18" charset="0"/>
                <a:cs typeface="Times New Roman" panose="02020603050405020304" pitchFamily="18" charset="0"/>
              </a:rPr>
              <a:t> in the recovery exercise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Berke</a:t>
            </a:r>
            <a:r>
              <a:rPr lang="en-US" sz="1200" kern="1200" dirty="0" smtClean="0">
                <a:solidFill>
                  <a:schemeClr val="tx1"/>
                </a:solidFill>
                <a:effectLst/>
                <a:latin typeface="+mn-lt"/>
                <a:ea typeface="+mn-ea"/>
                <a:cs typeface="+mn-cs"/>
              </a:rPr>
              <a:t> et al., 2014). The</a:t>
            </a:r>
            <a:r>
              <a:rPr lang="en-US" sz="1200" kern="1200" baseline="0" dirty="0" smtClean="0">
                <a:solidFill>
                  <a:schemeClr val="tx1"/>
                </a:solidFill>
                <a:effectLst/>
                <a:latin typeface="+mn-lt"/>
                <a:ea typeface="+mn-ea"/>
                <a:cs typeface="+mn-cs"/>
              </a:rPr>
              <a:t> involvement includes seeking approval for the pu</a:t>
            </a:r>
            <a:r>
              <a:rPr lang="en-US" sz="1200" dirty="0" smtClean="0">
                <a:solidFill>
                  <a:schemeClr val="bg1"/>
                </a:solidFill>
                <a:latin typeface="Times New Roman" panose="02020603050405020304" pitchFamily="18" charset="0"/>
                <a:cs typeface="Times New Roman" panose="02020603050405020304" pitchFamily="18" charset="0"/>
              </a:rPr>
              <a:t>blic health practitioners</a:t>
            </a:r>
            <a:r>
              <a:rPr lang="en-US" sz="1200" baseline="0" dirty="0" smtClean="0">
                <a:solidFill>
                  <a:schemeClr val="bg1"/>
                </a:solidFill>
                <a:latin typeface="Times New Roman" panose="02020603050405020304" pitchFamily="18" charset="0"/>
                <a:cs typeface="Times New Roman" panose="02020603050405020304" pitchFamily="18" charset="0"/>
              </a:rPr>
              <a:t> and engaging the community in the recovery process, such as conducting the disaster drills, and developing the contingency plans. The response team needs to involve the local response team to provide a socially and culturally accepted practice, especially during pu</a:t>
            </a:r>
            <a:r>
              <a:rPr lang="en-US" sz="1200" dirty="0" smtClean="0">
                <a:solidFill>
                  <a:schemeClr val="bg1"/>
                </a:solidFill>
                <a:latin typeface="Times New Roman" panose="02020603050405020304" pitchFamily="18" charset="0"/>
                <a:cs typeface="Times New Roman" panose="02020603050405020304" pitchFamily="18" charset="0"/>
              </a:rPr>
              <a:t>blic health education sessions. The state planner is supposed to determine the budgets and resource allocation</a:t>
            </a:r>
            <a:r>
              <a:rPr lang="en-US" sz="1200" baseline="0" dirty="0" smtClean="0">
                <a:solidFill>
                  <a:schemeClr val="bg1"/>
                </a:solidFill>
                <a:latin typeface="Times New Roman" panose="02020603050405020304" pitchFamily="18" charset="0"/>
                <a:cs typeface="Times New Roman" panose="02020603050405020304" pitchFamily="18" charset="0"/>
              </a:rPr>
              <a:t> to the recovery response team, from the government leaders. The senior planners are supposed to approve and help in implementing the recovery plan. The community are the </a:t>
            </a:r>
            <a:r>
              <a:rPr lang="en-US" sz="1200" dirty="0" smtClean="0">
                <a:solidFill>
                  <a:schemeClr val="bg1"/>
                </a:solidFill>
                <a:latin typeface="Times New Roman" panose="02020603050405020304" pitchFamily="18" charset="0"/>
                <a:cs typeface="Times New Roman" panose="02020603050405020304" pitchFamily="18" charset="0"/>
              </a:rPr>
              <a:t>beneficiaries of the recovery</a:t>
            </a:r>
            <a:r>
              <a:rPr lang="en-US" sz="1200" baseline="0" dirty="0" smtClean="0">
                <a:solidFill>
                  <a:schemeClr val="bg1"/>
                </a:solidFill>
                <a:latin typeface="Times New Roman" panose="02020603050405020304" pitchFamily="18" charset="0"/>
                <a:cs typeface="Times New Roman" panose="02020603050405020304" pitchFamily="18" charset="0"/>
              </a:rPr>
              <a:t> plan hence their involvement and approach is important, during seeking of approval.</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8</a:t>
            </a:fld>
            <a:endParaRPr lang="en-US"/>
          </a:p>
        </p:txBody>
      </p:sp>
    </p:spTree>
    <p:extLst>
      <p:ext uri="{BB962C8B-B14F-4D97-AF65-F5344CB8AC3E}">
        <p14:creationId xmlns:p14="http://schemas.microsoft.com/office/powerpoint/2010/main" val="123519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sz="1200" dirty="0" smtClean="0">
                <a:solidFill>
                  <a:schemeClr val="bg1"/>
                </a:solidFill>
                <a:latin typeface="Times New Roman" panose="02020603050405020304" pitchFamily="18" charset="0"/>
                <a:cs typeface="Times New Roman" panose="02020603050405020304" pitchFamily="18" charset="0"/>
              </a:rPr>
              <a:t>benefits for</a:t>
            </a:r>
            <a:r>
              <a:rPr lang="en-US" sz="1200" baseline="0" dirty="0" smtClean="0">
                <a:solidFill>
                  <a:schemeClr val="bg1"/>
                </a:solidFill>
                <a:latin typeface="Times New Roman" panose="02020603050405020304" pitchFamily="18" charset="0"/>
                <a:cs typeface="Times New Roman" panose="02020603050405020304" pitchFamily="18" charset="0"/>
              </a:rPr>
              <a:t> this recovery plan will </a:t>
            </a:r>
            <a:r>
              <a:rPr lang="en-US" sz="1200" dirty="0" smtClean="0">
                <a:solidFill>
                  <a:schemeClr val="bg1"/>
                </a:solidFill>
                <a:latin typeface="Times New Roman" panose="02020603050405020304" pitchFamily="18" charset="0"/>
                <a:cs typeface="Times New Roman" panose="02020603050405020304" pitchFamily="18" charset="0"/>
              </a:rPr>
              <a:t>be based on preventing health outbreaks and future preparedness</a:t>
            </a:r>
            <a:r>
              <a:rPr lang="en-US" sz="1200" baseline="0" dirty="0" smtClean="0">
                <a:solidFill>
                  <a:schemeClr val="bg1"/>
                </a:solidFill>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Berke</a:t>
            </a:r>
            <a:r>
              <a:rPr lang="en-US" sz="1200" kern="1200" dirty="0" smtClean="0">
                <a:solidFill>
                  <a:schemeClr val="tx1"/>
                </a:solidFill>
                <a:effectLst/>
                <a:latin typeface="+mn-lt"/>
                <a:ea typeface="+mn-ea"/>
                <a:cs typeface="+mn-cs"/>
              </a:rPr>
              <a:t> et al., 2014). The plan includes educating the community on independence</a:t>
            </a:r>
            <a:r>
              <a:rPr lang="en-US" sz="1200" kern="1200" baseline="0" dirty="0" smtClean="0">
                <a:solidFill>
                  <a:schemeClr val="tx1"/>
                </a:solidFill>
                <a:effectLst/>
                <a:latin typeface="+mn-lt"/>
                <a:ea typeface="+mn-ea"/>
                <a:cs typeface="+mn-cs"/>
              </a:rPr>
              <a:t> and giving skills to develop independent future plans, create capa</a:t>
            </a:r>
            <a:r>
              <a:rPr lang="en-US" sz="1200" dirty="0" smtClean="0">
                <a:solidFill>
                  <a:schemeClr val="bg1"/>
                </a:solidFill>
                <a:latin typeface="Times New Roman" panose="02020603050405020304" pitchFamily="18" charset="0"/>
                <a:cs typeface="Times New Roman" panose="02020603050405020304" pitchFamily="18" charset="0"/>
              </a:rPr>
              <a:t>ble local leadership, and quick future</a:t>
            </a:r>
            <a:r>
              <a:rPr lang="en-US" sz="1200" baseline="0" dirty="0" smtClean="0">
                <a:solidFill>
                  <a:schemeClr val="bg1"/>
                </a:solidFill>
                <a:latin typeface="Times New Roman" panose="02020603050405020304" pitchFamily="18" charset="0"/>
                <a:cs typeface="Times New Roman" panose="02020603050405020304" pitchFamily="18" charset="0"/>
              </a:rPr>
              <a:t> response implementation.</a:t>
            </a:r>
            <a:r>
              <a:rPr lang="en-US" sz="1200" dirty="0" smtClean="0">
                <a:solidFill>
                  <a:schemeClr val="bg1"/>
                </a:solidFill>
                <a:latin typeface="Times New Roman" panose="02020603050405020304" pitchFamily="18" charset="0"/>
                <a:cs typeface="Times New Roman" panose="02020603050405020304" pitchFamily="18" charset="0"/>
              </a:rPr>
              <a:t> Returning</a:t>
            </a:r>
            <a:r>
              <a:rPr lang="en-US" sz="1200" baseline="0" dirty="0" smtClean="0">
                <a:solidFill>
                  <a:schemeClr val="bg1"/>
                </a:solidFill>
                <a:latin typeface="Times New Roman" panose="02020603050405020304" pitchFamily="18" charset="0"/>
                <a:cs typeface="Times New Roman" panose="02020603050405020304" pitchFamily="18" charset="0"/>
              </a:rPr>
              <a:t> to a new normal includes inculcating the community with culturally accepta</a:t>
            </a:r>
            <a:r>
              <a:rPr lang="en-US" sz="1200" kern="1200" dirty="0" smtClean="0">
                <a:solidFill>
                  <a:schemeClr val="tx1"/>
                </a:solidFill>
                <a:effectLst/>
                <a:latin typeface="+mn-lt"/>
                <a:ea typeface="+mn-ea"/>
                <a:cs typeface="+mn-cs"/>
              </a:rPr>
              <a:t>ble disaster</a:t>
            </a:r>
            <a:r>
              <a:rPr lang="en-US" sz="1200" kern="1200" baseline="0" dirty="0" smtClean="0">
                <a:solidFill>
                  <a:schemeClr val="tx1"/>
                </a:solidFill>
                <a:effectLst/>
                <a:latin typeface="+mn-lt"/>
                <a:ea typeface="+mn-ea"/>
                <a:cs typeface="+mn-cs"/>
              </a:rPr>
              <a:t> drills.</a:t>
            </a:r>
            <a:endParaRPr lang="en-US" dirty="0"/>
          </a:p>
        </p:txBody>
      </p:sp>
      <p:sp>
        <p:nvSpPr>
          <p:cNvPr id="4" name="Slide Number Placeholder 3"/>
          <p:cNvSpPr>
            <a:spLocks noGrp="1"/>
          </p:cNvSpPr>
          <p:nvPr>
            <p:ph type="sldNum" sz="quarter" idx="10"/>
          </p:nvPr>
        </p:nvSpPr>
        <p:spPr/>
        <p:txBody>
          <a:bodyPr/>
          <a:lstStyle/>
          <a:p>
            <a:fld id="{75C0BEF8-6D8A-4FDB-A78E-4CB14C6EB8F8}" type="slidenum">
              <a:rPr lang="en-US" smtClean="0"/>
              <a:t>9</a:t>
            </a:fld>
            <a:endParaRPr lang="en-US"/>
          </a:p>
        </p:txBody>
      </p:sp>
    </p:spTree>
    <p:extLst>
      <p:ext uri="{BB962C8B-B14F-4D97-AF65-F5344CB8AC3E}">
        <p14:creationId xmlns:p14="http://schemas.microsoft.com/office/powerpoint/2010/main" val="199060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7/27/2020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3389/fpubh.2016.00121" TargetMode="External"/><Relationship Id="rId2" Type="http://schemas.openxmlformats.org/officeDocument/2006/relationships/hyperlink" Target="https://doi.org/10.1111/jebm.1212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716279"/>
            <a:ext cx="11430000" cy="5974081"/>
          </a:xfrm>
        </p:spPr>
        <p:txBody>
          <a:bodyPr>
            <a:noAutofit/>
          </a:bodyPr>
          <a:lstStyle/>
          <a:p>
            <a:pPr algn="ctr"/>
            <a:r>
              <a:rPr lang="en-US" b="1" dirty="0" smtClean="0">
                <a:solidFill>
                  <a:schemeClr val="bg1"/>
                </a:solidFill>
                <a:latin typeface="Times New Roman" panose="02020603050405020304" pitchFamily="18" charset="0"/>
                <a:cs typeface="Times New Roman" panose="02020603050405020304" pitchFamily="18" charset="0"/>
              </a:rPr>
              <a:t>disaster </a:t>
            </a:r>
            <a:r>
              <a:rPr lang="en-US" b="1" dirty="0">
                <a:solidFill>
                  <a:schemeClr val="bg1"/>
                </a:solidFill>
                <a:latin typeface="Times New Roman" panose="02020603050405020304" pitchFamily="18" charset="0"/>
                <a:cs typeface="Times New Roman" panose="02020603050405020304" pitchFamily="18" charset="0"/>
              </a:rPr>
              <a:t>recovery plan to lessen health disparities and improve access to </a:t>
            </a:r>
            <a:r>
              <a:rPr lang="en-US" b="1" dirty="0" smtClean="0">
                <a:solidFill>
                  <a:schemeClr val="bg1"/>
                </a:solidFill>
                <a:latin typeface="Times New Roman" panose="02020603050405020304" pitchFamily="18" charset="0"/>
                <a:cs typeface="Times New Roman" panose="02020603050405020304" pitchFamily="18" charset="0"/>
              </a:rPr>
              <a:t>community</a:t>
            </a:r>
            <a:r>
              <a:rPr lang="en-US" dirty="0" smtClean="0">
                <a:solidFill>
                  <a:schemeClr val="bg1"/>
                </a:solidFill>
                <a:latin typeface="Times New Roman" panose="02020603050405020304" pitchFamily="18" charset="0"/>
                <a:cs typeface="Times New Roman" panose="02020603050405020304" pitchFamily="18" charset="0"/>
              </a:rPr>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STUDENT NAME</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DATE</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COURSE CODE</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COURESE TITLE</a:t>
            </a:r>
            <a:br>
              <a:rPr lang="en-US" dirty="0" smtClean="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46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20132"/>
            <a:ext cx="10273348" cy="1507067"/>
          </a:xfrm>
        </p:spPr>
        <p:txBody>
          <a:bodyPr/>
          <a:lstStyle/>
          <a:p>
            <a:r>
              <a:rPr lang="en-US" dirty="0" smtClean="0">
                <a:solidFill>
                  <a:schemeClr val="bg1"/>
                </a:solidFill>
                <a:latin typeface="Times New Roman" panose="02020603050405020304" pitchFamily="18" charset="0"/>
                <a:cs typeface="Times New Roman" panose="02020603050405020304" pitchFamily="18" charset="0"/>
              </a:rPr>
              <a:t>REFERENCES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8012" y="1727199"/>
            <a:ext cx="10273348" cy="4597401"/>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Allen, C. (2014). A resource for those preparing for and responding to natural disasters, humanitarian crises, and major healthcare emergencies. </a:t>
            </a:r>
            <a:r>
              <a:rPr lang="en-US" i="1" dirty="0">
                <a:solidFill>
                  <a:schemeClr val="bg1"/>
                </a:solidFill>
                <a:latin typeface="Times New Roman" panose="02020603050405020304" pitchFamily="18" charset="0"/>
                <a:cs typeface="Times New Roman" panose="02020603050405020304" pitchFamily="18" charset="0"/>
              </a:rPr>
              <a:t>Journal Of Evidence-Based Medicine</a:t>
            </a: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7</a:t>
            </a:r>
            <a:r>
              <a:rPr lang="en-US" dirty="0">
                <a:solidFill>
                  <a:schemeClr val="bg1"/>
                </a:solidFill>
                <a:latin typeface="Times New Roman" panose="02020603050405020304" pitchFamily="18" charset="0"/>
                <a:cs typeface="Times New Roman" panose="02020603050405020304" pitchFamily="18" charset="0"/>
              </a:rPr>
              <a:t>(4), 234-237. </a:t>
            </a:r>
            <a:r>
              <a:rPr lang="en-US" dirty="0">
                <a:solidFill>
                  <a:schemeClr val="bg1"/>
                </a:solidFill>
                <a:latin typeface="Times New Roman" panose="02020603050405020304" pitchFamily="18" charset="0"/>
                <a:cs typeface="Times New Roman" panose="02020603050405020304" pitchFamily="18" charset="0"/>
                <a:hlinkClick r:id="rId2"/>
              </a:rPr>
              <a:t>https://</a:t>
            </a:r>
            <a:r>
              <a:rPr lang="en-US" dirty="0" smtClean="0">
                <a:solidFill>
                  <a:schemeClr val="bg1"/>
                </a:solidFill>
                <a:latin typeface="Times New Roman" panose="02020603050405020304" pitchFamily="18" charset="0"/>
                <a:cs typeface="Times New Roman" panose="02020603050405020304" pitchFamily="18" charset="0"/>
                <a:hlinkClick r:id="rId2"/>
              </a:rPr>
              <a:t>doi.org/10.1111/jebm.12127</a:t>
            </a:r>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err="1">
                <a:solidFill>
                  <a:schemeClr val="bg1"/>
                </a:solidFill>
                <a:latin typeface="Times New Roman" panose="02020603050405020304" pitchFamily="18" charset="0"/>
                <a:cs typeface="Times New Roman" panose="02020603050405020304" pitchFamily="18" charset="0"/>
              </a:rPr>
              <a:t>Adhikari</a:t>
            </a:r>
            <a:r>
              <a:rPr lang="en-US" dirty="0">
                <a:solidFill>
                  <a:schemeClr val="bg1"/>
                </a:solidFill>
                <a:latin typeface="Times New Roman" panose="02020603050405020304" pitchFamily="18" charset="0"/>
                <a:cs typeface="Times New Roman" panose="02020603050405020304" pitchFamily="18" charset="0"/>
              </a:rPr>
              <a:t>, B., Mishra, S., &amp; </a:t>
            </a:r>
            <a:r>
              <a:rPr lang="en-US" dirty="0" err="1">
                <a:solidFill>
                  <a:schemeClr val="bg1"/>
                </a:solidFill>
                <a:latin typeface="Times New Roman" panose="02020603050405020304" pitchFamily="18" charset="0"/>
                <a:cs typeface="Times New Roman" panose="02020603050405020304" pitchFamily="18" charset="0"/>
              </a:rPr>
              <a:t>Raut</a:t>
            </a:r>
            <a:r>
              <a:rPr lang="en-US" dirty="0">
                <a:solidFill>
                  <a:schemeClr val="bg1"/>
                </a:solidFill>
                <a:latin typeface="Times New Roman" panose="02020603050405020304" pitchFamily="18" charset="0"/>
                <a:cs typeface="Times New Roman" panose="02020603050405020304" pitchFamily="18" charset="0"/>
              </a:rPr>
              <a:t>, S. (2016). Rebuilding Earthquake Struck Nepal through Community Engagement. </a:t>
            </a:r>
            <a:r>
              <a:rPr lang="en-US" i="1" dirty="0">
                <a:solidFill>
                  <a:schemeClr val="bg1"/>
                </a:solidFill>
                <a:latin typeface="Times New Roman" panose="02020603050405020304" pitchFamily="18" charset="0"/>
                <a:cs typeface="Times New Roman" panose="02020603050405020304" pitchFamily="18" charset="0"/>
              </a:rPr>
              <a:t>Frontiers In Public Health</a:t>
            </a: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4</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hlinkClick r:id="rId3"/>
              </a:rPr>
              <a:t>https://</a:t>
            </a:r>
            <a:r>
              <a:rPr lang="en-US" dirty="0" smtClean="0">
                <a:solidFill>
                  <a:schemeClr val="bg1"/>
                </a:solidFill>
                <a:latin typeface="Times New Roman" panose="02020603050405020304" pitchFamily="18" charset="0"/>
                <a:cs typeface="Times New Roman" panose="02020603050405020304" pitchFamily="18" charset="0"/>
                <a:hlinkClick r:id="rId3"/>
              </a:rPr>
              <a:t>doi.org/10.3389/fpubh.2016.00121</a:t>
            </a:r>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err="1">
                <a:solidFill>
                  <a:schemeClr val="bg1"/>
                </a:solidFill>
                <a:latin typeface="Times New Roman" panose="02020603050405020304" pitchFamily="18" charset="0"/>
                <a:cs typeface="Times New Roman" panose="02020603050405020304" pitchFamily="18" charset="0"/>
              </a:rPr>
              <a:t>Berke</a:t>
            </a:r>
            <a:r>
              <a:rPr lang="en-US" dirty="0">
                <a:solidFill>
                  <a:schemeClr val="bg1"/>
                </a:solidFill>
                <a:latin typeface="Times New Roman" panose="02020603050405020304" pitchFamily="18" charset="0"/>
                <a:cs typeface="Times New Roman" panose="02020603050405020304" pitchFamily="18" charset="0"/>
              </a:rPr>
              <a:t>, P., Cooper, J., </a:t>
            </a:r>
            <a:r>
              <a:rPr lang="en-US" dirty="0" err="1">
                <a:solidFill>
                  <a:schemeClr val="bg1"/>
                </a:solidFill>
                <a:latin typeface="Times New Roman" panose="02020603050405020304" pitchFamily="18" charset="0"/>
                <a:cs typeface="Times New Roman" panose="02020603050405020304" pitchFamily="18" charset="0"/>
              </a:rPr>
              <a:t>Aminto</a:t>
            </a:r>
            <a:r>
              <a:rPr lang="en-US" dirty="0">
                <a:solidFill>
                  <a:schemeClr val="bg1"/>
                </a:solidFill>
                <a:latin typeface="Times New Roman" panose="02020603050405020304" pitchFamily="18" charset="0"/>
                <a:cs typeface="Times New Roman" panose="02020603050405020304" pitchFamily="18" charset="0"/>
              </a:rPr>
              <a:t>, M., </a:t>
            </a:r>
            <a:r>
              <a:rPr lang="en-US" dirty="0" err="1">
                <a:solidFill>
                  <a:schemeClr val="bg1"/>
                </a:solidFill>
                <a:latin typeface="Times New Roman" panose="02020603050405020304" pitchFamily="18" charset="0"/>
                <a:cs typeface="Times New Roman" panose="02020603050405020304" pitchFamily="18" charset="0"/>
              </a:rPr>
              <a:t>Grabich</a:t>
            </a:r>
            <a:r>
              <a:rPr lang="en-US" dirty="0">
                <a:solidFill>
                  <a:schemeClr val="bg1"/>
                </a:solidFill>
                <a:latin typeface="Times New Roman" panose="02020603050405020304" pitchFamily="18" charset="0"/>
                <a:cs typeface="Times New Roman" panose="02020603050405020304" pitchFamily="18" charset="0"/>
              </a:rPr>
              <a:t>, S., &amp; Horney, J. (2014). Adaptive Planning for Disaster Recovery and Resiliency: An Evaluation of 87 Local Recovery Plans in Eight States. </a:t>
            </a:r>
            <a:r>
              <a:rPr lang="en-US" i="1" dirty="0">
                <a:solidFill>
                  <a:schemeClr val="bg1"/>
                </a:solidFill>
                <a:latin typeface="Times New Roman" panose="02020603050405020304" pitchFamily="18" charset="0"/>
                <a:cs typeface="Times New Roman" panose="02020603050405020304" pitchFamily="18" charset="0"/>
              </a:rPr>
              <a:t>Journal Of The American Planning Association</a:t>
            </a: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80</a:t>
            </a:r>
            <a:r>
              <a:rPr lang="en-US" dirty="0">
                <a:solidFill>
                  <a:schemeClr val="bg1"/>
                </a:solidFill>
                <a:latin typeface="Times New Roman" panose="02020603050405020304" pitchFamily="18" charset="0"/>
                <a:cs typeface="Times New Roman" panose="02020603050405020304" pitchFamily="18" charset="0"/>
              </a:rPr>
              <a:t>(4), 310-323. https://doi.org/10.1080/01944363.2014.976585</a:t>
            </a:r>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7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54" y="239151"/>
            <a:ext cx="9360120" cy="719014"/>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Issues after a disaster</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29466" y="1085850"/>
            <a:ext cx="6152687" cy="5343085"/>
          </a:xfrm>
        </p:spPr>
        <p:txBody>
          <a:bodyPr>
            <a:normAutofit fontScale="92500" lnSpcReduction="10000"/>
          </a:bodyPr>
          <a:lstStyle/>
          <a:p>
            <a:r>
              <a:rPr lang="en-US" sz="2800" dirty="0" smtClean="0">
                <a:solidFill>
                  <a:schemeClr val="bg1"/>
                </a:solidFill>
                <a:latin typeface="Times New Roman" panose="02020603050405020304" pitchFamily="18" charset="0"/>
                <a:cs typeface="Times New Roman" panose="02020603050405020304" pitchFamily="18" charset="0"/>
              </a:rPr>
              <a:t>No immediate enough funding. Makes healthcare activities to be rather reactive than proactive.</a:t>
            </a:r>
          </a:p>
          <a:p>
            <a:r>
              <a:rPr lang="en-US" sz="2800" dirty="0" smtClean="0">
                <a:solidFill>
                  <a:schemeClr val="bg1"/>
                </a:solidFill>
                <a:latin typeface="Times New Roman" panose="02020603050405020304" pitchFamily="18" charset="0"/>
                <a:cs typeface="Times New Roman" panose="02020603050405020304" pitchFamily="18" charset="0"/>
              </a:rPr>
              <a:t>Inadequate resources in supply, hindering an all-rounded care for patients.</a:t>
            </a:r>
          </a:p>
          <a:p>
            <a:r>
              <a:rPr lang="en-US" sz="2800" dirty="0" smtClean="0">
                <a:solidFill>
                  <a:schemeClr val="bg1"/>
                </a:solidFill>
                <a:latin typeface="Times New Roman" panose="02020603050405020304" pitchFamily="18" charset="0"/>
                <a:cs typeface="Times New Roman" panose="02020603050405020304" pitchFamily="18" charset="0"/>
              </a:rPr>
              <a:t>Inadequate dissemination and communication of public health information, such as on clean water prioritization, fracture management, etc.</a:t>
            </a:r>
          </a:p>
          <a:p>
            <a:r>
              <a:rPr lang="en-US" sz="2800" dirty="0" smtClean="0">
                <a:solidFill>
                  <a:schemeClr val="bg1"/>
                </a:solidFill>
                <a:latin typeface="Times New Roman" panose="02020603050405020304" pitchFamily="18" charset="0"/>
                <a:cs typeface="Times New Roman" panose="02020603050405020304" pitchFamily="18" charset="0"/>
              </a:rPr>
              <a:t>Faulted evidence-based practice, where the healthcare providers provide a reactive intervention, with very minimal information sources.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7144564" y="1079696"/>
            <a:ext cx="4934479" cy="3615266"/>
          </a:xfrm>
        </p:spPr>
        <p:txBody>
          <a:bodyPr>
            <a:normAutofit fontScale="92500" lnSpcReduction="10000"/>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965" y="1085850"/>
            <a:ext cx="5005167" cy="431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93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45" y="4698348"/>
            <a:ext cx="5505573" cy="1507067"/>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HEALTH PROMOTION STRATEGIES in A DISASTER recovery plan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536371" y="502920"/>
            <a:ext cx="3887789" cy="5658729"/>
          </a:xfrm>
        </p:spPr>
        <p:txBody>
          <a:bodyPr>
            <a:normAutofit/>
          </a:bodyPr>
          <a:lstStyle/>
          <a:p>
            <a:r>
              <a:rPr lang="en-US" sz="2800" dirty="0" smtClean="0">
                <a:solidFill>
                  <a:schemeClr val="bg1"/>
                </a:solidFill>
                <a:latin typeface="Times New Roman" panose="02020603050405020304" pitchFamily="18" charset="0"/>
                <a:cs typeface="Times New Roman" panose="02020603050405020304" pitchFamily="18" charset="0"/>
              </a:rPr>
              <a:t>Resettling of the community</a:t>
            </a:r>
          </a:p>
          <a:p>
            <a:r>
              <a:rPr lang="en-US" sz="2800" dirty="0">
                <a:solidFill>
                  <a:schemeClr val="bg1"/>
                </a:solidFill>
                <a:latin typeface="Times New Roman" panose="02020603050405020304" pitchFamily="18" charset="0"/>
                <a:cs typeface="Times New Roman" panose="02020603050405020304" pitchFamily="18" charset="0"/>
              </a:rPr>
              <a:t>R</a:t>
            </a:r>
            <a:r>
              <a:rPr lang="en-US" sz="2800" dirty="0" smtClean="0">
                <a:solidFill>
                  <a:schemeClr val="bg1"/>
                </a:solidFill>
                <a:latin typeface="Times New Roman" panose="02020603050405020304" pitchFamily="18" charset="0"/>
                <a:cs typeface="Times New Roman" panose="02020603050405020304" pitchFamily="18" charset="0"/>
              </a:rPr>
              <a:t>enovating the most crucial infrastructure</a:t>
            </a:r>
          </a:p>
          <a:p>
            <a:r>
              <a:rPr lang="en-US" sz="2800" dirty="0" smtClean="0">
                <a:solidFill>
                  <a:schemeClr val="bg1"/>
                </a:solidFill>
                <a:latin typeface="Times New Roman" panose="02020603050405020304" pitchFamily="18" charset="0"/>
                <a:cs typeface="Times New Roman" panose="02020603050405020304" pitchFamily="18" charset="0"/>
              </a:rPr>
              <a:t>Reactive treatment strategies</a:t>
            </a:r>
          </a:p>
          <a:p>
            <a:r>
              <a:rPr lang="en-US" sz="2800" dirty="0" smtClean="0">
                <a:solidFill>
                  <a:schemeClr val="bg1"/>
                </a:solidFill>
                <a:latin typeface="Times New Roman" panose="02020603050405020304" pitchFamily="18" charset="0"/>
                <a:cs typeface="Times New Roman" panose="02020603050405020304" pitchFamily="18" charset="0"/>
              </a:rPr>
              <a:t>Preventive measures, such as education, community engagement, and health promotion</a:t>
            </a:r>
          </a:p>
          <a:p>
            <a:pPr marL="0" indent="0">
              <a:buNone/>
            </a:pP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804" y="444386"/>
            <a:ext cx="5812723" cy="3986937"/>
          </a:xfrm>
        </p:spPr>
      </p:pic>
    </p:spTree>
    <p:extLst>
      <p:ext uri="{BB962C8B-B14F-4D97-AF65-F5344CB8AC3E}">
        <p14:creationId xmlns:p14="http://schemas.microsoft.com/office/powerpoint/2010/main" val="161946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71" y="204401"/>
            <a:ext cx="11488615" cy="1258148"/>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PROPOSED DISASTER RECOVERY PLAN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69825" y="1447801"/>
            <a:ext cx="3935361" cy="5129980"/>
          </a:xfrm>
        </p:spPr>
        <p:txBody>
          <a:bodyPr>
            <a:noAutofit/>
          </a:bodyPr>
          <a:lstStyle/>
          <a:p>
            <a:pPr marL="0" indent="0">
              <a:buNone/>
            </a:pPr>
            <a:r>
              <a:rPr lang="en-US" sz="1800" dirty="0" smtClean="0">
                <a:solidFill>
                  <a:schemeClr val="bg1"/>
                </a:solidFill>
                <a:latin typeface="Times New Roman" panose="02020603050405020304" pitchFamily="18" charset="0"/>
                <a:cs typeface="Times New Roman" panose="02020603050405020304" pitchFamily="18" charset="0"/>
              </a:rPr>
              <a:t>Implementing</a:t>
            </a:r>
          </a:p>
          <a:p>
            <a:pPr marL="514350" indent="-514350">
              <a:buFont typeface="+mj-lt"/>
              <a:buAutoNum type="romanLcPeriod"/>
            </a:pPr>
            <a:r>
              <a:rPr lang="en-US" sz="1800" dirty="0" smtClean="0">
                <a:solidFill>
                  <a:schemeClr val="bg1"/>
                </a:solidFill>
                <a:latin typeface="Times New Roman" panose="02020603050405020304" pitchFamily="18" charset="0"/>
                <a:cs typeface="Times New Roman" panose="02020603050405020304" pitchFamily="18" charset="0"/>
              </a:rPr>
              <a:t>Incorporating multiple disciplines in the response team</a:t>
            </a:r>
          </a:p>
          <a:p>
            <a:pPr marL="514350" indent="-514350">
              <a:buFont typeface="+mj-lt"/>
              <a:buAutoNum type="romanLcPeriod"/>
            </a:pPr>
            <a:r>
              <a:rPr lang="en-US" sz="1800" dirty="0" smtClean="0">
                <a:solidFill>
                  <a:schemeClr val="bg1"/>
                </a:solidFill>
                <a:latin typeface="Times New Roman" panose="02020603050405020304" pitchFamily="18" charset="0"/>
                <a:cs typeface="Times New Roman" panose="02020603050405020304" pitchFamily="18" charset="0"/>
              </a:rPr>
              <a:t>Educating the women in the community on proper water sanitation.</a:t>
            </a:r>
          </a:p>
          <a:p>
            <a:pPr marL="514350" indent="-514350">
              <a:buFont typeface="+mj-lt"/>
              <a:buAutoNum type="romanLcPeriod"/>
            </a:pPr>
            <a:r>
              <a:rPr lang="en-US" sz="1800" dirty="0" smtClean="0">
                <a:solidFill>
                  <a:schemeClr val="bg1"/>
                </a:solidFill>
                <a:latin typeface="Times New Roman" panose="02020603050405020304" pitchFamily="18" charset="0"/>
                <a:cs typeface="Times New Roman" panose="02020603050405020304" pitchFamily="18" charset="0"/>
              </a:rPr>
              <a:t>Equip men in the community with knowledge in skills in disaster drills</a:t>
            </a:r>
          </a:p>
          <a:p>
            <a:pPr marL="514350" indent="-514350">
              <a:buFont typeface="+mj-lt"/>
              <a:buAutoNum type="romanLcPeriod"/>
            </a:pPr>
            <a:r>
              <a:rPr lang="en-US" sz="1800" dirty="0" smtClean="0">
                <a:solidFill>
                  <a:schemeClr val="bg1"/>
                </a:solidFill>
                <a:latin typeface="Times New Roman" panose="02020603050405020304" pitchFamily="18" charset="0"/>
                <a:cs typeface="Times New Roman" panose="02020603050405020304" pitchFamily="18" charset="0"/>
              </a:rPr>
              <a:t>Community engagement through sharing health leadership with the community stakeholders.</a:t>
            </a:r>
          </a:p>
          <a:p>
            <a:pPr marL="514350" indent="-514350">
              <a:buFont typeface="+mj-lt"/>
              <a:buAutoNum type="romanLcPeriod"/>
            </a:pPr>
            <a:r>
              <a:rPr lang="en-US" sz="1800" dirty="0" smtClean="0">
                <a:solidFill>
                  <a:schemeClr val="bg1"/>
                </a:solidFill>
                <a:latin typeface="Times New Roman" panose="02020603050405020304" pitchFamily="18" charset="0"/>
                <a:cs typeface="Times New Roman" panose="02020603050405020304" pitchFamily="18" charset="0"/>
              </a:rPr>
              <a:t>Empowering the community for future disaster preparedness through developing contingency plans with the community.</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2167" y="1447801"/>
            <a:ext cx="3303638" cy="4093428"/>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Assessing problems</a:t>
            </a:r>
          </a:p>
          <a:p>
            <a:pPr marL="514350" indent="-514350">
              <a:buFont typeface="+mj-lt"/>
              <a:buAutoNum type="romanLcPeriod"/>
            </a:pPr>
            <a:r>
              <a:rPr lang="en-US" sz="2000" dirty="0">
                <a:solidFill>
                  <a:schemeClr val="bg1"/>
                </a:solidFill>
                <a:latin typeface="Times New Roman" panose="02020603050405020304" pitchFamily="18" charset="0"/>
                <a:cs typeface="Times New Roman" panose="02020603050405020304" pitchFamily="18" charset="0"/>
              </a:rPr>
              <a:t>W</a:t>
            </a:r>
            <a:r>
              <a:rPr lang="en-US" sz="2000" dirty="0" smtClean="0">
                <a:solidFill>
                  <a:schemeClr val="bg1"/>
                </a:solidFill>
                <a:latin typeface="Times New Roman" panose="02020603050405020304" pitchFamily="18" charset="0"/>
                <a:cs typeface="Times New Roman" panose="02020603050405020304" pitchFamily="18" charset="0"/>
              </a:rPr>
              <a:t>aterborne diseases</a:t>
            </a:r>
          </a:p>
          <a:p>
            <a:pPr marL="514350" indent="-5143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Inadequate resources, including infrastructure and medical facilities</a:t>
            </a:r>
          </a:p>
          <a:p>
            <a:pPr marL="514350" indent="-5143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Disorganized healthcare response</a:t>
            </a:r>
          </a:p>
          <a:p>
            <a:pPr marL="514350" indent="-514350">
              <a:buFont typeface="+mj-lt"/>
              <a:buAutoNum type="romanLcPeriod"/>
            </a:pPr>
            <a:r>
              <a:rPr lang="en-US" sz="2000" dirty="0">
                <a:solidFill>
                  <a:schemeClr val="bg1"/>
                </a:solidFill>
                <a:latin typeface="Times New Roman" panose="02020603050405020304" pitchFamily="18" charset="0"/>
                <a:cs typeface="Times New Roman" panose="02020603050405020304" pitchFamily="18" charset="0"/>
              </a:rPr>
              <a:t>Radio communication </a:t>
            </a:r>
            <a:r>
              <a:rPr lang="en-US" sz="2000" dirty="0" smtClean="0">
                <a:solidFill>
                  <a:schemeClr val="bg1"/>
                </a:solidFill>
                <a:latin typeface="Times New Roman" panose="02020603050405020304" pitchFamily="18" charset="0"/>
                <a:cs typeface="Times New Roman" panose="02020603050405020304" pitchFamily="18" charset="0"/>
              </a:rPr>
              <a:t>barrier</a:t>
            </a:r>
          </a:p>
          <a:p>
            <a:pPr marL="514350" indent="-5143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Under-staffing in the </a:t>
            </a:r>
            <a:r>
              <a:rPr lang="en-US" sz="2000" dirty="0">
                <a:solidFill>
                  <a:schemeClr val="bg1"/>
                </a:solidFill>
                <a:latin typeface="Times New Roman" panose="02020603050405020304" pitchFamily="18" charset="0"/>
                <a:cs typeface="Times New Roman" panose="02020603050405020304" pitchFamily="18" charset="0"/>
              </a:rPr>
              <a:t>hospital </a:t>
            </a:r>
            <a:r>
              <a:rPr lang="en-US" sz="2000" dirty="0" smtClean="0">
                <a:solidFill>
                  <a:schemeClr val="bg1"/>
                </a:solidFill>
                <a:latin typeface="Times New Roman" panose="02020603050405020304" pitchFamily="18" charset="0"/>
                <a:cs typeface="Times New Roman" panose="02020603050405020304" pitchFamily="18" charset="0"/>
              </a:rPr>
              <a:t>available</a:t>
            </a:r>
          </a:p>
          <a:p>
            <a:pPr marL="514350" indent="-514350">
              <a:buFont typeface="+mj-lt"/>
              <a:buAutoNum type="romanLcPeriod"/>
            </a:pP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44628" y="1447801"/>
            <a:ext cx="3436374" cy="4401205"/>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Mobilization</a:t>
            </a:r>
          </a:p>
          <a:p>
            <a:pPr marL="400050" indent="-4000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Recruitment of a local community </a:t>
            </a:r>
          </a:p>
          <a:p>
            <a:pPr marL="400050" indent="-4000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Recruitment of the emergency department team, including inter-professionals in the healthcare team, e.g. doctors, nurses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public health officer, etc.</a:t>
            </a:r>
          </a:p>
          <a:p>
            <a:pPr marL="400050" indent="-400050">
              <a:buFont typeface="+mj-lt"/>
              <a:buAutoNum type="romanLcPeriod"/>
            </a:pPr>
            <a:r>
              <a:rPr lang="en-US" sz="2000" dirty="0" smtClean="0">
                <a:solidFill>
                  <a:schemeClr val="bg1"/>
                </a:solidFill>
                <a:latin typeface="Times New Roman" panose="02020603050405020304" pitchFamily="18" charset="0"/>
                <a:cs typeface="Times New Roman" panose="02020603050405020304" pitchFamily="18" charset="0"/>
              </a:rPr>
              <a:t>Equipping the local community jurisdiction, e.g. firefighters, and policemen.</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281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926" y="0"/>
            <a:ext cx="8534400" cy="1507067"/>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Dealing with heath disparities in the DRP</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39739" y="1017640"/>
            <a:ext cx="5533709" cy="5676540"/>
          </a:xfrm>
        </p:spPr>
        <p:txBody>
          <a:bodyPr>
            <a:normAutofit fontScale="92500" lnSpcReduction="20000"/>
          </a:bodyPr>
          <a:lstStyle/>
          <a:p>
            <a:r>
              <a:rPr lang="en-US" sz="2800" dirty="0" smtClean="0">
                <a:solidFill>
                  <a:schemeClr val="bg1"/>
                </a:solidFill>
                <a:latin typeface="Times New Roman" panose="02020603050405020304" pitchFamily="18" charset="0"/>
                <a:cs typeface="Times New Roman" panose="02020603050405020304" pitchFamily="18" charset="0"/>
              </a:rPr>
              <a:t>The plan incorporates both local leadership and health professionals.</a:t>
            </a:r>
          </a:p>
          <a:p>
            <a:r>
              <a:rPr lang="en-US" sz="2800" dirty="0" smtClean="0">
                <a:solidFill>
                  <a:schemeClr val="bg1"/>
                </a:solidFill>
                <a:latin typeface="Times New Roman" panose="02020603050405020304" pitchFamily="18" charset="0"/>
                <a:cs typeface="Times New Roman" panose="02020603050405020304" pitchFamily="18" charset="0"/>
              </a:rPr>
              <a:t>The recovery plan will be deliberated upon by the entire emergency health department, including the best reactive and ethical conscious procedures.</a:t>
            </a:r>
          </a:p>
          <a:p>
            <a:r>
              <a:rPr lang="en-US" sz="2800" dirty="0" smtClean="0">
                <a:solidFill>
                  <a:schemeClr val="bg1"/>
                </a:solidFill>
                <a:latin typeface="Times New Roman" panose="02020603050405020304" pitchFamily="18" charset="0"/>
                <a:cs typeface="Times New Roman" panose="02020603050405020304" pitchFamily="18" charset="0"/>
              </a:rPr>
              <a:t>Involving the local jurisdiction will include squashing any form of communication </a:t>
            </a:r>
            <a:r>
              <a:rPr lang="en-US" sz="2800" dirty="0">
                <a:solidFill>
                  <a:schemeClr val="bg1"/>
                </a:solidFill>
                <a:latin typeface="Times New Roman" panose="02020603050405020304" pitchFamily="18" charset="0"/>
                <a:cs typeface="Times New Roman" panose="02020603050405020304" pitchFamily="18" charset="0"/>
              </a:rPr>
              <a:t>barrier </a:t>
            </a:r>
            <a:r>
              <a:rPr lang="en-US" sz="2800" dirty="0" smtClean="0">
                <a:solidFill>
                  <a:schemeClr val="bg1"/>
                </a:solidFill>
                <a:latin typeface="Times New Roman" panose="02020603050405020304" pitchFamily="18" charset="0"/>
                <a:cs typeface="Times New Roman" panose="02020603050405020304" pitchFamily="18" charset="0"/>
              </a:rPr>
              <a:t>between the two important departments- police and firefighters</a:t>
            </a:r>
          </a:p>
          <a:p>
            <a:r>
              <a:rPr lang="en-US" sz="2800" dirty="0" smtClean="0">
                <a:solidFill>
                  <a:schemeClr val="bg1"/>
                </a:solidFill>
                <a:latin typeface="Times New Roman" panose="02020603050405020304" pitchFamily="18" charset="0"/>
                <a:cs typeface="Times New Roman" panose="02020603050405020304" pitchFamily="18" charset="0"/>
              </a:rPr>
              <a:t>Involving summarized web content includes saving time on information acquisition to pass to the community.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708465" y="1698674"/>
            <a:ext cx="4934479" cy="3615266"/>
          </a:xfrm>
        </p:spPr>
        <p:txBody>
          <a:bodyPr>
            <a:normAutofit fontScale="92500" lnSpcReduction="20000"/>
          </a:bodyPr>
          <a:lstStyle/>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815" y="1631852"/>
            <a:ext cx="5275385" cy="405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83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2" y="342052"/>
            <a:ext cx="10974388" cy="1507067"/>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HEALTH AND GOVERNMENT POLICIES IN THE DRP</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0852" y="1864359"/>
            <a:ext cx="10974388" cy="4688841"/>
          </a:xfrm>
        </p:spPr>
        <p:txBody>
          <a:bodyPr>
            <a:normAutofit/>
          </a:bodyPr>
          <a:lstStyle/>
          <a:p>
            <a:r>
              <a:rPr lang="en-US" sz="2400" dirty="0" smtClean="0">
                <a:solidFill>
                  <a:schemeClr val="bg1"/>
                </a:solidFill>
                <a:latin typeface="Times New Roman" panose="02020603050405020304" pitchFamily="18" charset="0"/>
                <a:cs typeface="Times New Roman" panose="02020603050405020304" pitchFamily="18" charset="0"/>
              </a:rPr>
              <a:t>The government allows local jurisdictions with individual recovery plans, which reflect individual cultural aims in their individual practice resiliency.</a:t>
            </a:r>
          </a:p>
          <a:p>
            <a:r>
              <a:rPr lang="en-US" sz="2400" dirty="0" smtClean="0">
                <a:solidFill>
                  <a:schemeClr val="bg1"/>
                </a:solidFill>
                <a:latin typeface="Times New Roman" panose="02020603050405020304" pitchFamily="18" charset="0"/>
                <a:cs typeface="Times New Roman" panose="02020603050405020304" pitchFamily="18" charset="0"/>
              </a:rPr>
              <a:t>The local jurisdictions in disaster recovery planning are dominated by healthcare practitioners in emergency management specialty. These bring training and expertise to the implementation of the recovery plan.</a:t>
            </a:r>
          </a:p>
          <a:p>
            <a:r>
              <a:rPr lang="en-US" sz="2400" dirty="0" smtClean="0">
                <a:solidFill>
                  <a:schemeClr val="bg1"/>
                </a:solidFill>
                <a:latin typeface="Times New Roman" panose="02020603050405020304" pitchFamily="18" charset="0"/>
                <a:cs typeface="Times New Roman" panose="02020603050405020304" pitchFamily="18" charset="0"/>
              </a:rPr>
              <a:t>The state policies in disaster recovery planning incorporate local variables. The states approve the local recovery plans.</a:t>
            </a:r>
          </a:p>
          <a:p>
            <a:r>
              <a:rPr lang="en-US" sz="2400" dirty="0" smtClean="0">
                <a:solidFill>
                  <a:schemeClr val="bg1"/>
                </a:solidFill>
                <a:latin typeface="Times New Roman" panose="02020603050405020304" pitchFamily="18" charset="0"/>
                <a:cs typeface="Times New Roman" panose="02020603050405020304" pitchFamily="18" charset="0"/>
              </a:rPr>
              <a:t>The government will provide funding of the public health education outings and incentives for the healthcare workers of the recovery plan.</a:t>
            </a:r>
          </a:p>
        </p:txBody>
      </p:sp>
    </p:spTree>
    <p:extLst>
      <p:ext uri="{BB962C8B-B14F-4D97-AF65-F5344CB8AC3E}">
        <p14:creationId xmlns:p14="http://schemas.microsoft.com/office/powerpoint/2010/main" val="286667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5646250" cy="1507067"/>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ENHANCING COMMUNICATION AND INTERPROFESSIONAL Collaboration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578575" y="320040"/>
            <a:ext cx="4937655" cy="6108895"/>
          </a:xfrm>
        </p:spPr>
        <p:txBody>
          <a:bodyPr>
            <a:normAutofit lnSpcReduction="10000"/>
          </a:bodyPr>
          <a:lstStyle/>
          <a:p>
            <a:r>
              <a:rPr lang="en-US" sz="2400" dirty="0" smtClean="0">
                <a:solidFill>
                  <a:schemeClr val="bg1"/>
                </a:solidFill>
                <a:latin typeface="Times New Roman" panose="02020603050405020304" pitchFamily="18" charset="0"/>
                <a:cs typeface="Times New Roman" panose="02020603050405020304" pitchFamily="18" charset="0"/>
              </a:rPr>
              <a:t>Summarized web-content with searchable data</a:t>
            </a:r>
            <a:r>
              <a:rPr lang="en-US" sz="2400" dirty="0">
                <a:solidFill>
                  <a:schemeClr val="bg1"/>
                </a:solidFill>
                <a:latin typeface="Times New Roman" panose="02020603050405020304" pitchFamily="18" charset="0"/>
                <a:cs typeface="Times New Roman" panose="02020603050405020304" pitchFamily="18" charset="0"/>
              </a:rPr>
              <a:t>b</a:t>
            </a:r>
            <a:r>
              <a:rPr lang="en-US" sz="2400" dirty="0" smtClean="0">
                <a:solidFill>
                  <a:schemeClr val="bg1"/>
                </a:solidFill>
                <a:latin typeface="Times New Roman" panose="02020603050405020304" pitchFamily="18" charset="0"/>
                <a:cs typeface="Times New Roman" panose="02020603050405020304" pitchFamily="18" charset="0"/>
              </a:rPr>
              <a:t>ases of health resources. </a:t>
            </a:r>
          </a:p>
          <a:p>
            <a:r>
              <a:rPr lang="en-US" sz="2400" dirty="0" smtClean="0">
                <a:solidFill>
                  <a:schemeClr val="bg1"/>
                </a:solidFill>
                <a:latin typeface="Times New Roman" panose="02020603050405020304" pitchFamily="18" charset="0"/>
                <a:cs typeface="Times New Roman" panose="02020603050405020304" pitchFamily="18" charset="0"/>
              </a:rPr>
              <a:t>Social media content since the current times people depend on such sites to search for answers.</a:t>
            </a:r>
          </a:p>
          <a:p>
            <a:r>
              <a:rPr lang="en-US" sz="2400" dirty="0" smtClean="0">
                <a:solidFill>
                  <a:schemeClr val="bg1"/>
                </a:solidFill>
                <a:latin typeface="Times New Roman" panose="02020603050405020304" pitchFamily="18" charset="0"/>
                <a:cs typeface="Times New Roman" panose="02020603050405020304" pitchFamily="18" charset="0"/>
              </a:rPr>
              <a:t>Faculty meetings, e.g. emergency department meetings to assess the situation.</a:t>
            </a:r>
          </a:p>
          <a:p>
            <a:r>
              <a:rPr lang="en-US" sz="2400" dirty="0" smtClean="0">
                <a:solidFill>
                  <a:schemeClr val="bg1"/>
                </a:solidFill>
                <a:latin typeface="Times New Roman" panose="02020603050405020304" pitchFamily="18" charset="0"/>
                <a:cs typeface="Times New Roman" panose="02020603050405020304" pitchFamily="18" charset="0"/>
              </a:rPr>
              <a:t>Local jurisdiction departments. This include use of community stakeholders to engage the community in the recovery plan when addressing the community, hence easier coordination through reduced distance.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525" y="393895"/>
            <a:ext cx="5700004" cy="3643533"/>
          </a:xfrm>
        </p:spPr>
      </p:pic>
    </p:spTree>
    <p:extLst>
      <p:ext uri="{BB962C8B-B14F-4D97-AF65-F5344CB8AC3E}">
        <p14:creationId xmlns:p14="http://schemas.microsoft.com/office/powerpoint/2010/main" val="343191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32" y="342052"/>
            <a:ext cx="11187748" cy="1507067"/>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COMMUNITY STAKEHOLDERS TO SEEK APPROVAL</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8932" y="1866051"/>
            <a:ext cx="11187748" cy="4077549"/>
          </a:xfrm>
        </p:spPr>
        <p:txBody>
          <a:bodyPr>
            <a:normAutofit/>
          </a:bodyPr>
          <a:lstStyle/>
          <a:p>
            <a:r>
              <a:rPr lang="en-US" sz="2800" dirty="0" smtClean="0">
                <a:solidFill>
                  <a:schemeClr val="bg1"/>
                </a:solidFill>
                <a:latin typeface="Times New Roman" panose="02020603050405020304" pitchFamily="18" charset="0"/>
                <a:cs typeface="Times New Roman" panose="02020603050405020304" pitchFamily="18" charset="0"/>
              </a:rPr>
              <a:t>Local jurisdictions, e.g. Local police department, local fire department</a:t>
            </a:r>
          </a:p>
          <a:p>
            <a:r>
              <a:rPr lang="en-US" sz="2800" dirty="0" smtClean="0">
                <a:solidFill>
                  <a:schemeClr val="bg1"/>
                </a:solidFill>
                <a:latin typeface="Times New Roman" panose="02020603050405020304" pitchFamily="18" charset="0"/>
                <a:cs typeface="Times New Roman" panose="02020603050405020304" pitchFamily="18" charset="0"/>
              </a:rPr>
              <a:t>State planner</a:t>
            </a:r>
          </a:p>
          <a:p>
            <a:r>
              <a:rPr lang="en-US" sz="2800" dirty="0" smtClean="0">
                <a:solidFill>
                  <a:schemeClr val="bg1"/>
                </a:solidFill>
                <a:latin typeface="Times New Roman" panose="02020603050405020304" pitchFamily="18" charset="0"/>
                <a:cs typeface="Times New Roman" panose="02020603050405020304" pitchFamily="18" charset="0"/>
              </a:rPr>
              <a:t>Senior planners from planning agencies</a:t>
            </a:r>
          </a:p>
          <a:p>
            <a:r>
              <a:rPr lang="en-US" sz="2800" dirty="0" smtClean="0">
                <a:solidFill>
                  <a:schemeClr val="bg1"/>
                </a:solidFill>
                <a:latin typeface="Times New Roman" panose="02020603050405020304" pitchFamily="18" charset="0"/>
                <a:cs typeface="Times New Roman" panose="02020603050405020304" pitchFamily="18" charset="0"/>
              </a:rPr>
              <a:t>The direct community impacted by the disaster</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41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72" y="357292"/>
            <a:ext cx="11279188" cy="1507067"/>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COMPELING CASE TO Be approved</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3212" y="1894839"/>
            <a:ext cx="11279188" cy="4292601"/>
          </a:xfrm>
        </p:spPr>
        <p:txBody>
          <a:bodyPr>
            <a:normAutofit fontScale="92500" lnSpcReduction="10000"/>
          </a:bodyPr>
          <a:lstStyle/>
          <a:p>
            <a:r>
              <a:rPr lang="en-US" sz="2400" dirty="0" smtClean="0">
                <a:solidFill>
                  <a:schemeClr val="bg1"/>
                </a:solidFill>
                <a:latin typeface="Times New Roman" panose="02020603050405020304" pitchFamily="18" charset="0"/>
                <a:cs typeface="Times New Roman" panose="02020603050405020304" pitchFamily="18" charset="0"/>
              </a:rPr>
              <a:t>The DRP will bring the following positives to the community after the disaster:</a:t>
            </a:r>
          </a:p>
          <a:p>
            <a:pPr>
              <a:buFont typeface="Courier New" panose="02070309020205020404" pitchFamily="49" charset="0"/>
              <a:buChar char="o"/>
            </a:pPr>
            <a:r>
              <a:rPr lang="en-US" sz="2400" dirty="0" smtClean="0">
                <a:solidFill>
                  <a:schemeClr val="bg1"/>
                </a:solidFill>
                <a:latin typeface="Times New Roman" panose="02020603050405020304" pitchFamily="18" charset="0"/>
                <a:cs typeface="Times New Roman" panose="02020603050405020304" pitchFamily="18" charset="0"/>
              </a:rPr>
              <a:t>Returning to a new normal. This community will be equipped with necessary skills to deal with future disaster strikes. In addition, the </a:t>
            </a:r>
            <a:r>
              <a:rPr lang="en-US" sz="2400" dirty="0">
                <a:solidFill>
                  <a:schemeClr val="bg1"/>
                </a:solidFill>
                <a:latin typeface="Times New Roman" panose="02020603050405020304" pitchFamily="18" charset="0"/>
                <a:cs typeface="Times New Roman" panose="02020603050405020304" pitchFamily="18" charset="0"/>
              </a:rPr>
              <a:t>community will </a:t>
            </a:r>
            <a:r>
              <a:rPr lang="en-US" sz="2400" dirty="0" smtClean="0">
                <a:solidFill>
                  <a:schemeClr val="bg1"/>
                </a:solidFill>
                <a:latin typeface="Times New Roman" panose="02020603050405020304" pitchFamily="18" charset="0"/>
                <a:cs typeface="Times New Roman" panose="02020603050405020304" pitchFamily="18" charset="0"/>
              </a:rPr>
              <a:t>be able to return to new normal in the next two months after weekly engagement with the healthcare team.</a:t>
            </a:r>
          </a:p>
          <a:p>
            <a:pPr>
              <a:buFont typeface="Courier New" panose="02070309020205020404" pitchFamily="49" charset="0"/>
              <a:buChar char="o"/>
            </a:pPr>
            <a:r>
              <a:rPr lang="en-US" sz="2400" dirty="0" smtClean="0">
                <a:solidFill>
                  <a:schemeClr val="bg1"/>
                </a:solidFill>
                <a:latin typeface="Times New Roman" panose="02020603050405020304" pitchFamily="18" charset="0"/>
                <a:cs typeface="Times New Roman" panose="02020603050405020304" pitchFamily="18" charset="0"/>
              </a:rPr>
              <a:t>Transformative resiliency, where the community rebuilding will be based on encouraging the people to identify hazards and eliminate the risks to their health. This includes the local fire department repairing the water supply.</a:t>
            </a:r>
          </a:p>
          <a:p>
            <a:pPr>
              <a:buFont typeface="Courier New" panose="02070309020205020404" pitchFamily="49" charset="0"/>
              <a:buChar char="o"/>
            </a:pPr>
            <a:r>
              <a:rPr lang="en-US" sz="2400" dirty="0" smtClean="0">
                <a:solidFill>
                  <a:schemeClr val="bg1"/>
                </a:solidFill>
                <a:latin typeface="Times New Roman" panose="02020603050405020304" pitchFamily="18" charset="0"/>
                <a:cs typeface="Times New Roman" panose="02020603050405020304" pitchFamily="18" charset="0"/>
              </a:rPr>
              <a:t>Community will be equipped with flexible rebuilding strategies, based on enough knowledge to recover from future disasters.</a:t>
            </a:r>
          </a:p>
          <a:p>
            <a:pPr>
              <a:buFont typeface="Courier New" panose="02070309020205020404" pitchFamily="49" charset="0"/>
              <a:buChar char="o"/>
            </a:pPr>
            <a:r>
              <a:rPr lang="en-US" sz="2400" dirty="0" smtClean="0">
                <a:solidFill>
                  <a:schemeClr val="bg1"/>
                </a:solidFill>
                <a:latin typeface="Times New Roman" panose="02020603050405020304" pitchFamily="18" charset="0"/>
                <a:cs typeface="Times New Roman" panose="02020603050405020304" pitchFamily="18" charset="0"/>
              </a:rPr>
              <a:t>Community will acquire knowledgeable local planners for future local planning and independent sustenance in future disasters, including a well-equipped police and fire department.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362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1832</Words>
  <Application>Microsoft Office PowerPoint</Application>
  <PresentationFormat>Custom</PresentationFormat>
  <Paragraphs>74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disaster recovery plan to lessen health disparities and improve access to community STUDENT NAME DATE COURSE CODE COURESE TITLE </vt:lpstr>
      <vt:lpstr>Issues after a disaster</vt:lpstr>
      <vt:lpstr>HEALTH PROMOTION STRATEGIES in A DISASTER recovery plan</vt:lpstr>
      <vt:lpstr>PROPOSED DISASTER RECOVERY PLAN</vt:lpstr>
      <vt:lpstr>Dealing with heath disparities in the DRP</vt:lpstr>
      <vt:lpstr>HEALTH AND GOVERNMENT POLICIES IN THE DRP</vt:lpstr>
      <vt:lpstr>ENHANCING COMMUNICATION AND INTERPROFESSIONAL Collaboration</vt:lpstr>
      <vt:lpstr>COMMUNITY STAKEHOLDERS TO SEEK APPROVAL</vt:lpstr>
      <vt:lpstr>COMPELING CASE TO Be approved</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2020-07-27T20:45:55Z</dcterms:created>
  <dcterms:modified xsi:type="dcterms:W3CDTF">2020-07-27T20:45:58Z</dcterms:modified>
</cp:coreProperties>
</file>