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0"/>
  </p:notesMasterIdLst>
  <p:sldIdLst>
    <p:sldId id="256" r:id="rId2"/>
    <p:sldId id="258" r:id="rId3"/>
    <p:sldId id="257" r:id="rId4"/>
    <p:sldId id="259" r:id="rId5"/>
    <p:sldId id="260" r:id="rId6"/>
    <p:sldId id="261" r:id="rId7"/>
    <p:sldId id="262" r:id="rId8"/>
    <p:sldId id="263"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3238" autoAdjust="0"/>
  </p:normalViewPr>
  <p:slideViewPr>
    <p:cSldViewPr snapToGrid="0">
      <p:cViewPr>
        <p:scale>
          <a:sx n="62" d="100"/>
          <a:sy n="62" d="100"/>
        </p:scale>
        <p:origin x="-1020" y="-22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D8DC64-2650-41B4-973D-0FD7C6D74ED5}" type="datetimeFigureOut">
              <a:rPr lang="en-US" smtClean="0"/>
              <a:t>7/29/2020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8686B9D-466B-4639-9B94-E15C1C54E6EA}" type="slidenum">
              <a:rPr lang="en-US" smtClean="0"/>
              <a:t>‹#›</a:t>
            </a:fld>
            <a:endParaRPr lang="en-US"/>
          </a:p>
        </p:txBody>
      </p:sp>
    </p:spTree>
    <p:extLst>
      <p:ext uri="{BB962C8B-B14F-4D97-AF65-F5344CB8AC3E}">
        <p14:creationId xmlns:p14="http://schemas.microsoft.com/office/powerpoint/2010/main" val="42149767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assessment of the people</a:t>
            </a:r>
            <a:r>
              <a:rPr lang="en-US" baseline="0" dirty="0" smtClean="0"/>
              <a:t> includes assessing their health and cultural needs. According </a:t>
            </a:r>
            <a:r>
              <a:rPr lang="en-US" sz="1200" kern="1200" baseline="0" dirty="0" smtClean="0">
                <a:solidFill>
                  <a:schemeClr val="tx1"/>
                </a:solidFill>
                <a:effectLst/>
                <a:latin typeface="+mn-lt"/>
                <a:ea typeface="+mn-ea"/>
                <a:cs typeface="+mn-cs"/>
              </a:rPr>
              <a:t>to </a:t>
            </a:r>
            <a:r>
              <a:rPr lang="en-US" sz="1200" kern="1200" dirty="0" smtClean="0">
                <a:solidFill>
                  <a:schemeClr val="tx1"/>
                </a:solidFill>
                <a:effectLst/>
                <a:latin typeface="+mn-lt"/>
                <a:ea typeface="+mn-ea"/>
                <a:cs typeface="+mn-cs"/>
              </a:rPr>
              <a:t>the American Lung </a:t>
            </a:r>
            <a:r>
              <a:rPr lang="en-US" sz="1200" kern="1200" dirty="0" smtClean="0">
                <a:solidFill>
                  <a:schemeClr val="tx1"/>
                </a:solidFill>
                <a:effectLst/>
                <a:latin typeface="+mn-lt"/>
                <a:ea typeface="+mn-ea"/>
                <a:cs typeface="+mn-cs"/>
              </a:rPr>
              <a:t>Association</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2020</a:t>
            </a:r>
            <a:r>
              <a:rPr lang="en-US" sz="1200" kern="1200" dirty="0" smtClean="0">
                <a:solidFill>
                  <a:schemeClr val="tx1"/>
                </a:solidFill>
                <a:effectLst/>
                <a:latin typeface="+mn-lt"/>
                <a:ea typeface="+mn-ea"/>
                <a:cs typeface="+mn-cs"/>
              </a:rPr>
              <a:t>), smoking is characterized </a:t>
            </a:r>
            <a:r>
              <a:rPr lang="en-US" sz="1200" cap="none" dirty="0" smtClean="0">
                <a:latin typeface="Times New Roman" panose="02020603050405020304" pitchFamily="18" charset="0"/>
                <a:cs typeface="Times New Roman" panose="02020603050405020304" pitchFamily="18" charset="0"/>
              </a:rPr>
              <a:t>by a population of </a:t>
            </a:r>
            <a:r>
              <a:rPr lang="en-US" sz="1200" cap="none" baseline="0" dirty="0" smtClean="0">
                <a:latin typeface="Times New Roman" panose="02020603050405020304" pitchFamily="18" charset="0"/>
                <a:cs typeface="Times New Roman" panose="02020603050405020304" pitchFamily="18" charset="0"/>
              </a:rPr>
              <a:t>low socioeconomic status, most smokers living in rural areas, and the adults living in traditional to</a:t>
            </a:r>
            <a:r>
              <a:rPr lang="en-US" sz="1200" cap="none" dirty="0" smtClean="0">
                <a:latin typeface="Times New Roman" panose="02020603050405020304" pitchFamily="18" charset="0"/>
                <a:cs typeface="Times New Roman" panose="02020603050405020304" pitchFamily="18" charset="0"/>
              </a:rPr>
              <a:t>bacco growing estates.</a:t>
            </a:r>
            <a:r>
              <a:rPr lang="en-US" sz="1200" cap="none" baseline="0" dirty="0" smtClean="0">
                <a:latin typeface="Times New Roman" panose="02020603050405020304" pitchFamily="18" charset="0"/>
                <a:cs typeface="Times New Roman" panose="02020603050405020304" pitchFamily="18" charset="0"/>
              </a:rPr>
              <a:t> These are just </a:t>
            </a:r>
            <a:r>
              <a:rPr lang="en-US" sz="1200" cap="none" dirty="0" smtClean="0">
                <a:latin typeface="Times New Roman" panose="02020603050405020304" pitchFamily="18" charset="0"/>
                <a:cs typeface="Times New Roman" panose="02020603050405020304" pitchFamily="18" charset="0"/>
              </a:rPr>
              <a:t>but some </a:t>
            </a:r>
            <a:r>
              <a:rPr lang="en-US" sz="1200" cap="none" baseline="0" dirty="0" smtClean="0">
                <a:latin typeface="Times New Roman" panose="02020603050405020304" pitchFamily="18" charset="0"/>
                <a:cs typeface="Times New Roman" panose="02020603050405020304" pitchFamily="18" charset="0"/>
              </a:rPr>
              <a:t>of the major predisposing factors that are associated </a:t>
            </a:r>
            <a:r>
              <a:rPr lang="en-US" sz="1200" cap="none" baseline="0" dirty="0" smtClean="0">
                <a:latin typeface="Times New Roman" panose="02020603050405020304" pitchFamily="18" charset="0"/>
                <a:cs typeface="Times New Roman" panose="02020603050405020304" pitchFamily="18" charset="0"/>
              </a:rPr>
              <a:t>with </a:t>
            </a:r>
            <a:r>
              <a:rPr lang="en-US" sz="1200" cap="none" baseline="0" dirty="0" smtClean="0">
                <a:latin typeface="Times New Roman" panose="02020603050405020304" pitchFamily="18" charset="0"/>
                <a:cs typeface="Times New Roman" panose="02020603050405020304" pitchFamily="18" charset="0"/>
              </a:rPr>
              <a:t>increased rate of smoking among adults (</a:t>
            </a:r>
            <a:r>
              <a:rPr lang="en-US" sz="1200" kern="1200" dirty="0" smtClean="0">
                <a:solidFill>
                  <a:schemeClr val="tx1"/>
                </a:solidFill>
                <a:effectLst/>
                <a:latin typeface="+mn-lt"/>
                <a:ea typeface="+mn-ea"/>
                <a:cs typeface="+mn-cs"/>
              </a:rPr>
              <a:t>CDC,</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2020)</a:t>
            </a:r>
            <a:r>
              <a:rPr lang="en-US" sz="1200" cap="none" dirty="0" smtClean="0">
                <a:latin typeface="Times New Roman" panose="02020603050405020304" pitchFamily="18" charset="0"/>
                <a:cs typeface="Times New Roman" panose="02020603050405020304" pitchFamily="18" charset="0"/>
              </a:rPr>
              <a:t>. Among</a:t>
            </a:r>
            <a:r>
              <a:rPr lang="en-US" sz="1200" cap="none" baseline="0" dirty="0" smtClean="0">
                <a:latin typeface="Times New Roman" panose="02020603050405020304" pitchFamily="18" charset="0"/>
                <a:cs typeface="Times New Roman" panose="02020603050405020304" pitchFamily="18" charset="0"/>
              </a:rPr>
              <a:t> the smokers, they are mostly </a:t>
            </a:r>
            <a:r>
              <a:rPr lang="en-US" sz="1200" cap="none" dirty="0" smtClean="0">
                <a:latin typeface="Times New Roman" panose="02020603050405020304" pitchFamily="18" charset="0"/>
                <a:cs typeface="Times New Roman" panose="02020603050405020304" pitchFamily="18" charset="0"/>
              </a:rPr>
              <a:t>predisposed to respiratory and chronic diseases, such as heart diseases,</a:t>
            </a:r>
            <a:r>
              <a:rPr lang="en-US" sz="1200" cap="none" baseline="0" dirty="0" smtClean="0">
                <a:latin typeface="Times New Roman" panose="02020603050405020304" pitchFamily="18" charset="0"/>
                <a:cs typeface="Times New Roman" panose="02020603050405020304" pitchFamily="18" charset="0"/>
              </a:rPr>
              <a:t> the major complications of smoking o</a:t>
            </a:r>
            <a:r>
              <a:rPr lang="en-US" sz="1200" cap="none" dirty="0" smtClean="0">
                <a:latin typeface="Times New Roman" panose="02020603050405020304" pitchFamily="18" charset="0"/>
                <a:cs typeface="Times New Roman" panose="02020603050405020304" pitchFamily="18" charset="0"/>
              </a:rPr>
              <a:t>bserved in many</a:t>
            </a:r>
            <a:r>
              <a:rPr lang="en-US" sz="1200" cap="none" baseline="0" dirty="0" smtClean="0">
                <a:latin typeface="Times New Roman" panose="02020603050405020304" pitchFamily="18" charset="0"/>
                <a:cs typeface="Times New Roman" panose="02020603050405020304" pitchFamily="18" charset="0"/>
              </a:rPr>
              <a:t> of the adult smokers </a:t>
            </a:r>
            <a:r>
              <a:rPr lang="en-US" sz="1200" kern="1200" dirty="0" smtClean="0">
                <a:solidFill>
                  <a:schemeClr val="tx1"/>
                </a:solidFill>
                <a:effectLst/>
                <a:latin typeface="+mn-lt"/>
                <a:ea typeface="+mn-ea"/>
                <a:cs typeface="+mn-cs"/>
              </a:rPr>
              <a:t>(Smith,</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2020)</a:t>
            </a:r>
            <a:r>
              <a:rPr lang="en-US" sz="1200" cap="none" dirty="0" smtClean="0">
                <a:latin typeface="Times New Roman" panose="02020603050405020304" pitchFamily="18" charset="0"/>
                <a:cs typeface="Times New Roman" panose="02020603050405020304" pitchFamily="18" charset="0"/>
              </a:rPr>
              <a:t>.</a:t>
            </a:r>
            <a:r>
              <a:rPr lang="en-US" sz="1200" cap="none" baseline="0" dirty="0" smtClean="0">
                <a:latin typeface="Times New Roman" panose="02020603050405020304" pitchFamily="18" charset="0"/>
                <a:cs typeface="Times New Roman" panose="02020603050405020304" pitchFamily="18" charset="0"/>
              </a:rPr>
              <a:t> The smoking ha</a:t>
            </a:r>
            <a:r>
              <a:rPr lang="en-US" sz="1200" cap="none" dirty="0" smtClean="0">
                <a:latin typeface="Times New Roman" panose="02020603050405020304" pitchFamily="18" charset="0"/>
                <a:cs typeface="Times New Roman" panose="02020603050405020304" pitchFamily="18" charset="0"/>
              </a:rPr>
              <a:t>bit </a:t>
            </a:r>
            <a:r>
              <a:rPr lang="en-US" sz="1200" cap="none" dirty="0" smtClean="0">
                <a:latin typeface="Times New Roman" panose="02020603050405020304" pitchFamily="18" charset="0"/>
                <a:cs typeface="Times New Roman" panose="02020603050405020304" pitchFamily="18" charset="0"/>
              </a:rPr>
              <a:t>has </a:t>
            </a:r>
            <a:r>
              <a:rPr lang="en-US" sz="1200" cap="none" dirty="0" smtClean="0">
                <a:latin typeface="Times New Roman" panose="02020603050405020304" pitchFamily="18" charset="0"/>
                <a:cs typeface="Times New Roman" panose="02020603050405020304" pitchFamily="18" charset="0"/>
              </a:rPr>
              <a:t>also been</a:t>
            </a:r>
            <a:r>
              <a:rPr lang="en-US" sz="1200" cap="none" baseline="0" dirty="0" smtClean="0">
                <a:latin typeface="Times New Roman" panose="02020603050405020304" pitchFamily="18" charset="0"/>
                <a:cs typeface="Times New Roman" panose="02020603050405020304" pitchFamily="18" charset="0"/>
              </a:rPr>
              <a:t> associated with the lack of adequate healthcare insurance in most of the adult smokers.</a:t>
            </a:r>
            <a:endParaRPr lang="en-US" dirty="0"/>
          </a:p>
        </p:txBody>
      </p:sp>
      <p:sp>
        <p:nvSpPr>
          <p:cNvPr id="4" name="Slide Number Placeholder 3"/>
          <p:cNvSpPr>
            <a:spLocks noGrp="1"/>
          </p:cNvSpPr>
          <p:nvPr>
            <p:ph type="sldNum" sz="quarter" idx="10"/>
          </p:nvPr>
        </p:nvSpPr>
        <p:spPr/>
        <p:txBody>
          <a:bodyPr/>
          <a:lstStyle/>
          <a:p>
            <a:fld id="{18686B9D-466B-4639-9B94-E15C1C54E6EA}" type="slidenum">
              <a:rPr lang="en-US" smtClean="0"/>
              <a:t>2</a:t>
            </a:fld>
            <a:endParaRPr lang="en-US"/>
          </a:p>
        </p:txBody>
      </p:sp>
    </p:spTree>
    <p:extLst>
      <p:ext uri="{BB962C8B-B14F-4D97-AF65-F5344CB8AC3E}">
        <p14:creationId xmlns:p14="http://schemas.microsoft.com/office/powerpoint/2010/main" val="30614929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Managing the</a:t>
            </a:r>
            <a:r>
              <a:rPr lang="en-US" baseline="0" dirty="0" smtClean="0"/>
              <a:t> process is the next step of the health promotion plan. This includes identifying and approaching the community stakeholders. This mainly includes identifying a the leaders in the different communities associated with the greatest smoking, who will help facilitate entrance and accepta</a:t>
            </a:r>
            <a:r>
              <a:rPr lang="en-US" sz="1200" cap="none" dirty="0" smtClean="0">
                <a:latin typeface="Times New Roman" panose="02020603050405020304" pitchFamily="18" charset="0"/>
                <a:cs typeface="Times New Roman" panose="02020603050405020304" pitchFamily="18" charset="0"/>
              </a:rPr>
              <a:t>bility of the heath promotion activity in the</a:t>
            </a:r>
            <a:r>
              <a:rPr lang="en-US" sz="1200" cap="none" baseline="0" dirty="0" smtClean="0">
                <a:latin typeface="Times New Roman" panose="02020603050405020304" pitchFamily="18" charset="0"/>
                <a:cs typeface="Times New Roman" panose="02020603050405020304" pitchFamily="18" charset="0"/>
              </a:rPr>
              <a:t> various communities associated with adult smoking</a:t>
            </a:r>
            <a:r>
              <a:rPr lang="en-US" sz="1200" kern="1200" dirty="0" smtClean="0">
                <a:solidFill>
                  <a:schemeClr val="tx1"/>
                </a:solidFill>
                <a:effectLst/>
                <a:latin typeface="+mn-lt"/>
                <a:ea typeface="+mn-ea"/>
                <a:cs typeface="+mn-cs"/>
              </a:rPr>
              <a:t>.</a:t>
            </a:r>
            <a:r>
              <a:rPr lang="en-US" sz="1200" kern="1200" baseline="0" dirty="0" smtClean="0">
                <a:solidFill>
                  <a:schemeClr val="tx1"/>
                </a:solidFill>
                <a:effectLst/>
                <a:latin typeface="+mn-lt"/>
                <a:ea typeface="+mn-ea"/>
                <a:cs typeface="+mn-cs"/>
              </a:rPr>
              <a:t> The relevance of the resources identified for the health promotion program include some of the items that will </a:t>
            </a:r>
            <a:r>
              <a:rPr lang="en-US" sz="1200" cap="none" dirty="0" smtClean="0">
                <a:latin typeface="Times New Roman" panose="02020603050405020304" pitchFamily="18" charset="0"/>
                <a:cs typeface="Times New Roman" panose="02020603050405020304" pitchFamily="18" charset="0"/>
              </a:rPr>
              <a:t>be used for the educational sessions,</a:t>
            </a:r>
            <a:r>
              <a:rPr lang="en-US" sz="1200" cap="none" baseline="0" dirty="0" smtClean="0">
                <a:latin typeface="Times New Roman" panose="02020603050405020304" pitchFamily="18" charset="0"/>
                <a:cs typeface="Times New Roman" panose="02020603050405020304" pitchFamily="18" charset="0"/>
              </a:rPr>
              <a:t> i</a:t>
            </a:r>
            <a:r>
              <a:rPr lang="en-US" sz="1200" cap="none" dirty="0" smtClean="0">
                <a:latin typeface="Times New Roman" panose="02020603050405020304" pitchFamily="18" charset="0"/>
                <a:cs typeface="Times New Roman" panose="02020603050405020304" pitchFamily="18" charset="0"/>
              </a:rPr>
              <a:t>ncluding the human resources, such as the</a:t>
            </a:r>
            <a:r>
              <a:rPr lang="en-US" sz="1200" cap="none" baseline="0" dirty="0" smtClean="0">
                <a:latin typeface="Times New Roman" panose="02020603050405020304" pitchFamily="18" charset="0"/>
                <a:cs typeface="Times New Roman" panose="02020603050405020304" pitchFamily="18" charset="0"/>
              </a:rPr>
              <a:t> cardiologist and the pu</a:t>
            </a:r>
            <a:r>
              <a:rPr lang="en-US" sz="1200" cap="none" dirty="0" smtClean="0">
                <a:latin typeface="Times New Roman" panose="02020603050405020304" pitchFamily="18" charset="0"/>
                <a:cs typeface="Times New Roman" panose="02020603050405020304" pitchFamily="18" charset="0"/>
              </a:rPr>
              <a:t>blic health officers.</a:t>
            </a:r>
            <a:r>
              <a:rPr lang="en-US" sz="1200" cap="none" baseline="0" dirty="0" smtClean="0">
                <a:latin typeface="Times New Roman" panose="02020603050405020304" pitchFamily="18" charset="0"/>
                <a:cs typeface="Times New Roman" panose="02020603050405020304" pitchFamily="18" charset="0"/>
              </a:rPr>
              <a:t> These will be </a:t>
            </a:r>
            <a:r>
              <a:rPr lang="en-US" sz="1200" cap="none" dirty="0" smtClean="0">
                <a:latin typeface="Times New Roman" panose="02020603050405020304" pitchFamily="18" charset="0"/>
                <a:cs typeface="Times New Roman" panose="02020603050405020304" pitchFamily="18" charset="0"/>
              </a:rPr>
              <a:t>educating the</a:t>
            </a:r>
            <a:r>
              <a:rPr lang="en-US" sz="1200" cap="none" baseline="0" dirty="0" smtClean="0">
                <a:latin typeface="Times New Roman" panose="02020603050405020304" pitchFamily="18" charset="0"/>
                <a:cs typeface="Times New Roman" panose="02020603050405020304" pitchFamily="18" charset="0"/>
              </a:rPr>
              <a:t> people</a:t>
            </a:r>
            <a:r>
              <a:rPr lang="en-US" sz="1200" cap="none" dirty="0" smtClean="0">
                <a:latin typeface="Times New Roman" panose="02020603050405020304" pitchFamily="18" charset="0"/>
                <a:cs typeface="Times New Roman" panose="02020603050405020304" pitchFamily="18" charset="0"/>
              </a:rPr>
              <a:t> on the reasons</a:t>
            </a:r>
            <a:r>
              <a:rPr lang="en-US" sz="1200" cap="none" baseline="0" dirty="0" smtClean="0">
                <a:latin typeface="Times New Roman" panose="02020603050405020304" pitchFamily="18" charset="0"/>
                <a:cs typeface="Times New Roman" panose="02020603050405020304" pitchFamily="18" charset="0"/>
              </a:rPr>
              <a:t> to quitting smoking, and the various complications the community already is facing.</a:t>
            </a:r>
            <a:r>
              <a:rPr lang="en-US" sz="1200" cap="none" dirty="0" smtClean="0">
                <a:latin typeface="Times New Roman" panose="02020603050405020304" pitchFamily="18" charset="0"/>
                <a:cs typeface="Times New Roman" panose="02020603050405020304" pitchFamily="18" charset="0"/>
              </a:rPr>
              <a:t> </a:t>
            </a:r>
            <a:r>
              <a:rPr lang="en-US" sz="1200" kern="1200" dirty="0" smtClean="0">
                <a:solidFill>
                  <a:schemeClr val="tx1"/>
                </a:solidFill>
                <a:effectLst/>
                <a:latin typeface="+mn-lt"/>
                <a:ea typeface="+mn-ea"/>
                <a:cs typeface="+mn-cs"/>
              </a:rPr>
              <a:t> </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18686B9D-466B-4639-9B94-E15C1C54E6EA}" type="slidenum">
              <a:rPr lang="en-US" smtClean="0"/>
              <a:t>3</a:t>
            </a:fld>
            <a:endParaRPr lang="en-US"/>
          </a:p>
        </p:txBody>
      </p:sp>
    </p:spTree>
    <p:extLst>
      <p:ext uri="{BB962C8B-B14F-4D97-AF65-F5344CB8AC3E}">
        <p14:creationId xmlns:p14="http://schemas.microsoft.com/office/powerpoint/2010/main" val="25392676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outcome o</a:t>
            </a:r>
            <a:r>
              <a:rPr lang="en-US" sz="1200" cap="none" dirty="0" smtClean="0">
                <a:latin typeface="Times New Roman" panose="02020603050405020304" pitchFamily="18" charset="0"/>
                <a:cs typeface="Times New Roman" panose="02020603050405020304" pitchFamily="18" charset="0"/>
              </a:rPr>
              <a:t>bjectives</a:t>
            </a:r>
            <a:r>
              <a:rPr lang="en-US" sz="1200" cap="none" baseline="0" dirty="0" smtClean="0">
                <a:latin typeface="Times New Roman" panose="02020603050405020304" pitchFamily="18" charset="0"/>
                <a:cs typeface="Times New Roman" panose="02020603050405020304" pitchFamily="18" charset="0"/>
              </a:rPr>
              <a:t> of the health promotion plan includes an increased secession of smoking among the adult smokers</a:t>
            </a:r>
            <a:r>
              <a:rPr lang="en-US" sz="1200" cap="none" dirty="0" smtClean="0">
                <a:latin typeface="Times New Roman" panose="02020603050405020304" pitchFamily="18" charset="0"/>
                <a:cs typeface="Times New Roman" panose="02020603050405020304" pitchFamily="18" charset="0"/>
              </a:rPr>
              <a:t>. </a:t>
            </a:r>
            <a:r>
              <a:rPr lang="en-US" sz="1200" cap="none" baseline="0" dirty="0" smtClean="0">
                <a:latin typeface="Times New Roman" panose="02020603050405020304" pitchFamily="18" charset="0"/>
                <a:cs typeface="Times New Roman" panose="02020603050405020304" pitchFamily="18" charset="0"/>
              </a:rPr>
              <a:t>These goals are part of the Healthy People 2020 goals and o</a:t>
            </a:r>
            <a:r>
              <a:rPr lang="en-US" sz="1200" cap="none" dirty="0" smtClean="0">
                <a:latin typeface="Times New Roman" panose="02020603050405020304" pitchFamily="18" charset="0"/>
                <a:cs typeface="Times New Roman" panose="02020603050405020304" pitchFamily="18" charset="0"/>
              </a:rPr>
              <a:t>bjectives.</a:t>
            </a:r>
            <a:r>
              <a:rPr lang="en-US" sz="1200" cap="none" baseline="0" dirty="0" smtClean="0">
                <a:latin typeface="Times New Roman" panose="02020603050405020304" pitchFamily="18" charset="0"/>
                <a:cs typeface="Times New Roman" panose="02020603050405020304" pitchFamily="18" charset="0"/>
              </a:rPr>
              <a:t> Through to</a:t>
            </a:r>
            <a:r>
              <a:rPr lang="en-US" sz="1200" cap="none" dirty="0" smtClean="0">
                <a:latin typeface="Times New Roman" panose="02020603050405020304" pitchFamily="18" charset="0"/>
                <a:cs typeface="Times New Roman" panose="02020603050405020304" pitchFamily="18" charset="0"/>
              </a:rPr>
              <a:t>bacco smoking secession, the adult</a:t>
            </a:r>
            <a:r>
              <a:rPr lang="en-US" sz="1200" cap="none" baseline="0" dirty="0" smtClean="0">
                <a:latin typeface="Times New Roman" panose="02020603050405020304" pitchFamily="18" charset="0"/>
                <a:cs typeface="Times New Roman" panose="02020603050405020304" pitchFamily="18" charset="0"/>
              </a:rPr>
              <a:t> smokers will </a:t>
            </a:r>
            <a:r>
              <a:rPr lang="en-US" sz="1200" cap="none" dirty="0" smtClean="0">
                <a:latin typeface="Times New Roman" panose="02020603050405020304" pitchFamily="18" charset="0"/>
                <a:cs typeface="Times New Roman" panose="02020603050405020304" pitchFamily="18" charset="0"/>
              </a:rPr>
              <a:t>be encouraged in reducing health disparities</a:t>
            </a:r>
            <a:r>
              <a:rPr lang="en-US" sz="1200" cap="none" baseline="0" dirty="0" smtClean="0">
                <a:latin typeface="Times New Roman" panose="02020603050405020304" pitchFamily="18" charset="0"/>
                <a:cs typeface="Times New Roman" panose="02020603050405020304" pitchFamily="18" charset="0"/>
              </a:rPr>
              <a:t> that exists with the non-smokers </a:t>
            </a:r>
            <a:r>
              <a:rPr lang="en-US" sz="1200" kern="1200" dirty="0" smtClean="0">
                <a:solidFill>
                  <a:schemeClr val="tx1"/>
                </a:solidFill>
                <a:effectLst/>
                <a:latin typeface="+mn-lt"/>
                <a:ea typeface="+mn-ea"/>
                <a:cs typeface="+mn-cs"/>
              </a:rPr>
              <a:t>(CDC, 2020)</a:t>
            </a:r>
            <a:r>
              <a:rPr lang="en-US" sz="1200" cap="none" dirty="0" smtClean="0">
                <a:latin typeface="Times New Roman" panose="02020603050405020304" pitchFamily="18" charset="0"/>
                <a:cs typeface="Times New Roman" panose="02020603050405020304" pitchFamily="18" charset="0"/>
              </a:rPr>
              <a:t>. Through</a:t>
            </a:r>
            <a:r>
              <a:rPr lang="en-US" sz="1200" cap="none" baseline="0" dirty="0" smtClean="0">
                <a:latin typeface="Times New Roman" panose="02020603050405020304" pitchFamily="18" charset="0"/>
                <a:cs typeface="Times New Roman" panose="02020603050405020304" pitchFamily="18" charset="0"/>
              </a:rPr>
              <a:t> the knowledge of the various health issues associated with smoking, these community mem</a:t>
            </a:r>
            <a:r>
              <a:rPr lang="en-US" sz="1200" cap="none" dirty="0" smtClean="0">
                <a:latin typeface="Times New Roman" panose="02020603050405020304" pitchFamily="18" charset="0"/>
                <a:cs typeface="Times New Roman" panose="02020603050405020304" pitchFamily="18" charset="0"/>
              </a:rPr>
              <a:t>bers will be encouraged to quit</a:t>
            </a:r>
            <a:r>
              <a:rPr lang="en-US" sz="1200" cap="none" baseline="0" dirty="0" smtClean="0">
                <a:latin typeface="Times New Roman" panose="02020603050405020304" pitchFamily="18" charset="0"/>
                <a:cs typeface="Times New Roman" panose="02020603050405020304" pitchFamily="18" charset="0"/>
              </a:rPr>
              <a:t> smoking</a:t>
            </a:r>
            <a:r>
              <a:rPr lang="en-US" sz="1200" cap="none" dirty="0" smtClean="0">
                <a:latin typeface="Times New Roman" panose="02020603050405020304" pitchFamily="18" charset="0"/>
                <a:cs typeface="Times New Roman" panose="02020603050405020304" pitchFamily="18" charset="0"/>
              </a:rPr>
              <a:t>. Giving the reason for adult smokers to quit smoking will include highlighting reasons for quitting </a:t>
            </a:r>
            <a:r>
              <a:rPr lang="en-US" sz="1200" cap="none" dirty="0" smtClean="0">
                <a:latin typeface="Times New Roman" panose="02020603050405020304" pitchFamily="18" charset="0"/>
                <a:cs typeface="Times New Roman" panose="02020603050405020304" pitchFamily="18" charset="0"/>
              </a:rPr>
              <a:t>smoking, </a:t>
            </a:r>
            <a:r>
              <a:rPr lang="en-US" sz="1200" cap="none" dirty="0" smtClean="0">
                <a:latin typeface="Times New Roman" panose="02020603050405020304" pitchFamily="18" charset="0"/>
                <a:cs typeface="Times New Roman" panose="02020603050405020304" pitchFamily="18" charset="0"/>
              </a:rPr>
              <a:t>such as highlighting how it damages all organs </a:t>
            </a:r>
            <a:r>
              <a:rPr lang="en-US" sz="1200" kern="1200" dirty="0" smtClean="0">
                <a:solidFill>
                  <a:schemeClr val="tx1"/>
                </a:solidFill>
                <a:effectLst/>
                <a:latin typeface="+mn-lt"/>
                <a:ea typeface="+mn-ea"/>
                <a:cs typeface="+mn-cs"/>
              </a:rPr>
              <a:t>(Smith, 2020). </a:t>
            </a:r>
            <a:r>
              <a:rPr lang="en-US" sz="1200" cap="none" dirty="0" smtClean="0">
                <a:latin typeface="Times New Roman" panose="02020603050405020304" pitchFamily="18" charset="0"/>
                <a:cs typeface="Times New Roman" panose="02020603050405020304" pitchFamily="18" charset="0"/>
              </a:rPr>
              <a:t>Attaining high quality healthcare provision in this community will include encouraging more households to take health</a:t>
            </a:r>
            <a:r>
              <a:rPr lang="en-US" sz="1200" cap="none" baseline="0" dirty="0" smtClean="0">
                <a:latin typeface="Times New Roman" panose="02020603050405020304" pitchFamily="18" charset="0"/>
                <a:cs typeface="Times New Roman" panose="02020603050405020304" pitchFamily="18" charset="0"/>
              </a:rPr>
              <a:t> insurance cover, which will improve healthcare consultations in more encouragement to quit smoking </a:t>
            </a:r>
            <a:r>
              <a:rPr lang="en-US" sz="1200" kern="1200" dirty="0" smtClean="0">
                <a:solidFill>
                  <a:schemeClr val="tx1"/>
                </a:solidFill>
                <a:effectLst/>
                <a:latin typeface="+mn-lt"/>
                <a:ea typeface="+mn-ea"/>
                <a:cs typeface="+mn-cs"/>
              </a:rPr>
              <a:t>(The</a:t>
            </a:r>
            <a:r>
              <a:rPr lang="en-US" sz="1200" kern="1200" baseline="0" dirty="0" smtClean="0">
                <a:solidFill>
                  <a:schemeClr val="tx1"/>
                </a:solidFill>
                <a:effectLst/>
                <a:latin typeface="+mn-lt"/>
                <a:ea typeface="+mn-ea"/>
                <a:cs typeface="+mn-cs"/>
              </a:rPr>
              <a:t> American Lung Association</a:t>
            </a:r>
            <a:r>
              <a:rPr lang="en-US" sz="1200" kern="1200" dirty="0" smtClean="0">
                <a:solidFill>
                  <a:schemeClr val="tx1"/>
                </a:solidFill>
                <a:effectLst/>
                <a:latin typeface="+mn-lt"/>
                <a:ea typeface="+mn-ea"/>
                <a:cs typeface="+mn-cs"/>
              </a:rPr>
              <a:t>, 2020)</a:t>
            </a:r>
            <a:r>
              <a:rPr lang="en-US" sz="1200" cap="none" baseline="0" dirty="0" smtClean="0">
                <a:latin typeface="Times New Roman" panose="02020603050405020304" pitchFamily="18" charset="0"/>
                <a:cs typeface="Times New Roman" panose="02020603050405020304" pitchFamily="18" charset="0"/>
              </a:rPr>
              <a:t>. </a:t>
            </a:r>
            <a:endParaRPr lang="en-US" dirty="0"/>
          </a:p>
        </p:txBody>
      </p:sp>
      <p:sp>
        <p:nvSpPr>
          <p:cNvPr id="4" name="Slide Number Placeholder 3"/>
          <p:cNvSpPr>
            <a:spLocks noGrp="1"/>
          </p:cNvSpPr>
          <p:nvPr>
            <p:ph type="sldNum" sz="quarter" idx="10"/>
          </p:nvPr>
        </p:nvSpPr>
        <p:spPr/>
        <p:txBody>
          <a:bodyPr/>
          <a:lstStyle/>
          <a:p>
            <a:fld id="{18686B9D-466B-4639-9B94-E15C1C54E6EA}" type="slidenum">
              <a:rPr lang="en-US" smtClean="0"/>
              <a:t>4</a:t>
            </a:fld>
            <a:endParaRPr lang="en-US"/>
          </a:p>
        </p:txBody>
      </p:sp>
    </p:spTree>
    <p:extLst>
      <p:ext uri="{BB962C8B-B14F-4D97-AF65-F5344CB8AC3E}">
        <p14:creationId xmlns:p14="http://schemas.microsoft.com/office/powerpoint/2010/main" val="15117500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essence for the health education sessions </a:t>
            </a:r>
            <a:r>
              <a:rPr lang="en-US" sz="1200" dirty="0" smtClean="0">
                <a:latin typeface="Times New Roman" panose="02020603050405020304" pitchFamily="18" charset="0"/>
                <a:cs typeface="Times New Roman" panose="02020603050405020304" pitchFamily="18" charset="0"/>
              </a:rPr>
              <a:t>before the screening</a:t>
            </a:r>
            <a:r>
              <a:rPr lang="en-US" sz="1200" baseline="0" dirty="0" smtClean="0">
                <a:latin typeface="Times New Roman" panose="02020603050405020304" pitchFamily="18" charset="0"/>
                <a:cs typeface="Times New Roman" panose="02020603050405020304" pitchFamily="18" charset="0"/>
              </a:rPr>
              <a:t> exercise include a pre-participation intervention</a:t>
            </a:r>
            <a:r>
              <a:rPr lang="en-US" sz="1200" baseline="0" dirty="0" smtClean="0">
                <a:latin typeface="+mn-lt"/>
                <a:cs typeface="+mn-cs"/>
              </a:rPr>
              <a:t>. This is providing the community mem</a:t>
            </a:r>
            <a:r>
              <a:rPr lang="en-US" sz="1200" dirty="0" smtClean="0">
                <a:latin typeface="Times New Roman" panose="02020603050405020304" pitchFamily="18" charset="0"/>
                <a:cs typeface="Times New Roman" panose="02020603050405020304" pitchFamily="18" charset="0"/>
              </a:rPr>
              <a:t>bers </a:t>
            </a:r>
            <a:r>
              <a:rPr lang="en-US" sz="1200" baseline="0" dirty="0" smtClean="0">
                <a:latin typeface="+mn-lt"/>
                <a:cs typeface="+mn-cs"/>
              </a:rPr>
              <a:t>an opportunity to identify the health risks and smoking outcomes among themselves (Armstrong et al., 2018). The cardiologist will educate the community on the health hazards smoking presents. This will also include educating the people on the multiple reasons and diseases the community will </a:t>
            </a:r>
            <a:r>
              <a:rPr lang="en-US" sz="1200" cap="none" dirty="0" smtClean="0">
                <a:latin typeface="Times New Roman" panose="02020603050405020304" pitchFamily="18" charset="0"/>
                <a:cs typeface="Times New Roman" panose="02020603050405020304" pitchFamily="18" charset="0"/>
              </a:rPr>
              <a:t>be avoiding by quitting smoking</a:t>
            </a:r>
            <a:r>
              <a:rPr lang="en-US" sz="1200" baseline="0" dirty="0" smtClean="0">
                <a:latin typeface="+mn-lt"/>
                <a:cs typeface="+mn-cs"/>
              </a:rPr>
              <a:t>. This will include highlighting </a:t>
            </a:r>
            <a:r>
              <a:rPr lang="en-US" sz="1200" baseline="0" dirty="0" smtClean="0">
                <a:latin typeface="+mn-lt"/>
                <a:cs typeface="+mn-cs"/>
              </a:rPr>
              <a:t>reasons, </a:t>
            </a:r>
            <a:r>
              <a:rPr lang="en-US" sz="1200" baseline="0" dirty="0" smtClean="0">
                <a:latin typeface="+mn-lt"/>
                <a:cs typeface="+mn-cs"/>
              </a:rPr>
              <a:t>such as its </a:t>
            </a:r>
            <a:r>
              <a:rPr lang="en-US" cap="none" dirty="0" smtClean="0">
                <a:latin typeface="Times New Roman" panose="02020603050405020304" pitchFamily="18" charset="0"/>
                <a:cs typeface="Times New Roman" panose="02020603050405020304" pitchFamily="18" charset="0"/>
              </a:rPr>
              <a:t>bad effects on the immune system,</a:t>
            </a:r>
            <a:r>
              <a:rPr lang="en-US" cap="none" baseline="0" dirty="0" smtClean="0">
                <a:latin typeface="Times New Roman" panose="02020603050405020304" pitchFamily="18" charset="0"/>
                <a:cs typeface="Times New Roman" panose="02020603050405020304" pitchFamily="18" charset="0"/>
              </a:rPr>
              <a:t> </a:t>
            </a:r>
            <a:r>
              <a:rPr lang="en-US" cap="none" dirty="0" smtClean="0">
                <a:latin typeface="Times New Roman" panose="02020603050405020304" pitchFamily="18" charset="0"/>
                <a:cs typeface="Times New Roman" panose="02020603050405020304" pitchFamily="18" charset="0"/>
              </a:rPr>
              <a:t>brain, heart, and lungs </a:t>
            </a:r>
            <a:r>
              <a:rPr lang="en-US" sz="1200" kern="1200" dirty="0" smtClean="0">
                <a:solidFill>
                  <a:schemeClr val="tx1"/>
                </a:solidFill>
                <a:effectLst/>
                <a:latin typeface="+mn-lt"/>
                <a:ea typeface="+mn-ea"/>
                <a:cs typeface="+mn-cs"/>
              </a:rPr>
              <a:t>(Smith, 2020)</a:t>
            </a:r>
            <a:r>
              <a:rPr lang="en-US" sz="1200" dirty="0" smtClean="0">
                <a:latin typeface="Times New Roman" panose="02020603050405020304" pitchFamily="18" charset="0"/>
                <a:cs typeface="Times New Roman" panose="02020603050405020304" pitchFamily="18" charset="0"/>
              </a:rPr>
              <a:t>. Educating the risk factors for chronic diseases, such as </a:t>
            </a:r>
            <a:r>
              <a:rPr lang="en-US" sz="1200" dirty="0" smtClean="0">
                <a:latin typeface="Times New Roman" panose="02020603050405020304" pitchFamily="18" charset="0"/>
                <a:cs typeface="Times New Roman" panose="02020603050405020304" pitchFamily="18" charset="0"/>
              </a:rPr>
              <a:t>smoking,</a:t>
            </a:r>
            <a:r>
              <a:rPr lang="en-US" sz="1200" baseline="0" dirty="0" smtClean="0">
                <a:latin typeface="Times New Roman" panose="02020603050405020304" pitchFamily="18" charset="0"/>
                <a:cs typeface="Times New Roman" panose="02020603050405020304" pitchFamily="18" charset="0"/>
              </a:rPr>
              <a:t> </a:t>
            </a:r>
            <a:r>
              <a:rPr lang="en-US" sz="1200" dirty="0" smtClean="0">
                <a:latin typeface="Times New Roman" panose="02020603050405020304" pitchFamily="18" charset="0"/>
                <a:cs typeface="Times New Roman" panose="02020603050405020304" pitchFamily="18" charset="0"/>
              </a:rPr>
              <a:t>is one way</a:t>
            </a:r>
            <a:r>
              <a:rPr lang="en-US" sz="1200" baseline="0" dirty="0" smtClean="0">
                <a:latin typeface="Times New Roman" panose="02020603050405020304" pitchFamily="18" charset="0"/>
                <a:cs typeface="Times New Roman" panose="02020603050405020304" pitchFamily="18" charset="0"/>
              </a:rPr>
              <a:t> to make the community identify the existing faults. The utilization of human resources, such as medical professionals, gives the whole program some accepta</a:t>
            </a:r>
            <a:r>
              <a:rPr lang="en-US" sz="1200" dirty="0" smtClean="0">
                <a:latin typeface="Times New Roman" panose="02020603050405020304" pitchFamily="18" charset="0"/>
                <a:cs typeface="Times New Roman" panose="02020603050405020304" pitchFamily="18" charset="0"/>
              </a:rPr>
              <a:t>bility</a:t>
            </a:r>
            <a:r>
              <a:rPr lang="en-US" sz="1200" baseline="0" dirty="0" smtClean="0">
                <a:latin typeface="Times New Roman" panose="02020603050405020304" pitchFamily="18" charset="0"/>
                <a:cs typeface="Times New Roman" panose="02020603050405020304" pitchFamily="18" charset="0"/>
              </a:rPr>
              <a:t> among the community mem</a:t>
            </a:r>
            <a:r>
              <a:rPr lang="en-US" sz="1200" cap="none" dirty="0" smtClean="0">
                <a:latin typeface="Times New Roman" panose="02020603050405020304" pitchFamily="18" charset="0"/>
                <a:cs typeface="Times New Roman" panose="02020603050405020304" pitchFamily="18" charset="0"/>
              </a:rPr>
              <a:t>bers, where most people</a:t>
            </a:r>
            <a:r>
              <a:rPr lang="en-US" sz="1200" cap="none" baseline="0" dirty="0" smtClean="0">
                <a:latin typeface="Times New Roman" panose="02020603050405020304" pitchFamily="18" charset="0"/>
                <a:cs typeface="Times New Roman" panose="02020603050405020304" pitchFamily="18" charset="0"/>
              </a:rPr>
              <a:t> will trust the information, hence encourage the adult smokers to consider quitting. In addition to the education sessions, winding up the education sessions with a screening camp will include giving the people medical opportunities to highlight the different effects of smoking that already exist among them, and provide interventions once disorders are </a:t>
            </a:r>
            <a:r>
              <a:rPr lang="en-US" sz="1200" cap="none" baseline="0" dirty="0" smtClean="0">
                <a:latin typeface="Times New Roman" panose="02020603050405020304" pitchFamily="18" charset="0"/>
                <a:cs typeface="Times New Roman" panose="02020603050405020304" pitchFamily="18" charset="0"/>
              </a:rPr>
              <a:t>detected. This </a:t>
            </a:r>
            <a:r>
              <a:rPr lang="en-US" sz="1200" cap="none" baseline="0" dirty="0" smtClean="0">
                <a:latin typeface="Times New Roman" panose="02020603050405020304" pitchFamily="18" charset="0"/>
                <a:cs typeface="Times New Roman" panose="02020603050405020304" pitchFamily="18" charset="0"/>
              </a:rPr>
              <a:t>will also include providing the community with medical practitioners who can help with smoking secession exercise that an individual will decide to uptake.</a:t>
            </a:r>
            <a:endParaRPr lang="en-US" dirty="0"/>
          </a:p>
        </p:txBody>
      </p:sp>
      <p:sp>
        <p:nvSpPr>
          <p:cNvPr id="4" name="Slide Number Placeholder 3"/>
          <p:cNvSpPr>
            <a:spLocks noGrp="1"/>
          </p:cNvSpPr>
          <p:nvPr>
            <p:ph type="sldNum" sz="quarter" idx="10"/>
          </p:nvPr>
        </p:nvSpPr>
        <p:spPr/>
        <p:txBody>
          <a:bodyPr/>
          <a:lstStyle/>
          <a:p>
            <a:fld id="{18686B9D-466B-4639-9B94-E15C1C54E6EA}" type="slidenum">
              <a:rPr lang="en-US" smtClean="0"/>
              <a:t>5</a:t>
            </a:fld>
            <a:endParaRPr lang="en-US"/>
          </a:p>
        </p:txBody>
      </p:sp>
    </p:spTree>
    <p:extLst>
      <p:ext uri="{BB962C8B-B14F-4D97-AF65-F5344CB8AC3E}">
        <p14:creationId xmlns:p14="http://schemas.microsoft.com/office/powerpoint/2010/main" val="3897168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includes the scheduling of performance of the strategies and activities of the health promotion plan. Day 1 includes the cardiologist highlighting and educating the people on the various health risks they are faced with due to to</a:t>
            </a:r>
            <a:r>
              <a:rPr lang="en-US" sz="1200" cap="none" dirty="0" smtClean="0">
                <a:latin typeface="Times New Roman" panose="02020603050405020304" pitchFamily="18" charset="0"/>
                <a:cs typeface="Times New Roman" panose="02020603050405020304" pitchFamily="18" charset="0"/>
              </a:rPr>
              <a:t>bacco smoking. This will also include using the presentation charts and posters to outline the information in picture and images formats.</a:t>
            </a:r>
            <a:r>
              <a:rPr lang="en-US" sz="1200" cap="none" baseline="0" dirty="0" smtClean="0">
                <a:latin typeface="Times New Roman" panose="02020603050405020304" pitchFamily="18" charset="0"/>
                <a:cs typeface="Times New Roman" panose="02020603050405020304" pitchFamily="18" charset="0"/>
              </a:rPr>
              <a:t> Day 2 includes the opportunity of the Pu</a:t>
            </a:r>
            <a:r>
              <a:rPr lang="en-US" sz="1200" cap="none" dirty="0" smtClean="0">
                <a:latin typeface="Times New Roman" panose="02020603050405020304" pitchFamily="18" charset="0"/>
                <a:cs typeface="Times New Roman" panose="02020603050405020304" pitchFamily="18" charset="0"/>
              </a:rPr>
              <a:t>blic Healt</a:t>
            </a:r>
            <a:r>
              <a:rPr lang="en-US" sz="1200" cap="none" baseline="0" dirty="0" smtClean="0">
                <a:latin typeface="Times New Roman" panose="02020603050405020304" pitchFamily="18" charset="0"/>
                <a:cs typeface="Times New Roman" panose="02020603050405020304" pitchFamily="18" charset="0"/>
              </a:rPr>
              <a:t>h Officer drawing more knowledge to the people, expounding more on the health risks and social implications, including financial implications of smoking on them. Day 3 is will include the screening camp, where the people will </a:t>
            </a:r>
            <a:r>
              <a:rPr lang="en-US" sz="1200" cap="none" dirty="0" smtClean="0">
                <a:latin typeface="Times New Roman" panose="02020603050405020304" pitchFamily="18" charset="0"/>
                <a:cs typeface="Times New Roman" panose="02020603050405020304" pitchFamily="18" charset="0"/>
              </a:rPr>
              <a:t>be screened for the various disorders associated with smoking. This exercise</a:t>
            </a:r>
            <a:r>
              <a:rPr lang="en-US" sz="1200" cap="none" baseline="0" dirty="0" smtClean="0">
                <a:latin typeface="Times New Roman" panose="02020603050405020304" pitchFamily="18" charset="0"/>
                <a:cs typeface="Times New Roman" panose="02020603050405020304" pitchFamily="18" charset="0"/>
              </a:rPr>
              <a:t> will also involve counselling the adult smokers to consider quitting and provide them with medical options and consultation appointments to start the secession programs.</a:t>
            </a:r>
            <a:endParaRPr lang="en-US" dirty="0"/>
          </a:p>
        </p:txBody>
      </p:sp>
      <p:sp>
        <p:nvSpPr>
          <p:cNvPr id="4" name="Slide Number Placeholder 3"/>
          <p:cNvSpPr>
            <a:spLocks noGrp="1"/>
          </p:cNvSpPr>
          <p:nvPr>
            <p:ph type="sldNum" sz="quarter" idx="10"/>
          </p:nvPr>
        </p:nvSpPr>
        <p:spPr/>
        <p:txBody>
          <a:bodyPr/>
          <a:lstStyle/>
          <a:p>
            <a:fld id="{18686B9D-466B-4639-9B94-E15C1C54E6EA}" type="slidenum">
              <a:rPr lang="en-US" smtClean="0"/>
              <a:t>6</a:t>
            </a:fld>
            <a:endParaRPr lang="en-US"/>
          </a:p>
        </p:txBody>
      </p:sp>
    </p:spTree>
    <p:extLst>
      <p:ext uri="{BB962C8B-B14F-4D97-AF65-F5344CB8AC3E}">
        <p14:creationId xmlns:p14="http://schemas.microsoft.com/office/powerpoint/2010/main" val="5148445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success and progress of the health promotion plan will </a:t>
            </a:r>
            <a:r>
              <a:rPr lang="en-US" sz="1200" cap="none" dirty="0" smtClean="0">
                <a:latin typeface="Times New Roman" panose="02020603050405020304" pitchFamily="18" charset="0"/>
                <a:cs typeface="Times New Roman" panose="02020603050405020304" pitchFamily="18" charset="0"/>
              </a:rPr>
              <a:t>be monitored via these</a:t>
            </a:r>
            <a:r>
              <a:rPr lang="en-US" sz="1200" cap="none" baseline="0" dirty="0" smtClean="0">
                <a:latin typeface="Times New Roman" panose="02020603050405020304" pitchFamily="18" charset="0"/>
                <a:cs typeface="Times New Roman" panose="02020603050405020304" pitchFamily="18" charset="0"/>
              </a:rPr>
              <a:t>  various indicators.</a:t>
            </a:r>
            <a:endParaRPr lang="en-US" dirty="0"/>
          </a:p>
        </p:txBody>
      </p:sp>
      <p:sp>
        <p:nvSpPr>
          <p:cNvPr id="4" name="Slide Number Placeholder 3"/>
          <p:cNvSpPr>
            <a:spLocks noGrp="1"/>
          </p:cNvSpPr>
          <p:nvPr>
            <p:ph type="sldNum" sz="quarter" idx="10"/>
          </p:nvPr>
        </p:nvSpPr>
        <p:spPr/>
        <p:txBody>
          <a:bodyPr/>
          <a:lstStyle/>
          <a:p>
            <a:fld id="{18686B9D-466B-4639-9B94-E15C1C54E6EA}" type="slidenum">
              <a:rPr lang="en-US" smtClean="0"/>
              <a:t>7</a:t>
            </a:fld>
            <a:endParaRPr lang="en-US"/>
          </a:p>
        </p:txBody>
      </p:sp>
    </p:spTree>
    <p:extLst>
      <p:ext uri="{BB962C8B-B14F-4D97-AF65-F5344CB8AC3E}">
        <p14:creationId xmlns:p14="http://schemas.microsoft.com/office/powerpoint/2010/main" val="3684417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7/29/2020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7/29/2020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7/29/2020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7/29/2020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7/29/2020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7/29/2020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7/29/2020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7/29/2020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7/29/2020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7/29/2020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7/29/2020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7/29/2020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7/29/2020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7/29/2020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dirty="0"/>
              <a:t>7/29/2020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smtClean="0"/>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7/29/2020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7/29/2020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mt="8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dirty="0"/>
              <a:pPr/>
              <a:t>7/29/2020</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cdc.gov/dhdsp/hp2020.htm" TargetMode="External"/><Relationship Id="rId2" Type="http://schemas.openxmlformats.org/officeDocument/2006/relationships/hyperlink" Target="https://www.medicalnewstoday.com/articles/10566" TargetMode="External"/><Relationship Id="rId1" Type="http://schemas.openxmlformats.org/officeDocument/2006/relationships/slideLayout" Target="../slideLayouts/slideLayout2.xml"/><Relationship Id="rId4" Type="http://schemas.openxmlformats.org/officeDocument/2006/relationships/hyperlink" Target="https://doi.org/10.1249/TJX.0000000000000073"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81526" y="831273"/>
            <a:ext cx="8689976" cy="4073235"/>
          </a:xfrm>
        </p:spPr>
        <p:txBody>
          <a:bodyPr>
            <a:normAutofit/>
          </a:bodyPr>
          <a:lstStyle/>
          <a:p>
            <a:r>
              <a:rPr lang="en-US" dirty="0" smtClean="0">
                <a:latin typeface="Times New Roman" panose="02020603050405020304" pitchFamily="18" charset="0"/>
                <a:cs typeface="Times New Roman" panose="02020603050405020304" pitchFamily="18" charset="0"/>
              </a:rPr>
              <a:t>HEALTH PROMOTION PLAN in </a:t>
            </a:r>
            <a:r>
              <a:rPr lang="en-US" dirty="0" err="1" smtClean="0">
                <a:latin typeface="Times New Roman" panose="02020603050405020304" pitchFamily="18" charset="0"/>
                <a:cs typeface="Times New Roman" panose="02020603050405020304" pitchFamily="18" charset="0"/>
              </a:rPr>
              <a:t>AdULT</a:t>
            </a:r>
            <a:r>
              <a:rPr lang="en-US" dirty="0" smtClean="0">
                <a:latin typeface="Times New Roman" panose="02020603050405020304" pitchFamily="18" charset="0"/>
                <a:cs typeface="Times New Roman" panose="02020603050405020304" pitchFamily="18" charset="0"/>
              </a:rPr>
              <a:t> smokers</a:t>
            </a:r>
            <a:br>
              <a:rPr lang="en-US" dirty="0" smtClean="0">
                <a:latin typeface="Times New Roman" panose="02020603050405020304" pitchFamily="18" charset="0"/>
                <a:cs typeface="Times New Roman" panose="02020603050405020304" pitchFamily="18" charset="0"/>
              </a:rPr>
            </a:br>
            <a:r>
              <a:rPr lang="en-US" dirty="0" smtClean="0">
                <a:latin typeface="Times New Roman" panose="02020603050405020304" pitchFamily="18" charset="0"/>
                <a:cs typeface="Times New Roman" panose="02020603050405020304" pitchFamily="18" charset="0"/>
              </a:rPr>
              <a:t>Name</a:t>
            </a:r>
            <a:br>
              <a:rPr lang="en-US" dirty="0" smtClean="0">
                <a:latin typeface="Times New Roman" panose="02020603050405020304" pitchFamily="18" charset="0"/>
                <a:cs typeface="Times New Roman" panose="02020603050405020304" pitchFamily="18" charset="0"/>
              </a:rPr>
            </a:br>
            <a:r>
              <a:rPr lang="en-US" dirty="0" smtClean="0">
                <a:latin typeface="Times New Roman" panose="02020603050405020304" pitchFamily="18" charset="0"/>
                <a:cs typeface="Times New Roman" panose="02020603050405020304" pitchFamily="18" charset="0"/>
              </a:rPr>
              <a:t>institutional affiliation </a:t>
            </a:r>
            <a:br>
              <a:rPr lang="en-US" dirty="0" smtClean="0">
                <a:latin typeface="Times New Roman" panose="02020603050405020304" pitchFamily="18" charset="0"/>
                <a:cs typeface="Times New Roman" panose="02020603050405020304" pitchFamily="18" charset="0"/>
              </a:rPr>
            </a:br>
            <a:r>
              <a:rPr lang="en-US" dirty="0" smtClean="0">
                <a:latin typeface="Times New Roman" panose="02020603050405020304" pitchFamily="18" charset="0"/>
                <a:cs typeface="Times New Roman" panose="02020603050405020304" pitchFamily="18" charset="0"/>
              </a:rPr>
              <a:t>date</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769560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4" y="303207"/>
            <a:ext cx="10364451" cy="1210283"/>
          </a:xfrm>
        </p:spPr>
        <p:txBody>
          <a:bodyPr/>
          <a:lstStyle/>
          <a:p>
            <a:r>
              <a:rPr lang="en-US" dirty="0" smtClean="0">
                <a:latin typeface="Times New Roman" panose="02020603050405020304" pitchFamily="18" charset="0"/>
                <a:cs typeface="Times New Roman" panose="02020603050405020304" pitchFamily="18" charset="0"/>
              </a:rPr>
              <a:t>Situational Assessment</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quarter" idx="13"/>
          </p:nvPr>
        </p:nvSpPr>
        <p:spPr>
          <a:xfrm>
            <a:off x="913775" y="1513489"/>
            <a:ext cx="6285048" cy="5086815"/>
          </a:xfrm>
        </p:spPr>
        <p:txBody>
          <a:bodyPr>
            <a:noAutofit/>
          </a:bodyPr>
          <a:lstStyle/>
          <a:p>
            <a:r>
              <a:rPr lang="en-US" sz="2800" cap="none" dirty="0" smtClean="0">
                <a:latin typeface="Times New Roman" panose="02020603050405020304" pitchFamily="18" charset="0"/>
                <a:cs typeface="Times New Roman" panose="02020603050405020304" pitchFamily="18" charset="0"/>
              </a:rPr>
              <a:t>Low socioeconomic status</a:t>
            </a:r>
            <a:endParaRPr lang="en-US" sz="2800" dirty="0" smtClean="0">
              <a:latin typeface="Times New Roman" panose="02020603050405020304" pitchFamily="18" charset="0"/>
              <a:cs typeface="Times New Roman" panose="02020603050405020304" pitchFamily="18" charset="0"/>
            </a:endParaRPr>
          </a:p>
          <a:p>
            <a:r>
              <a:rPr lang="en-US" sz="2800" cap="none" dirty="0">
                <a:latin typeface="Times New Roman" panose="02020603050405020304" pitchFamily="18" charset="0"/>
                <a:cs typeface="Times New Roman" panose="02020603050405020304" pitchFamily="18" charset="0"/>
              </a:rPr>
              <a:t>Lack of health insurance among most households</a:t>
            </a:r>
          </a:p>
          <a:p>
            <a:r>
              <a:rPr lang="en-US" sz="2800" cap="none" dirty="0">
                <a:latin typeface="Times New Roman" panose="02020603050405020304" pitchFamily="18" charset="0"/>
                <a:cs typeface="Times New Roman" panose="02020603050405020304" pitchFamily="18" charset="0"/>
              </a:rPr>
              <a:t>Live in rural </a:t>
            </a:r>
            <a:r>
              <a:rPr lang="en-US" sz="2800" cap="none" dirty="0" smtClean="0">
                <a:latin typeface="Times New Roman" panose="02020603050405020304" pitchFamily="18" charset="0"/>
                <a:cs typeface="Times New Roman" panose="02020603050405020304" pitchFamily="18" charset="0"/>
              </a:rPr>
              <a:t>areas</a:t>
            </a:r>
          </a:p>
          <a:p>
            <a:r>
              <a:rPr lang="en-US" sz="2800" cap="none" dirty="0" smtClean="0">
                <a:latin typeface="Times New Roman" panose="02020603050405020304" pitchFamily="18" charset="0"/>
                <a:cs typeface="Times New Roman" panose="02020603050405020304" pitchFamily="18" charset="0"/>
              </a:rPr>
              <a:t>Adults living in </a:t>
            </a:r>
            <a:r>
              <a:rPr lang="en-US" sz="2800" cap="none" dirty="0">
                <a:latin typeface="Times New Roman" panose="02020603050405020304" pitchFamily="18" charset="0"/>
                <a:cs typeface="Times New Roman" panose="02020603050405020304" pitchFamily="18" charset="0"/>
              </a:rPr>
              <a:t>traditional </a:t>
            </a:r>
            <a:r>
              <a:rPr lang="en-US" sz="2800" cap="none" dirty="0" smtClean="0">
                <a:latin typeface="Times New Roman" panose="02020603050405020304" pitchFamily="18" charset="0"/>
                <a:cs typeface="Times New Roman" panose="02020603050405020304" pitchFamily="18" charset="0"/>
              </a:rPr>
              <a:t>tobacco growing estates</a:t>
            </a:r>
            <a:endParaRPr lang="en-US" sz="2800" dirty="0" smtClean="0">
              <a:latin typeface="Times New Roman" panose="02020603050405020304" pitchFamily="18" charset="0"/>
              <a:cs typeface="Times New Roman" panose="02020603050405020304" pitchFamily="18" charset="0"/>
            </a:endParaRPr>
          </a:p>
          <a:p>
            <a:r>
              <a:rPr lang="en-US" sz="2800" dirty="0" smtClean="0">
                <a:latin typeface="Times New Roman" panose="02020603050405020304" pitchFamily="18" charset="0"/>
                <a:cs typeface="Times New Roman" panose="02020603050405020304" pitchFamily="18" charset="0"/>
              </a:rPr>
              <a:t>R</a:t>
            </a:r>
            <a:r>
              <a:rPr lang="en-US" sz="2800" cap="none" dirty="0" smtClean="0">
                <a:latin typeface="Times New Roman" panose="02020603050405020304" pitchFamily="18" charset="0"/>
                <a:cs typeface="Times New Roman" panose="02020603050405020304" pitchFamily="18" charset="0"/>
              </a:rPr>
              <a:t>espiratory infections</a:t>
            </a:r>
          </a:p>
          <a:p>
            <a:r>
              <a:rPr lang="en-US" sz="2800" cap="none" dirty="0" smtClean="0">
                <a:latin typeface="Times New Roman" panose="02020603050405020304" pitchFamily="18" charset="0"/>
                <a:cs typeface="Times New Roman" panose="02020603050405020304" pitchFamily="18" charset="0"/>
              </a:rPr>
              <a:t>Chronic diseases, such as heart diseases</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82690" y="1513490"/>
            <a:ext cx="5209309" cy="5086814"/>
          </a:xfrm>
          <a:prstGeom prst="rect">
            <a:avLst/>
          </a:prstGeom>
        </p:spPr>
      </p:pic>
    </p:spTree>
    <p:extLst>
      <p:ext uri="{BB962C8B-B14F-4D97-AF65-F5344CB8AC3E}">
        <p14:creationId xmlns:p14="http://schemas.microsoft.com/office/powerpoint/2010/main" val="23140593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149" y="287442"/>
            <a:ext cx="10364451" cy="1241814"/>
          </a:xfrm>
        </p:spPr>
        <p:txBody>
          <a:bodyPr/>
          <a:lstStyle/>
          <a:p>
            <a:r>
              <a:rPr lang="en-US" dirty="0" smtClean="0">
                <a:latin typeface="Times New Roman" panose="02020603050405020304" pitchFamily="18" charset="0"/>
                <a:cs typeface="Times New Roman" panose="02020603050405020304" pitchFamily="18" charset="0"/>
              </a:rPr>
              <a:t>MANAGING THE PROCESS</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quarter" idx="13"/>
          </p:nvPr>
        </p:nvSpPr>
        <p:spPr>
          <a:xfrm>
            <a:off x="913774" y="1418897"/>
            <a:ext cx="3342916" cy="4903075"/>
          </a:xfrm>
        </p:spPr>
        <p:txBody>
          <a:bodyPr>
            <a:noAutofit/>
          </a:bodyPr>
          <a:lstStyle/>
          <a:p>
            <a:pPr marL="0" indent="0">
              <a:buNone/>
            </a:pPr>
            <a:r>
              <a:rPr lang="en-US" sz="2400" cap="none" dirty="0" smtClean="0">
                <a:latin typeface="Times New Roman" panose="02020603050405020304" pitchFamily="18" charset="0"/>
                <a:cs typeface="Times New Roman" panose="02020603050405020304" pitchFamily="18" charset="0"/>
              </a:rPr>
              <a:t>Stakeholders</a:t>
            </a:r>
          </a:p>
          <a:p>
            <a:pPr marL="514350" indent="-514350">
              <a:buFont typeface="+mj-lt"/>
              <a:buAutoNum type="romanLcPeriod"/>
            </a:pPr>
            <a:r>
              <a:rPr lang="en-US" sz="2400" cap="none" dirty="0" smtClean="0">
                <a:latin typeface="Times New Roman" panose="02020603050405020304" pitchFamily="18" charset="0"/>
                <a:cs typeface="Times New Roman" panose="02020603050405020304" pitchFamily="18" charset="0"/>
              </a:rPr>
              <a:t>Local community leaderships</a:t>
            </a:r>
          </a:p>
          <a:p>
            <a:pPr marL="514350" indent="-514350">
              <a:buFont typeface="+mj-lt"/>
              <a:buAutoNum type="romanLcPeriod"/>
            </a:pPr>
            <a:r>
              <a:rPr lang="en-US" sz="2400" cap="none" dirty="0" smtClean="0">
                <a:latin typeface="Times New Roman" panose="02020603050405020304" pitchFamily="18" charset="0"/>
                <a:cs typeface="Times New Roman" panose="02020603050405020304" pitchFamily="18" charset="0"/>
              </a:rPr>
              <a:t>Local jurisdiction departments, e.g. the local hospital senior social worker.</a:t>
            </a:r>
          </a:p>
          <a:p>
            <a:pPr marL="514350" indent="-514350">
              <a:buFont typeface="+mj-lt"/>
              <a:buAutoNum type="romanLcPeriod"/>
            </a:pPr>
            <a:r>
              <a:rPr lang="en-US" sz="2400" cap="none" dirty="0" smtClean="0">
                <a:latin typeface="Times New Roman" panose="02020603050405020304" pitchFamily="18" charset="0"/>
                <a:cs typeface="Times New Roman" panose="02020603050405020304" pitchFamily="18" charset="0"/>
              </a:rPr>
              <a:t>The community members</a:t>
            </a:r>
          </a:p>
        </p:txBody>
      </p:sp>
      <p:sp>
        <p:nvSpPr>
          <p:cNvPr id="5" name="TextBox 4"/>
          <p:cNvSpPr txBox="1"/>
          <p:nvPr/>
        </p:nvSpPr>
        <p:spPr>
          <a:xfrm>
            <a:off x="7630510" y="1418897"/>
            <a:ext cx="3358055" cy="4112216"/>
          </a:xfrm>
          <a:prstGeom prst="rect">
            <a:avLst/>
          </a:prstGeom>
          <a:noFill/>
        </p:spPr>
        <p:txBody>
          <a:bodyPr wrap="square" rtlCol="0">
            <a:spAutoFit/>
          </a:bodyPr>
          <a:lstStyle/>
          <a:p>
            <a:pPr>
              <a:lnSpc>
                <a:spcPct val="120000"/>
              </a:lnSpc>
              <a:spcBef>
                <a:spcPts val="1000"/>
              </a:spcBef>
            </a:pPr>
            <a:r>
              <a:rPr lang="en-US" sz="2400" dirty="0" smtClean="0">
                <a:latin typeface="Times New Roman" panose="02020603050405020304" pitchFamily="18" charset="0"/>
                <a:cs typeface="Times New Roman" panose="02020603050405020304" pitchFamily="18" charset="0"/>
              </a:rPr>
              <a:t>Resources</a:t>
            </a:r>
          </a:p>
          <a:p>
            <a:pPr marL="400050" indent="-400050">
              <a:lnSpc>
                <a:spcPct val="120000"/>
              </a:lnSpc>
              <a:spcBef>
                <a:spcPts val="1000"/>
              </a:spcBef>
              <a:buFont typeface="+mj-lt"/>
              <a:buAutoNum type="romanLcPeriod"/>
            </a:pPr>
            <a:r>
              <a:rPr lang="en-US" sz="2400" dirty="0" smtClean="0">
                <a:latin typeface="Times New Roman" panose="02020603050405020304" pitchFamily="18" charset="0"/>
                <a:cs typeface="Times New Roman" panose="02020603050405020304" pitchFamily="18" charset="0"/>
              </a:rPr>
              <a:t>A cardiologist </a:t>
            </a:r>
          </a:p>
          <a:p>
            <a:pPr marL="400050" indent="-400050">
              <a:lnSpc>
                <a:spcPct val="120000"/>
              </a:lnSpc>
              <a:spcBef>
                <a:spcPts val="1000"/>
              </a:spcBef>
              <a:buFont typeface="+mj-lt"/>
              <a:buAutoNum type="romanLcPeriod"/>
            </a:pPr>
            <a:r>
              <a:rPr lang="en-US" sz="2400" dirty="0" smtClean="0">
                <a:latin typeface="Times New Roman" panose="02020603050405020304" pitchFamily="18" charset="0"/>
                <a:cs typeface="Times New Roman" panose="02020603050405020304" pitchFamily="18" charset="0"/>
              </a:rPr>
              <a:t>Public health officers</a:t>
            </a:r>
          </a:p>
          <a:p>
            <a:pPr marL="400050" indent="-400050">
              <a:lnSpc>
                <a:spcPct val="120000"/>
              </a:lnSpc>
              <a:spcBef>
                <a:spcPts val="1000"/>
              </a:spcBef>
              <a:buFont typeface="+mj-lt"/>
              <a:buAutoNum type="romanLcPeriod"/>
            </a:pPr>
            <a:r>
              <a:rPr lang="en-US" sz="2400" dirty="0" smtClean="0">
                <a:latin typeface="Times New Roman" panose="02020603050405020304" pitchFamily="18" charset="0"/>
                <a:cs typeface="Times New Roman" panose="02020603050405020304" pitchFamily="18" charset="0"/>
              </a:rPr>
              <a:t>Presentation materials, such as charts and posters</a:t>
            </a:r>
          </a:p>
          <a:p>
            <a:pPr marL="400050" indent="-400050">
              <a:lnSpc>
                <a:spcPct val="120000"/>
              </a:lnSpc>
              <a:spcBef>
                <a:spcPts val="1000"/>
              </a:spcBef>
              <a:buFont typeface="+mj-lt"/>
              <a:buAutoNum type="romanLcPeriod"/>
            </a:pPr>
            <a:r>
              <a:rPr lang="en-US" sz="2400" dirty="0" smtClean="0">
                <a:latin typeface="Times New Roman" panose="02020603050405020304" pitchFamily="18" charset="0"/>
                <a:cs typeface="Times New Roman" panose="02020603050405020304" pitchFamily="18" charset="0"/>
              </a:rPr>
              <a:t>Medical screening camp equipment</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56690" y="1564002"/>
            <a:ext cx="3373820" cy="3907542"/>
          </a:xfrm>
          <a:prstGeom prst="rect">
            <a:avLst/>
          </a:prstGeom>
        </p:spPr>
      </p:pic>
    </p:spTree>
    <p:extLst>
      <p:ext uri="{BB962C8B-B14F-4D97-AF65-F5344CB8AC3E}">
        <p14:creationId xmlns:p14="http://schemas.microsoft.com/office/powerpoint/2010/main" val="9575692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4" y="129785"/>
            <a:ext cx="10364451" cy="831911"/>
          </a:xfrm>
        </p:spPr>
        <p:txBody>
          <a:bodyPr/>
          <a:lstStyle/>
          <a:p>
            <a:r>
              <a:rPr lang="en-US" cap="none" dirty="0" smtClean="0">
                <a:latin typeface="Times New Roman" panose="02020603050405020304" pitchFamily="18" charset="0"/>
                <a:cs typeface="Times New Roman" panose="02020603050405020304" pitchFamily="18" charset="0"/>
              </a:rPr>
              <a:t>GOALS AND OUTCOME OBJECTIVES </a:t>
            </a:r>
            <a:endParaRPr lang="en-US" cap="none"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quarter" idx="13"/>
          </p:nvPr>
        </p:nvSpPr>
        <p:spPr>
          <a:xfrm>
            <a:off x="913774" y="961697"/>
            <a:ext cx="5124419" cy="5538856"/>
          </a:xfrm>
        </p:spPr>
        <p:txBody>
          <a:bodyPr>
            <a:noAutofit/>
          </a:bodyPr>
          <a:lstStyle/>
          <a:p>
            <a:r>
              <a:rPr lang="en-US" dirty="0" smtClean="0">
                <a:latin typeface="Times New Roman" panose="02020603050405020304" pitchFamily="18" charset="0"/>
                <a:cs typeface="Times New Roman" panose="02020603050405020304" pitchFamily="18" charset="0"/>
              </a:rPr>
              <a:t>G</a:t>
            </a:r>
            <a:r>
              <a:rPr lang="en-US" cap="none" dirty="0" smtClean="0">
                <a:latin typeface="Times New Roman" panose="02020603050405020304" pitchFamily="18" charset="0"/>
                <a:cs typeface="Times New Roman" panose="02020603050405020304" pitchFamily="18" charset="0"/>
              </a:rPr>
              <a:t>oals</a:t>
            </a:r>
          </a:p>
          <a:p>
            <a:pPr marL="514350" indent="-514350">
              <a:buFont typeface="+mj-lt"/>
              <a:buAutoNum type="romanLcPeriod"/>
            </a:pPr>
            <a:r>
              <a:rPr lang="en-US" cap="none" dirty="0" smtClean="0">
                <a:latin typeface="Times New Roman" panose="02020603050405020304" pitchFamily="18" charset="0"/>
                <a:cs typeface="Times New Roman" panose="02020603050405020304" pitchFamily="18" charset="0"/>
              </a:rPr>
              <a:t>By the end of the current month, at least </a:t>
            </a:r>
            <a:r>
              <a:rPr lang="en-US" cap="none" dirty="0">
                <a:latin typeface="Times New Roman" panose="02020603050405020304" pitchFamily="18" charset="0"/>
                <a:cs typeface="Times New Roman" panose="02020603050405020304" pitchFamily="18" charset="0"/>
              </a:rPr>
              <a:t>5</a:t>
            </a:r>
            <a:r>
              <a:rPr lang="en-US" cap="none" dirty="0" smtClean="0">
                <a:latin typeface="Times New Roman" panose="02020603050405020304" pitchFamily="18" charset="0"/>
                <a:cs typeface="Times New Roman" panose="02020603050405020304" pitchFamily="18" charset="0"/>
              </a:rPr>
              <a:t>% of the smokers will have started smoke-quitting consultations at the local healthcare facility.</a:t>
            </a:r>
          </a:p>
          <a:p>
            <a:pPr marL="514350" indent="-514350">
              <a:buFont typeface="+mj-lt"/>
              <a:buAutoNum type="romanLcPeriod"/>
            </a:pPr>
            <a:r>
              <a:rPr lang="en-US" cap="none" dirty="0" smtClean="0">
                <a:latin typeface="Times New Roman" panose="02020603050405020304" pitchFamily="18" charset="0"/>
                <a:cs typeface="Times New Roman" panose="02020603050405020304" pitchFamily="18" charset="0"/>
              </a:rPr>
              <a:t>Increasing health check ups, at least 10% of </a:t>
            </a:r>
            <a:r>
              <a:rPr lang="en-US" cap="none" dirty="0">
                <a:latin typeface="Times New Roman" panose="02020603050405020304" pitchFamily="18" charset="0"/>
                <a:cs typeface="Times New Roman" panose="02020603050405020304" pitchFamily="18" charset="0"/>
              </a:rPr>
              <a:t>the </a:t>
            </a:r>
            <a:r>
              <a:rPr lang="en-US" cap="none" dirty="0" smtClean="0">
                <a:latin typeface="Times New Roman" panose="02020603050405020304" pitchFamily="18" charset="0"/>
                <a:cs typeface="Times New Roman" panose="02020603050405020304" pitchFamily="18" charset="0"/>
              </a:rPr>
              <a:t>smokers would have consulted the local hospital for screening for cardiac and respiratory diseases by the turn of the month.</a:t>
            </a:r>
          </a:p>
          <a:p>
            <a:pPr marL="514350" indent="-514350">
              <a:buFont typeface="+mj-lt"/>
              <a:buAutoNum type="romanLcPeriod"/>
            </a:pPr>
            <a:r>
              <a:rPr lang="en-US" cap="none" dirty="0" smtClean="0">
                <a:latin typeface="Times New Roman" panose="02020603050405020304" pitchFamily="18" charset="0"/>
                <a:cs typeface="Times New Roman" panose="02020603050405020304" pitchFamily="18" charset="0"/>
              </a:rPr>
              <a:t>Improving the healthcare financing, at least 5% of the adult smokers will acquire health insurance two months from now.</a:t>
            </a:r>
          </a:p>
        </p:txBody>
      </p:sp>
      <p:sp>
        <p:nvSpPr>
          <p:cNvPr id="4" name="TextBox 3"/>
          <p:cNvSpPr txBox="1"/>
          <p:nvPr/>
        </p:nvSpPr>
        <p:spPr>
          <a:xfrm>
            <a:off x="7078717" y="956657"/>
            <a:ext cx="4199508" cy="4170372"/>
          </a:xfrm>
          <a:prstGeom prst="rect">
            <a:avLst/>
          </a:prstGeom>
          <a:noFill/>
        </p:spPr>
        <p:txBody>
          <a:bodyPr wrap="square" rtlCol="0">
            <a:spAutoFit/>
          </a:bodyPr>
          <a:lstStyle/>
          <a:p>
            <a:pPr>
              <a:lnSpc>
                <a:spcPct val="120000"/>
              </a:lnSpc>
              <a:spcBef>
                <a:spcPts val="1000"/>
              </a:spcBef>
            </a:pPr>
            <a:r>
              <a:rPr lang="en-US" sz="2000" dirty="0" smtClean="0">
                <a:latin typeface="Times New Roman" panose="02020603050405020304" pitchFamily="18" charset="0"/>
                <a:cs typeface="Times New Roman" panose="02020603050405020304" pitchFamily="18" charset="0"/>
              </a:rPr>
              <a:t>Objectives</a:t>
            </a:r>
          </a:p>
          <a:p>
            <a:pPr marL="514350" indent="-514350">
              <a:lnSpc>
                <a:spcPct val="120000"/>
              </a:lnSpc>
              <a:spcBef>
                <a:spcPts val="1000"/>
              </a:spcBef>
              <a:buFont typeface="+mj-lt"/>
              <a:buAutoNum type="romanLcPeriod"/>
            </a:pPr>
            <a:r>
              <a:rPr lang="en-US" sz="2000" dirty="0" smtClean="0">
                <a:latin typeface="Times New Roman" panose="02020603050405020304" pitchFamily="18" charset="0"/>
                <a:cs typeface="Times New Roman" panose="02020603050405020304" pitchFamily="18" charset="0"/>
              </a:rPr>
              <a:t>To educate the people on the various implications associated with smoking.</a:t>
            </a:r>
          </a:p>
          <a:p>
            <a:pPr marL="514350" indent="-514350">
              <a:lnSpc>
                <a:spcPct val="120000"/>
              </a:lnSpc>
              <a:spcBef>
                <a:spcPts val="1000"/>
              </a:spcBef>
              <a:buFont typeface="+mj-lt"/>
              <a:buAutoNum type="romanLcPeriod"/>
            </a:pPr>
            <a:r>
              <a:rPr lang="en-US" sz="2000" dirty="0" smtClean="0">
                <a:latin typeface="Times New Roman" panose="02020603050405020304" pitchFamily="18" charset="0"/>
                <a:cs typeface="Times New Roman" panose="02020603050405020304" pitchFamily="18" charset="0"/>
              </a:rPr>
              <a:t>To encourage health check-ups among the community members, especially the smokers.</a:t>
            </a:r>
          </a:p>
          <a:p>
            <a:pPr marL="514350" indent="-514350">
              <a:lnSpc>
                <a:spcPct val="120000"/>
              </a:lnSpc>
              <a:spcBef>
                <a:spcPts val="1000"/>
              </a:spcBef>
              <a:buFont typeface="+mj-lt"/>
              <a:buAutoNum type="romanLcPeriod"/>
            </a:pPr>
            <a:r>
              <a:rPr lang="en-US" sz="2000" dirty="0" smtClean="0">
                <a:latin typeface="Times New Roman" panose="02020603050405020304" pitchFamily="18" charset="0"/>
                <a:cs typeface="Times New Roman" panose="02020603050405020304" pitchFamily="18" charset="0"/>
              </a:rPr>
              <a:t>To encourage healthcare financing among the adult smokers households.</a:t>
            </a:r>
          </a:p>
        </p:txBody>
      </p:sp>
    </p:spTree>
    <p:extLst>
      <p:ext uri="{BB962C8B-B14F-4D97-AF65-F5344CB8AC3E}">
        <p14:creationId xmlns:p14="http://schemas.microsoft.com/office/powerpoint/2010/main" val="4245826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4" y="177082"/>
            <a:ext cx="10364451" cy="1289111"/>
          </a:xfrm>
        </p:spPr>
        <p:txBody>
          <a:bodyPr/>
          <a:lstStyle/>
          <a:p>
            <a:r>
              <a:rPr lang="en-US" dirty="0" smtClean="0">
                <a:latin typeface="Times New Roman" panose="02020603050405020304" pitchFamily="18" charset="0"/>
                <a:cs typeface="Times New Roman" panose="02020603050405020304" pitchFamily="18" charset="0"/>
              </a:rPr>
              <a:t>STRATEGIES, ACTIVITIES, AND RESOURCES IN THE HEALTH PROMOTION PLAN</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quarter" idx="13"/>
          </p:nvPr>
        </p:nvSpPr>
        <p:spPr>
          <a:xfrm>
            <a:off x="913774" y="1466194"/>
            <a:ext cx="3837528" cy="5013434"/>
          </a:xfrm>
        </p:spPr>
        <p:txBody>
          <a:bodyPr>
            <a:normAutofit lnSpcReduction="10000"/>
          </a:bodyPr>
          <a:lstStyle/>
          <a:p>
            <a:r>
              <a:rPr lang="en-US" dirty="0" smtClean="0">
                <a:latin typeface="Times New Roman" panose="02020603050405020304" pitchFamily="18" charset="0"/>
                <a:cs typeface="Times New Roman" panose="02020603050405020304" pitchFamily="18" charset="0"/>
              </a:rPr>
              <a:t>S</a:t>
            </a:r>
            <a:r>
              <a:rPr lang="en-US" cap="none" dirty="0" smtClean="0">
                <a:latin typeface="Times New Roman" panose="02020603050405020304" pitchFamily="18" charset="0"/>
                <a:cs typeface="Times New Roman" panose="02020603050405020304" pitchFamily="18" charset="0"/>
              </a:rPr>
              <a:t>trategies and activities</a:t>
            </a:r>
          </a:p>
          <a:p>
            <a:pPr marL="514350" indent="-514350">
              <a:buFont typeface="+mj-lt"/>
              <a:buAutoNum type="romanLcPeriod"/>
            </a:pPr>
            <a:r>
              <a:rPr lang="en-US" cap="none" dirty="0" smtClean="0">
                <a:latin typeface="Times New Roman" panose="02020603050405020304" pitchFamily="18" charset="0"/>
                <a:cs typeface="Times New Roman" panose="02020603050405020304" pitchFamily="18" charset="0"/>
              </a:rPr>
              <a:t>Cardiologist highlighting the various diseases and complications associated with smoking.</a:t>
            </a:r>
          </a:p>
          <a:p>
            <a:pPr marL="514350" indent="-514350">
              <a:buFont typeface="+mj-lt"/>
              <a:buAutoNum type="romanLcPeriod"/>
            </a:pPr>
            <a:r>
              <a:rPr lang="en-US" cap="none" dirty="0" smtClean="0">
                <a:latin typeface="Times New Roman" panose="02020603050405020304" pitchFamily="18" charset="0"/>
                <a:cs typeface="Times New Roman" panose="02020603050405020304" pitchFamily="18" charset="0"/>
              </a:rPr>
              <a:t>Educating the community on public health risk factors for the respiratory and chronic diseases affecting the community.</a:t>
            </a:r>
          </a:p>
          <a:p>
            <a:pPr marL="514350" indent="-514350">
              <a:buFont typeface="+mj-lt"/>
              <a:buAutoNum type="romanLcPeriod"/>
            </a:pPr>
            <a:r>
              <a:rPr lang="en-US" cap="none" dirty="0" smtClean="0">
                <a:latin typeface="Times New Roman" panose="02020603050405020304" pitchFamily="18" charset="0"/>
                <a:cs typeface="Times New Roman" panose="02020603050405020304" pitchFamily="18" charset="0"/>
              </a:rPr>
              <a:t>Screening the community for some of the diseases associated with smoking</a:t>
            </a:r>
            <a:endParaRPr lang="en-US" cap="none" dirty="0">
              <a:latin typeface="Times New Roman" panose="02020603050405020304" pitchFamily="18" charset="0"/>
              <a:cs typeface="Times New Roman" panose="02020603050405020304" pitchFamily="18" charset="0"/>
            </a:endParaRPr>
          </a:p>
        </p:txBody>
      </p:sp>
      <p:sp>
        <p:nvSpPr>
          <p:cNvPr id="4" name="TextBox 3"/>
          <p:cNvSpPr txBox="1"/>
          <p:nvPr/>
        </p:nvSpPr>
        <p:spPr>
          <a:xfrm>
            <a:off x="8056179" y="1466193"/>
            <a:ext cx="3641834" cy="3579441"/>
          </a:xfrm>
          <a:prstGeom prst="rect">
            <a:avLst/>
          </a:prstGeom>
          <a:noFill/>
        </p:spPr>
        <p:txBody>
          <a:bodyPr wrap="square" rtlCol="0">
            <a:spAutoFit/>
          </a:bodyPr>
          <a:lstStyle/>
          <a:p>
            <a:pPr>
              <a:lnSpc>
                <a:spcPct val="120000"/>
              </a:lnSpc>
              <a:spcBef>
                <a:spcPts val="1000"/>
              </a:spcBef>
            </a:pPr>
            <a:r>
              <a:rPr lang="en-US" sz="2400" dirty="0" smtClean="0">
                <a:latin typeface="Times New Roman" panose="02020603050405020304" pitchFamily="18" charset="0"/>
                <a:cs typeface="Times New Roman" panose="02020603050405020304" pitchFamily="18" charset="0"/>
              </a:rPr>
              <a:t>Resources that will be used</a:t>
            </a:r>
          </a:p>
          <a:p>
            <a:pPr marL="400050" indent="-400050">
              <a:lnSpc>
                <a:spcPct val="120000"/>
              </a:lnSpc>
              <a:spcBef>
                <a:spcPts val="1000"/>
              </a:spcBef>
              <a:buFont typeface="+mj-lt"/>
              <a:buAutoNum type="romanLcPeriod"/>
            </a:pPr>
            <a:r>
              <a:rPr lang="en-US" sz="2400" dirty="0" smtClean="0">
                <a:latin typeface="Times New Roman" panose="02020603050405020304" pitchFamily="18" charset="0"/>
                <a:cs typeface="Times New Roman" panose="02020603050405020304" pitchFamily="18" charset="0"/>
              </a:rPr>
              <a:t>The Cardiologist</a:t>
            </a:r>
          </a:p>
          <a:p>
            <a:pPr marL="400050" indent="-400050">
              <a:lnSpc>
                <a:spcPct val="120000"/>
              </a:lnSpc>
              <a:spcBef>
                <a:spcPts val="1000"/>
              </a:spcBef>
              <a:buFont typeface="+mj-lt"/>
              <a:buAutoNum type="romanLcPeriod"/>
            </a:pPr>
            <a:r>
              <a:rPr lang="en-US" sz="2400" dirty="0" smtClean="0">
                <a:latin typeface="Times New Roman" panose="02020603050405020304" pitchFamily="18" charset="0"/>
                <a:cs typeface="Times New Roman" panose="02020603050405020304" pitchFamily="18" charset="0"/>
              </a:rPr>
              <a:t>The Public Health Officer</a:t>
            </a:r>
          </a:p>
          <a:p>
            <a:pPr marL="400050" indent="-400050">
              <a:lnSpc>
                <a:spcPct val="120000"/>
              </a:lnSpc>
              <a:spcBef>
                <a:spcPts val="1000"/>
              </a:spcBef>
              <a:buFont typeface="+mj-lt"/>
              <a:buAutoNum type="romanLcPeriod"/>
            </a:pPr>
            <a:r>
              <a:rPr lang="en-US" sz="2400" dirty="0" smtClean="0">
                <a:latin typeface="Times New Roman" panose="02020603050405020304" pitchFamily="18" charset="0"/>
                <a:cs typeface="Times New Roman" panose="02020603050405020304" pitchFamily="18" charset="0"/>
              </a:rPr>
              <a:t>The presentation materials such as the charts and posters</a:t>
            </a:r>
            <a:endParaRPr lang="en-US" sz="2400" dirty="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51302" y="1466194"/>
            <a:ext cx="3304877" cy="5013434"/>
          </a:xfrm>
          <a:prstGeom prst="rect">
            <a:avLst/>
          </a:prstGeom>
        </p:spPr>
      </p:pic>
    </p:spTree>
    <p:extLst>
      <p:ext uri="{BB962C8B-B14F-4D97-AF65-F5344CB8AC3E}">
        <p14:creationId xmlns:p14="http://schemas.microsoft.com/office/powerpoint/2010/main" val="38485686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149" y="318972"/>
            <a:ext cx="10364451" cy="1596177"/>
          </a:xfrm>
        </p:spPr>
        <p:txBody>
          <a:bodyPr/>
          <a:lstStyle/>
          <a:p>
            <a:r>
              <a:rPr lang="en-US" dirty="0" smtClean="0">
                <a:latin typeface="Times New Roman" panose="02020603050405020304" pitchFamily="18" charset="0"/>
                <a:cs typeface="Times New Roman" panose="02020603050405020304" pitchFamily="18" charset="0"/>
              </a:rPr>
              <a:t>HEALTH PROMOTION PROGRAM GANTT CHART</a:t>
            </a:r>
            <a:endParaRPr lang="en-US" dirty="0">
              <a:latin typeface="Times New Roman" panose="02020603050405020304" pitchFamily="18" charset="0"/>
              <a:cs typeface="Times New Roman" panose="02020603050405020304" pitchFamily="18" charset="0"/>
            </a:endParaRPr>
          </a:p>
        </p:txBody>
      </p:sp>
      <p:graphicFrame>
        <p:nvGraphicFramePr>
          <p:cNvPr id="4" name="Content Placeholder 3"/>
          <p:cNvGraphicFramePr>
            <a:graphicFrameLocks noGrp="1"/>
          </p:cNvGraphicFramePr>
          <p:nvPr>
            <p:ph sz="quarter" idx="13"/>
            <p:extLst>
              <p:ext uri="{D42A27DB-BD31-4B8C-83A1-F6EECF244321}">
                <p14:modId xmlns:p14="http://schemas.microsoft.com/office/powerpoint/2010/main" val="4120566998"/>
              </p:ext>
            </p:extLst>
          </p:nvPr>
        </p:nvGraphicFramePr>
        <p:xfrm>
          <a:off x="914400" y="1914525"/>
          <a:ext cx="9348952" cy="4171260"/>
        </p:xfrm>
        <a:graphic>
          <a:graphicData uri="http://schemas.openxmlformats.org/drawingml/2006/table">
            <a:tbl>
              <a:tblPr firstRow="1" bandRow="1">
                <a:tableStyleId>{073A0DAA-6AF3-43AB-8588-CEC1D06C72B9}</a:tableStyleId>
              </a:tblPr>
              <a:tblGrid>
                <a:gridCol w="2337238"/>
                <a:gridCol w="2337238"/>
                <a:gridCol w="2337238"/>
                <a:gridCol w="2337238"/>
              </a:tblGrid>
              <a:tr h="896910">
                <a:tc>
                  <a:txBody>
                    <a:bodyPr/>
                    <a:lstStyle/>
                    <a:p>
                      <a:pPr>
                        <a:lnSpc>
                          <a:spcPct val="200000"/>
                        </a:lnSpc>
                      </a:pPr>
                      <a:r>
                        <a:rPr lang="en-US" dirty="0" smtClean="0">
                          <a:latin typeface="Times New Roman" panose="02020603050405020304" pitchFamily="18" charset="0"/>
                          <a:cs typeface="Times New Roman" panose="02020603050405020304" pitchFamily="18" charset="0"/>
                        </a:rPr>
                        <a:t>ACTIVITY</a:t>
                      </a:r>
                      <a:endParaRPr lang="en-US" dirty="0">
                        <a:latin typeface="Times New Roman" panose="02020603050405020304" pitchFamily="18" charset="0"/>
                        <a:cs typeface="Times New Roman" panose="02020603050405020304" pitchFamily="18" charset="0"/>
                      </a:endParaRPr>
                    </a:p>
                  </a:txBody>
                  <a:tcPr/>
                </a:tc>
                <a:tc>
                  <a:txBody>
                    <a:bodyPr/>
                    <a:lstStyle/>
                    <a:p>
                      <a:pPr>
                        <a:lnSpc>
                          <a:spcPct val="200000"/>
                        </a:lnSpc>
                      </a:pPr>
                      <a:r>
                        <a:rPr lang="en-US" dirty="0" smtClean="0">
                          <a:latin typeface="Times New Roman" panose="02020603050405020304" pitchFamily="18" charset="0"/>
                          <a:cs typeface="Times New Roman" panose="02020603050405020304" pitchFamily="18" charset="0"/>
                        </a:rPr>
                        <a:t>DAY 1</a:t>
                      </a:r>
                      <a:endParaRPr lang="en-US" dirty="0">
                        <a:latin typeface="Times New Roman" panose="02020603050405020304" pitchFamily="18" charset="0"/>
                        <a:cs typeface="Times New Roman" panose="02020603050405020304" pitchFamily="18" charset="0"/>
                      </a:endParaRPr>
                    </a:p>
                  </a:txBody>
                  <a:tcPr/>
                </a:tc>
                <a:tc>
                  <a:txBody>
                    <a:bodyPr/>
                    <a:lstStyle/>
                    <a:p>
                      <a:pPr>
                        <a:lnSpc>
                          <a:spcPct val="200000"/>
                        </a:lnSpc>
                      </a:pPr>
                      <a:r>
                        <a:rPr lang="en-US" dirty="0" smtClean="0">
                          <a:latin typeface="Times New Roman" panose="02020603050405020304" pitchFamily="18" charset="0"/>
                          <a:cs typeface="Times New Roman" panose="02020603050405020304" pitchFamily="18" charset="0"/>
                        </a:rPr>
                        <a:t>DAY 2</a:t>
                      </a:r>
                      <a:endParaRPr lang="en-US" dirty="0">
                        <a:latin typeface="Times New Roman" panose="02020603050405020304" pitchFamily="18" charset="0"/>
                        <a:cs typeface="Times New Roman" panose="02020603050405020304" pitchFamily="18" charset="0"/>
                      </a:endParaRPr>
                    </a:p>
                  </a:txBody>
                  <a:tcPr/>
                </a:tc>
                <a:tc>
                  <a:txBody>
                    <a:bodyPr/>
                    <a:lstStyle/>
                    <a:p>
                      <a:pPr>
                        <a:lnSpc>
                          <a:spcPct val="200000"/>
                        </a:lnSpc>
                      </a:pPr>
                      <a:r>
                        <a:rPr lang="en-US" dirty="0" smtClean="0">
                          <a:latin typeface="Times New Roman" panose="02020603050405020304" pitchFamily="18" charset="0"/>
                          <a:cs typeface="Times New Roman" panose="02020603050405020304" pitchFamily="18" charset="0"/>
                        </a:rPr>
                        <a:t>DAY 3</a:t>
                      </a:r>
                      <a:endParaRPr lang="en-US" dirty="0">
                        <a:latin typeface="Times New Roman" panose="02020603050405020304" pitchFamily="18" charset="0"/>
                        <a:cs typeface="Times New Roman" panose="02020603050405020304" pitchFamily="18" charset="0"/>
                      </a:endParaRPr>
                    </a:p>
                  </a:txBody>
                  <a:tcPr/>
                </a:tc>
              </a:tr>
              <a:tr h="896910">
                <a:tc>
                  <a:txBody>
                    <a:bodyPr/>
                    <a:lstStyle/>
                    <a:p>
                      <a:pPr>
                        <a:lnSpc>
                          <a:spcPct val="200000"/>
                        </a:lnSpc>
                      </a:pPr>
                      <a:r>
                        <a:rPr lang="en-US" dirty="0" smtClean="0">
                          <a:latin typeface="Times New Roman" panose="02020603050405020304" pitchFamily="18" charset="0"/>
                          <a:cs typeface="Times New Roman" panose="02020603050405020304" pitchFamily="18" charset="0"/>
                        </a:rPr>
                        <a:t>Cardiologist education</a:t>
                      </a:r>
                      <a:r>
                        <a:rPr lang="en-US" baseline="0" dirty="0" smtClean="0">
                          <a:latin typeface="Times New Roman" panose="02020603050405020304" pitchFamily="18" charset="0"/>
                          <a:cs typeface="Times New Roman" panose="02020603050405020304" pitchFamily="18" charset="0"/>
                        </a:rPr>
                        <a:t> session</a:t>
                      </a:r>
                      <a:endParaRPr lang="en-US" dirty="0">
                        <a:latin typeface="Times New Roman" panose="02020603050405020304" pitchFamily="18" charset="0"/>
                        <a:cs typeface="Times New Roman" panose="02020603050405020304" pitchFamily="18" charset="0"/>
                      </a:endParaRPr>
                    </a:p>
                  </a:txBody>
                  <a:tcPr/>
                </a:tc>
                <a:tc>
                  <a:txBody>
                    <a:bodyPr/>
                    <a:lstStyle/>
                    <a:p>
                      <a:pPr>
                        <a:lnSpc>
                          <a:spcPct val="200000"/>
                        </a:lnSpc>
                      </a:pPr>
                      <a:endParaRPr lang="en-US" dirty="0">
                        <a:latin typeface="Times New Roman" panose="02020603050405020304" pitchFamily="18" charset="0"/>
                        <a:cs typeface="Times New Roman" panose="02020603050405020304" pitchFamily="18" charset="0"/>
                      </a:endParaRPr>
                    </a:p>
                  </a:txBody>
                  <a:tcPr>
                    <a:solidFill>
                      <a:schemeClr val="accent1"/>
                    </a:solidFill>
                  </a:tcPr>
                </a:tc>
                <a:tc>
                  <a:txBody>
                    <a:bodyPr/>
                    <a:lstStyle/>
                    <a:p>
                      <a:pPr>
                        <a:lnSpc>
                          <a:spcPct val="200000"/>
                        </a:lnSpc>
                      </a:pPr>
                      <a:endParaRPr lang="en-US">
                        <a:latin typeface="Times New Roman" panose="02020603050405020304" pitchFamily="18" charset="0"/>
                        <a:cs typeface="Times New Roman" panose="02020603050405020304" pitchFamily="18" charset="0"/>
                      </a:endParaRPr>
                    </a:p>
                  </a:txBody>
                  <a:tcPr/>
                </a:tc>
                <a:tc>
                  <a:txBody>
                    <a:bodyPr/>
                    <a:lstStyle/>
                    <a:p>
                      <a:pPr>
                        <a:lnSpc>
                          <a:spcPct val="200000"/>
                        </a:lnSpc>
                      </a:pPr>
                      <a:endParaRPr lang="en-US">
                        <a:latin typeface="Times New Roman" panose="02020603050405020304" pitchFamily="18" charset="0"/>
                        <a:cs typeface="Times New Roman" panose="02020603050405020304" pitchFamily="18" charset="0"/>
                      </a:endParaRPr>
                    </a:p>
                  </a:txBody>
                  <a:tcPr/>
                </a:tc>
              </a:tr>
              <a:tr h="896910">
                <a:tc>
                  <a:txBody>
                    <a:bodyPr/>
                    <a:lstStyle/>
                    <a:p>
                      <a:pPr>
                        <a:lnSpc>
                          <a:spcPct val="200000"/>
                        </a:lnSpc>
                      </a:pPr>
                      <a:r>
                        <a:rPr lang="en-US" dirty="0" smtClean="0">
                          <a:latin typeface="Times New Roman" panose="02020603050405020304" pitchFamily="18" charset="0"/>
                          <a:cs typeface="Times New Roman" panose="02020603050405020304" pitchFamily="18" charset="0"/>
                        </a:rPr>
                        <a:t>Pu</a:t>
                      </a:r>
                      <a:r>
                        <a:rPr lang="en-US" sz="1800" dirty="0" smtClean="0">
                          <a:latin typeface="Times New Roman" panose="02020603050405020304" pitchFamily="18" charset="0"/>
                          <a:cs typeface="Times New Roman" panose="02020603050405020304" pitchFamily="18" charset="0"/>
                        </a:rPr>
                        <a:t>blic Health education session</a:t>
                      </a:r>
                      <a:endParaRPr lang="en-US" dirty="0">
                        <a:latin typeface="Times New Roman" panose="02020603050405020304" pitchFamily="18" charset="0"/>
                        <a:cs typeface="Times New Roman" panose="02020603050405020304" pitchFamily="18" charset="0"/>
                      </a:endParaRPr>
                    </a:p>
                  </a:txBody>
                  <a:tcPr/>
                </a:tc>
                <a:tc>
                  <a:txBody>
                    <a:bodyPr/>
                    <a:lstStyle/>
                    <a:p>
                      <a:pPr>
                        <a:lnSpc>
                          <a:spcPct val="200000"/>
                        </a:lnSpc>
                      </a:pPr>
                      <a:endParaRPr lang="en-US" dirty="0">
                        <a:latin typeface="Times New Roman" panose="02020603050405020304" pitchFamily="18" charset="0"/>
                        <a:cs typeface="Times New Roman" panose="02020603050405020304" pitchFamily="18" charset="0"/>
                      </a:endParaRPr>
                    </a:p>
                  </a:txBody>
                  <a:tcPr/>
                </a:tc>
                <a:tc>
                  <a:txBody>
                    <a:bodyPr/>
                    <a:lstStyle/>
                    <a:p>
                      <a:pPr>
                        <a:lnSpc>
                          <a:spcPct val="200000"/>
                        </a:lnSpc>
                      </a:pPr>
                      <a:endParaRPr lang="en-US" dirty="0">
                        <a:latin typeface="Times New Roman" panose="02020603050405020304" pitchFamily="18" charset="0"/>
                        <a:cs typeface="Times New Roman" panose="02020603050405020304" pitchFamily="18" charset="0"/>
                      </a:endParaRPr>
                    </a:p>
                  </a:txBody>
                  <a:tcPr>
                    <a:solidFill>
                      <a:schemeClr val="accent1"/>
                    </a:solidFill>
                  </a:tcPr>
                </a:tc>
                <a:tc>
                  <a:txBody>
                    <a:bodyPr/>
                    <a:lstStyle/>
                    <a:p>
                      <a:pPr>
                        <a:lnSpc>
                          <a:spcPct val="200000"/>
                        </a:lnSpc>
                      </a:pPr>
                      <a:endParaRPr lang="en-US" dirty="0">
                        <a:latin typeface="Times New Roman" panose="02020603050405020304" pitchFamily="18" charset="0"/>
                        <a:cs typeface="Times New Roman" panose="02020603050405020304" pitchFamily="18" charset="0"/>
                      </a:endParaRPr>
                    </a:p>
                  </a:txBody>
                  <a:tcPr/>
                </a:tc>
              </a:tr>
              <a:tr h="896910">
                <a:tc>
                  <a:txBody>
                    <a:bodyPr/>
                    <a:lstStyle/>
                    <a:p>
                      <a:pPr>
                        <a:lnSpc>
                          <a:spcPct val="200000"/>
                        </a:lnSpc>
                      </a:pPr>
                      <a:r>
                        <a:rPr lang="en-US" dirty="0" smtClean="0">
                          <a:latin typeface="Times New Roman" panose="02020603050405020304" pitchFamily="18" charset="0"/>
                          <a:cs typeface="Times New Roman" panose="02020603050405020304" pitchFamily="18" charset="0"/>
                        </a:rPr>
                        <a:t>Screening camp</a:t>
                      </a:r>
                      <a:endParaRPr lang="en-US" dirty="0">
                        <a:latin typeface="Times New Roman" panose="02020603050405020304" pitchFamily="18" charset="0"/>
                        <a:cs typeface="Times New Roman" panose="02020603050405020304" pitchFamily="18" charset="0"/>
                      </a:endParaRPr>
                    </a:p>
                  </a:txBody>
                  <a:tcPr/>
                </a:tc>
                <a:tc>
                  <a:txBody>
                    <a:bodyPr/>
                    <a:lstStyle/>
                    <a:p>
                      <a:pPr>
                        <a:lnSpc>
                          <a:spcPct val="200000"/>
                        </a:lnSpc>
                      </a:pPr>
                      <a:endParaRPr lang="en-US">
                        <a:latin typeface="Times New Roman" panose="02020603050405020304" pitchFamily="18" charset="0"/>
                        <a:cs typeface="Times New Roman" panose="02020603050405020304" pitchFamily="18" charset="0"/>
                      </a:endParaRPr>
                    </a:p>
                  </a:txBody>
                  <a:tcPr/>
                </a:tc>
                <a:tc>
                  <a:txBody>
                    <a:bodyPr/>
                    <a:lstStyle/>
                    <a:p>
                      <a:pPr>
                        <a:lnSpc>
                          <a:spcPct val="200000"/>
                        </a:lnSpc>
                      </a:pPr>
                      <a:endParaRPr lang="en-US">
                        <a:latin typeface="Times New Roman" panose="02020603050405020304" pitchFamily="18" charset="0"/>
                        <a:cs typeface="Times New Roman" panose="02020603050405020304" pitchFamily="18" charset="0"/>
                      </a:endParaRPr>
                    </a:p>
                  </a:txBody>
                  <a:tcPr/>
                </a:tc>
                <a:tc>
                  <a:txBody>
                    <a:bodyPr/>
                    <a:lstStyle/>
                    <a:p>
                      <a:pPr>
                        <a:lnSpc>
                          <a:spcPct val="200000"/>
                        </a:lnSpc>
                      </a:pPr>
                      <a:endParaRPr lang="en-US" dirty="0">
                        <a:latin typeface="Times New Roman" panose="02020603050405020304" pitchFamily="18" charset="0"/>
                        <a:cs typeface="Times New Roman" panose="02020603050405020304" pitchFamily="18" charset="0"/>
                      </a:endParaRPr>
                    </a:p>
                  </a:txBody>
                  <a:tcPr>
                    <a:solidFill>
                      <a:schemeClr val="accent1"/>
                    </a:solidFill>
                  </a:tcPr>
                </a:tc>
              </a:tr>
            </a:tbl>
          </a:graphicData>
        </a:graphic>
      </p:graphicFrame>
    </p:spTree>
    <p:extLst>
      <p:ext uri="{BB962C8B-B14F-4D97-AF65-F5344CB8AC3E}">
        <p14:creationId xmlns:p14="http://schemas.microsoft.com/office/powerpoint/2010/main" val="29574220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149" y="141891"/>
            <a:ext cx="10364451" cy="867102"/>
          </a:xfrm>
        </p:spPr>
        <p:txBody>
          <a:bodyPr/>
          <a:lstStyle/>
          <a:p>
            <a:r>
              <a:rPr lang="en-US" dirty="0" smtClean="0">
                <a:latin typeface="Times New Roman" panose="02020603050405020304" pitchFamily="18" charset="0"/>
                <a:cs typeface="Times New Roman" panose="02020603050405020304" pitchFamily="18" charset="0"/>
              </a:rPr>
              <a:t>indicators</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quarter" idx="13"/>
          </p:nvPr>
        </p:nvSpPr>
        <p:spPr>
          <a:xfrm>
            <a:off x="913774" y="1008993"/>
            <a:ext cx="6700971" cy="5738648"/>
          </a:xfrm>
        </p:spPr>
        <p:txBody>
          <a:bodyPr>
            <a:noAutofit/>
          </a:bodyPr>
          <a:lstStyle/>
          <a:p>
            <a:pPr marL="457200" indent="-457200">
              <a:buFont typeface="+mj-lt"/>
              <a:buAutoNum type="arabicPeriod"/>
            </a:pPr>
            <a:r>
              <a:rPr lang="en-US" sz="1800" dirty="0" smtClean="0">
                <a:latin typeface="Times New Roman" panose="02020603050405020304" pitchFamily="18" charset="0"/>
                <a:cs typeface="Times New Roman" panose="02020603050405020304" pitchFamily="18" charset="0"/>
              </a:rPr>
              <a:t>S</a:t>
            </a:r>
            <a:r>
              <a:rPr lang="en-US" sz="1800" cap="none" dirty="0" smtClean="0">
                <a:latin typeface="Times New Roman" panose="02020603050405020304" pitchFamily="18" charset="0"/>
                <a:cs typeface="Times New Roman" panose="02020603050405020304" pitchFamily="18" charset="0"/>
              </a:rPr>
              <a:t>hort-term outcomes</a:t>
            </a:r>
          </a:p>
          <a:p>
            <a:pPr lvl="1"/>
            <a:r>
              <a:rPr lang="en-US" cap="none" dirty="0" smtClean="0">
                <a:latin typeface="Times New Roman" panose="02020603050405020304" pitchFamily="18" charset="0"/>
                <a:cs typeface="Times New Roman" panose="02020603050405020304" pitchFamily="18" charset="0"/>
              </a:rPr>
              <a:t>Increased knowledge of </a:t>
            </a:r>
            <a:r>
              <a:rPr lang="en-US" cap="none" dirty="0">
                <a:latin typeface="Times New Roman" panose="02020603050405020304" pitchFamily="18" charset="0"/>
                <a:cs typeface="Times New Roman" panose="02020603050405020304" pitchFamily="18" charset="0"/>
              </a:rPr>
              <a:t>diseases caused </a:t>
            </a:r>
            <a:r>
              <a:rPr lang="en-US" cap="none" dirty="0" smtClean="0">
                <a:latin typeface="Times New Roman" panose="02020603050405020304" pitchFamily="18" charset="0"/>
                <a:cs typeface="Times New Roman" panose="02020603050405020304" pitchFamily="18" charset="0"/>
              </a:rPr>
              <a:t>by smoking among the people including both smokers and non-smokers.</a:t>
            </a:r>
          </a:p>
          <a:p>
            <a:pPr lvl="1"/>
            <a:r>
              <a:rPr lang="en-US" cap="none" dirty="0" smtClean="0">
                <a:latin typeface="Times New Roman" panose="02020603050405020304" pitchFamily="18" charset="0"/>
                <a:cs typeface="Times New Roman" panose="02020603050405020304" pitchFamily="18" charset="0"/>
              </a:rPr>
              <a:t>Increased need to take part in the screening camp process.</a:t>
            </a:r>
            <a:endParaRPr lang="en-US" cap="none" dirty="0">
              <a:latin typeface="Times New Roman" panose="02020603050405020304" pitchFamily="18" charset="0"/>
              <a:cs typeface="Times New Roman" panose="02020603050405020304" pitchFamily="18" charset="0"/>
            </a:endParaRPr>
          </a:p>
          <a:p>
            <a:pPr marL="457200" indent="-457200">
              <a:buFont typeface="+mj-lt"/>
              <a:buAutoNum type="arabicPeriod"/>
            </a:pPr>
            <a:r>
              <a:rPr lang="en-US" sz="1800" cap="none" dirty="0" smtClean="0">
                <a:latin typeface="Times New Roman" panose="02020603050405020304" pitchFamily="18" charset="0"/>
                <a:cs typeface="Times New Roman" panose="02020603050405020304" pitchFamily="18" charset="0"/>
              </a:rPr>
              <a:t>Intermediate outcomes</a:t>
            </a:r>
          </a:p>
          <a:p>
            <a:pPr lvl="1"/>
            <a:r>
              <a:rPr lang="en-US" cap="none" dirty="0" smtClean="0">
                <a:latin typeface="Times New Roman" panose="02020603050405020304" pitchFamily="18" charset="0"/>
                <a:cs typeface="Times New Roman" panose="02020603050405020304" pitchFamily="18" charset="0"/>
              </a:rPr>
              <a:t>Secession of smoking increased among the community members.</a:t>
            </a:r>
          </a:p>
          <a:p>
            <a:pPr lvl="1"/>
            <a:r>
              <a:rPr lang="en-US" cap="none" dirty="0" smtClean="0">
                <a:latin typeface="Times New Roman" panose="02020603050405020304" pitchFamily="18" charset="0"/>
                <a:cs typeface="Times New Roman" panose="02020603050405020304" pitchFamily="18" charset="0"/>
              </a:rPr>
              <a:t>Increased consultations at the local hospital.</a:t>
            </a:r>
          </a:p>
          <a:p>
            <a:pPr marL="457200" indent="-457200">
              <a:buFont typeface="+mj-lt"/>
              <a:buAutoNum type="arabicPeriod"/>
            </a:pPr>
            <a:r>
              <a:rPr lang="en-US" sz="1800" cap="none" dirty="0" smtClean="0">
                <a:latin typeface="Times New Roman" panose="02020603050405020304" pitchFamily="18" charset="0"/>
                <a:cs typeface="Times New Roman" panose="02020603050405020304" pitchFamily="18" charset="0"/>
              </a:rPr>
              <a:t>Long-term outcomes</a:t>
            </a:r>
          </a:p>
          <a:p>
            <a:pPr lvl="1"/>
            <a:r>
              <a:rPr lang="en-US" cap="none" dirty="0" smtClean="0">
                <a:latin typeface="Times New Roman" panose="02020603050405020304" pitchFamily="18" charset="0"/>
                <a:cs typeface="Times New Roman" panose="02020603050405020304" pitchFamily="18" charset="0"/>
              </a:rPr>
              <a:t>Improved quality of life among the smoking communities.</a:t>
            </a:r>
          </a:p>
          <a:p>
            <a:pPr lvl="1"/>
            <a:r>
              <a:rPr lang="en-US" cap="none" dirty="0" smtClean="0">
                <a:latin typeface="Times New Roman" panose="02020603050405020304" pitchFamily="18" charset="0"/>
                <a:cs typeface="Times New Roman" panose="02020603050405020304" pitchFamily="18" charset="0"/>
              </a:rPr>
              <a:t>Reduced health disparities between the adult smokers and non-smokers.</a:t>
            </a:r>
          </a:p>
          <a:p>
            <a:pPr lvl="1"/>
            <a:endParaRPr lang="en-US" cap="none"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4744" y="1008992"/>
            <a:ext cx="4577255" cy="5849008"/>
          </a:xfrm>
          <a:prstGeom prst="rect">
            <a:avLst/>
          </a:prstGeom>
        </p:spPr>
      </p:pic>
    </p:spTree>
    <p:extLst>
      <p:ext uri="{BB962C8B-B14F-4D97-AF65-F5344CB8AC3E}">
        <p14:creationId xmlns:p14="http://schemas.microsoft.com/office/powerpoint/2010/main" val="7339056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4" y="153005"/>
            <a:ext cx="10364451" cy="1177032"/>
          </a:xfrm>
        </p:spPr>
        <p:txBody>
          <a:bodyPr/>
          <a:lstStyle/>
          <a:p>
            <a:r>
              <a:rPr lang="en-US" dirty="0" smtClean="0">
                <a:latin typeface="Times New Roman" panose="02020603050405020304" pitchFamily="18" charset="0"/>
                <a:cs typeface="Times New Roman" panose="02020603050405020304" pitchFamily="18" charset="0"/>
              </a:rPr>
              <a:t>References</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quarter" idx="13"/>
          </p:nvPr>
        </p:nvSpPr>
        <p:spPr>
          <a:xfrm>
            <a:off x="913774" y="1330038"/>
            <a:ext cx="10363826" cy="4461162"/>
          </a:xfrm>
        </p:spPr>
        <p:txBody>
          <a:bodyPr>
            <a:normAutofit fontScale="92500" lnSpcReduction="20000"/>
          </a:bodyPr>
          <a:lstStyle/>
          <a:p>
            <a:r>
              <a:rPr lang="en-US" i="1" dirty="0" smtClean="0"/>
              <a:t>Smith, a. (2020). Why </a:t>
            </a:r>
            <a:r>
              <a:rPr lang="en-US" i="1" dirty="0"/>
              <a:t>is smoking bad for you?</a:t>
            </a:r>
            <a:r>
              <a:rPr lang="en-US" dirty="0"/>
              <a:t>. Medicalnewstoday.com. (2020). Retrieved 29 July 2020, from </a:t>
            </a:r>
            <a:r>
              <a:rPr lang="en-US" dirty="0">
                <a:hlinkClick r:id="rId2"/>
              </a:rPr>
              <a:t>https://www.medicalnewstoday.com/articles/10566</a:t>
            </a:r>
            <a:r>
              <a:rPr lang="en-US" dirty="0" smtClean="0"/>
              <a:t>.</a:t>
            </a:r>
          </a:p>
          <a:p>
            <a:r>
              <a:rPr lang="en-US" i="1" dirty="0" smtClean="0"/>
              <a:t>Healthy </a:t>
            </a:r>
            <a:r>
              <a:rPr lang="en-US" i="1" dirty="0"/>
              <a:t>People 2020|About DHDSP|DHDSP|CDC</a:t>
            </a:r>
            <a:r>
              <a:rPr lang="en-US" dirty="0"/>
              <a:t>. Cdc.gov. (2020). Retrieved 28 July 2020, from </a:t>
            </a:r>
            <a:r>
              <a:rPr lang="en-US" dirty="0">
                <a:hlinkClick r:id="rId3"/>
              </a:rPr>
              <a:t>https://www.cdc.gov/dhdsp/hp2020.htm</a:t>
            </a:r>
            <a:r>
              <a:rPr lang="en-US" dirty="0" smtClean="0"/>
              <a:t>.</a:t>
            </a:r>
          </a:p>
          <a:p>
            <a:r>
              <a:rPr lang="en-US" dirty="0" err="1"/>
              <a:t>Fertman</a:t>
            </a:r>
            <a:r>
              <a:rPr lang="en-US" dirty="0"/>
              <a:t>, C. I., &amp; </a:t>
            </a:r>
            <a:r>
              <a:rPr lang="en-US" dirty="0" err="1"/>
              <a:t>Allensworth</a:t>
            </a:r>
            <a:r>
              <a:rPr lang="en-US" dirty="0"/>
              <a:t>, D. D. (2016). </a:t>
            </a:r>
            <a:r>
              <a:rPr lang="en-US" i="1" dirty="0"/>
              <a:t>Health promotion programs: from theory to practice</a:t>
            </a:r>
            <a:r>
              <a:rPr lang="en-US" dirty="0"/>
              <a:t>. John Wiley &amp; Sons</a:t>
            </a:r>
            <a:r>
              <a:rPr lang="en-US" dirty="0" smtClean="0"/>
              <a:t>.</a:t>
            </a:r>
          </a:p>
          <a:p>
            <a:r>
              <a:rPr lang="en-US" dirty="0"/>
              <a:t>Armstrong, M., </a:t>
            </a:r>
            <a:r>
              <a:rPr lang="en-US" dirty="0" err="1"/>
              <a:t>Paternostro</a:t>
            </a:r>
            <a:r>
              <a:rPr lang="en-US" dirty="0"/>
              <a:t>-Bayles, M., Conroy, M. B., Franklin, B. A., Richardson, C., &amp; </a:t>
            </a:r>
            <a:r>
              <a:rPr lang="en-US" dirty="0" err="1"/>
              <a:t>Kriska</a:t>
            </a:r>
            <a:r>
              <a:rPr lang="en-US" dirty="0"/>
              <a:t>, A. (2018). </a:t>
            </a:r>
            <a:r>
              <a:rPr lang="en-US" dirty="0" err="1"/>
              <a:t>Preparticipation</a:t>
            </a:r>
            <a:r>
              <a:rPr lang="en-US" dirty="0"/>
              <a:t> Screening Prior to Physical Activity in Community Lifestyle Interventions. </a:t>
            </a:r>
            <a:r>
              <a:rPr lang="en-US" i="1" dirty="0"/>
              <a:t>Translational journal of the American College of Sports Medicine</a:t>
            </a:r>
            <a:r>
              <a:rPr lang="en-US" dirty="0"/>
              <a:t>, </a:t>
            </a:r>
            <a:r>
              <a:rPr lang="en-US" i="1" dirty="0"/>
              <a:t>3</a:t>
            </a:r>
            <a:r>
              <a:rPr lang="en-US" dirty="0"/>
              <a:t>(22), 176–180. </a:t>
            </a:r>
            <a:r>
              <a:rPr lang="en-US" dirty="0">
                <a:hlinkClick r:id="rId4"/>
              </a:rPr>
              <a:t>https://</a:t>
            </a:r>
            <a:r>
              <a:rPr lang="en-US" dirty="0" smtClean="0">
                <a:hlinkClick r:id="rId4"/>
              </a:rPr>
              <a:t>doi.org/10.1249/TJX.0000000000000073</a:t>
            </a:r>
            <a:endParaRPr lang="en-US" dirty="0" smtClean="0"/>
          </a:p>
          <a:p>
            <a:r>
              <a:rPr lang="en-US" i="1" dirty="0"/>
              <a:t>Top 10 Populations Disproportionately Affected by Cigarette Smoking and Tobacco Use | State of Tobacco Control</a:t>
            </a:r>
            <a:r>
              <a:rPr lang="en-US" dirty="0"/>
              <a:t>. Lung.org. (2020). Retrieved 29 July 2020, from https://www.lung.org/research/sotc/by-the-numbers/top-10-populations-affected.</a:t>
            </a:r>
          </a:p>
          <a:p>
            <a:endParaRPr lang="en-US" dirty="0" smtClean="0"/>
          </a:p>
          <a:p>
            <a:endParaRPr lang="en-US" cap="none"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7989135"/>
      </p:ext>
    </p:extLst>
  </p:cSld>
  <p:clrMapOvr>
    <a:masterClrMapping/>
  </p:clrMapOvr>
</p:sld>
</file>

<file path=ppt/theme/theme1.xml><?xml version="1.0" encoding="utf-8"?>
<a:theme xmlns:a="http://schemas.openxmlformats.org/drawingml/2006/main" name="Droplet">
  <a:themeElements>
    <a:clrScheme name="Droplet">
      <a:dk1>
        <a:sysClr val="windowText" lastClr="000000"/>
      </a:dk1>
      <a:lt1>
        <a:sysClr val="window" lastClr="FFFFFF"/>
      </a:lt1>
      <a:dk2>
        <a:srgbClr val="27537E"/>
      </a:dk2>
      <a:lt2>
        <a:srgbClr val="AABED7"/>
      </a:lt2>
      <a:accent1>
        <a:srgbClr val="E34B7A"/>
      </a:accent1>
      <a:accent2>
        <a:srgbClr val="AC339A"/>
      </a:accent2>
      <a:accent3>
        <a:srgbClr val="6953B7"/>
      </a:accent3>
      <a:accent4>
        <a:srgbClr val="1D7EAB"/>
      </a:accent4>
      <a:accent5>
        <a:srgbClr val="43AFD6"/>
      </a:accent5>
      <a:accent6>
        <a:srgbClr val="DE85E1"/>
      </a:accent6>
      <a:hlink>
        <a:srgbClr val="ED87A6"/>
      </a:hlink>
      <a:folHlink>
        <a:srgbClr val="C99EAC"/>
      </a:folHlink>
    </a:clrScheme>
    <a:fontScheme name="Droplet">
      <a:majorFont>
        <a:latin typeface="Tw Cen M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78000"/>
                <a:shade val="100000"/>
                <a:hueMod val="136000"/>
                <a:satMod val="160000"/>
                <a:lumMod val="105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thm15="http://schemas.microsoft.com/office/thememl/2012/main" xmlns="" name="Droplet" id="{8984A317-299A-4E50-B45D-BFC9EDE2337A}" vid="{C71B277C-C29A-4BA0-A7BA-43502DF21AB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TM04033925[[fn=Droplet]]</Template>
  <TotalTime>492</TotalTime>
  <Words>1342</Words>
  <Application>Microsoft Office PowerPoint</Application>
  <PresentationFormat>Custom</PresentationFormat>
  <Paragraphs>72</Paragraphs>
  <Slides>8</Slides>
  <Notes>6</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Droplet</vt:lpstr>
      <vt:lpstr>HEALTH PROMOTION PLAN in AdULT smokers Name institutional affiliation  date</vt:lpstr>
      <vt:lpstr>Situational Assessment</vt:lpstr>
      <vt:lpstr>MANAGING THE PROCESS</vt:lpstr>
      <vt:lpstr>GOALS AND OUTCOME OBJECTIVES </vt:lpstr>
      <vt:lpstr>STRATEGIES, ACTIVITIES, AND RESOURCES IN THE HEALTH PROMOTION PLAN</vt:lpstr>
      <vt:lpstr>HEALTH PROMOTION PROGRAM GANTT CHART</vt:lpstr>
      <vt:lpstr>indicators</vt:lpstr>
      <vt:lpstr>References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DINA PC</dc:creator>
  <cp:lastModifiedBy>user</cp:lastModifiedBy>
  <cp:revision>50</cp:revision>
  <dcterms:created xsi:type="dcterms:W3CDTF">2020-07-28T06:56:51Z</dcterms:created>
  <dcterms:modified xsi:type="dcterms:W3CDTF">2020-07-29T08:27:47Z</dcterms:modified>
</cp:coreProperties>
</file>