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0"/>
  </p:notes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en-CA"/>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22EB5F-4C74-4D64-B4E7-E6EE675DA147}" type="datetimeFigureOut">
              <a:rPr lang="en-CA" smtClean="0"/>
              <a:t>26/09/2011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54C130-0842-41FE-AB43-3B629E492F66}" type="slidenum">
              <a:rPr lang="en-CA" smtClean="0"/>
              <a:t>‹#›</a:t>
            </a:fld>
            <a:endParaRPr lang="en-CA"/>
          </a:p>
        </p:txBody>
      </p:sp>
    </p:spTree>
    <p:extLst>
      <p:ext uri="{BB962C8B-B14F-4D97-AF65-F5344CB8AC3E}">
        <p14:creationId xmlns:p14="http://schemas.microsoft.com/office/powerpoint/2010/main" val="34586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the Title Page</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1</a:t>
            </a:fld>
            <a:endParaRPr lang="en-CA"/>
          </a:p>
        </p:txBody>
      </p:sp>
    </p:spTree>
    <p:extLst>
      <p:ext uri="{BB962C8B-B14F-4D97-AF65-F5344CB8AC3E}">
        <p14:creationId xmlns:p14="http://schemas.microsoft.com/office/powerpoint/2010/main" val="271017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The Metropolitan City of Miami falls within the Miami Dade County region and is in the high risk area for Category 5 hurricanes.  The area has a population in excess of 2.2 million and this becomes swelled by tourists in the summer months.  The area of Miami also contains the 5</a:t>
            </a:r>
            <a:r>
              <a:rPr lang="en-CA" baseline="30000" dirty="0" smtClean="0"/>
              <a:t>th</a:t>
            </a:r>
            <a:r>
              <a:rPr lang="en-CA" dirty="0" smtClean="0"/>
              <a:t> largest telecommunications centre in the world and is home to a number of prestigious business organizations.  The last major disaster, that hit as a Force 5 hurricane was that of Hurricane Andrew in 2002. This hurricane struck just 40 miles south of Miami.  Had it peaked further north the results would have been devastating to Miami in terms of structural damage and financial loss. The City continues to prepare for a major disaster and based upon storm characteristics Miami is in the zone for a potential Force 5 disaster.</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2</a:t>
            </a:fld>
            <a:endParaRPr lang="en-CA"/>
          </a:p>
        </p:txBody>
      </p:sp>
    </p:spTree>
    <p:extLst>
      <p:ext uri="{BB962C8B-B14F-4D97-AF65-F5344CB8AC3E}">
        <p14:creationId xmlns:p14="http://schemas.microsoft.com/office/powerpoint/2010/main" val="61605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The statistics illustrated show that both Mobile and Miami are the most likely places to be singled out for a potential Force 5 hurricane disaster.  The main risks will come from severe power outages and potential flooding due to severe ocean storm surges. This has the potential of causing business disruption costs of $9-15 billion in the City of Miami alone.  A widespread disaster along the Eastern seaboard, from a category 5 hurricane could cause hundreds of billions of $ of damage. In addition you could see both the seaports and Airports being closed for a prolonged period, thereby adding to the disruption in communications.  A direct hit on Miami  from a Force 5 hurricane has brought revised insurance estimates to that of $ 130 billion. If the hurricane skirted the Tampa coast it has been estimated damages could be as high as $250 </a:t>
            </a:r>
            <a:r>
              <a:rPr lang="en-CA" dirty="0" err="1" smtClean="0"/>
              <a:t>bilion</a:t>
            </a:r>
            <a:r>
              <a:rPr lang="en-CA" dirty="0" smtClean="0"/>
              <a:t>.</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3</a:t>
            </a:fld>
            <a:endParaRPr lang="en-CA"/>
          </a:p>
        </p:txBody>
      </p:sp>
    </p:spTree>
    <p:extLst>
      <p:ext uri="{BB962C8B-B14F-4D97-AF65-F5344CB8AC3E}">
        <p14:creationId xmlns:p14="http://schemas.microsoft.com/office/powerpoint/2010/main" val="3370493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The hurricane pattern for a level 5 occurrence is about once every three years.  It is difficult to predict with any great accuracy where such a storm will land .  Estimates of potential damage costs vary widely from 70 to 250 billion dollars.  The situation in Miami is such that for many folk the  monthly insurance premiums are in excess of their monthly mortgage payments. This increase in the insurance rates skyrocketed after the landing of Hurricane Andrew in 1992.  Florida is a growth based economy and Miami is a centre for communications and other business investments. Nevertheless the chance of a category 5 hurricane, once every three years, remains a strong possibility and it is more a question of when the next event will occur.  Climate change is certainly contributing towards more ferocious storm events. </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4</a:t>
            </a:fld>
            <a:endParaRPr lang="en-CA"/>
          </a:p>
        </p:txBody>
      </p:sp>
    </p:spTree>
    <p:extLst>
      <p:ext uri="{BB962C8B-B14F-4D97-AF65-F5344CB8AC3E}">
        <p14:creationId xmlns:p14="http://schemas.microsoft.com/office/powerpoint/2010/main" val="266677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The key  to surviving any major hurricane event is all about adequate preparation. This slide provides a basic checklist of survival items before the hurricane season. It is essential that properties are well boarded up and branches removed from any nearby trees.   In most cases where there is adequate warning of a major Force 5 hurricane it is advisable for people to evacuate the area.  This being due to the widespread damage and flooding that may occur in such an event.  The morbidity rate for those in adequate shelters is extremely high.  In addition you may become trapped because of air and road closures and as such place yourself in a life threatening situation after the event has struck.  Hurricane Katrina provided an example of how desperate the situation becomes after such a traumatic event</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5</a:t>
            </a:fld>
            <a:endParaRPr lang="en-CA"/>
          </a:p>
        </p:txBody>
      </p:sp>
    </p:spTree>
    <p:extLst>
      <p:ext uri="{BB962C8B-B14F-4D97-AF65-F5344CB8AC3E}">
        <p14:creationId xmlns:p14="http://schemas.microsoft.com/office/powerpoint/2010/main" val="3676937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The history of hurricanes on the Gulf of Mexico and the East Coast of America has increased in severity over the years. In the 20</a:t>
            </a:r>
            <a:r>
              <a:rPr lang="en-CA" baseline="30000" dirty="0" smtClean="0"/>
              <a:t>th</a:t>
            </a:r>
            <a:r>
              <a:rPr lang="en-CA" dirty="0" smtClean="0"/>
              <a:t> century as many as 158 hurricanes struck the USA Coastline with 64 serious events. Amongst these Florida had 57 landfalls with Miami Dade County being listed as one of the most severe areas for the possibility of a Hurricane Force 5 event.  August and September have been indicated as the worst possible months for the risk of a Force 5 event.  The future  concept of a Force 5 hurricane hitting Miami would prove to be a catastrophic event and potentially far more costly that the event that struck New Orleans.  The Florida legislature have been criticised for masking the truth about the consequential cost and damage imposed by such an event taking place</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6</a:t>
            </a:fld>
            <a:endParaRPr lang="en-CA"/>
          </a:p>
        </p:txBody>
      </p:sp>
    </p:spTree>
    <p:extLst>
      <p:ext uri="{BB962C8B-B14F-4D97-AF65-F5344CB8AC3E}">
        <p14:creationId xmlns:p14="http://schemas.microsoft.com/office/powerpoint/2010/main" val="337687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just an exhibit slide, in support of the previous slide.</a:t>
            </a:r>
            <a:endParaRPr lang="en-CA" dirty="0"/>
          </a:p>
        </p:txBody>
      </p:sp>
      <p:sp>
        <p:nvSpPr>
          <p:cNvPr id="4" name="Slide Number Placeholder 3"/>
          <p:cNvSpPr>
            <a:spLocks noGrp="1"/>
          </p:cNvSpPr>
          <p:nvPr>
            <p:ph type="sldNum" sz="quarter" idx="10"/>
          </p:nvPr>
        </p:nvSpPr>
        <p:spPr/>
        <p:txBody>
          <a:bodyPr/>
          <a:lstStyle/>
          <a:p>
            <a:fld id="{CB54C130-0842-41FE-AB43-3B629E492F66}" type="slidenum">
              <a:rPr lang="en-CA" smtClean="0"/>
              <a:t>7</a:t>
            </a:fld>
            <a:endParaRPr lang="en-CA"/>
          </a:p>
        </p:txBody>
      </p:sp>
    </p:spTree>
    <p:extLst>
      <p:ext uri="{BB962C8B-B14F-4D97-AF65-F5344CB8AC3E}">
        <p14:creationId xmlns:p14="http://schemas.microsoft.com/office/powerpoint/2010/main" val="1397129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8066" name="Rectangle 2"/>
          <p:cNvSpPr>
            <a:spLocks noGrp="1" noRot="1" noChangeArrowheads="1"/>
          </p:cNvSpPr>
          <p:nvPr>
            <p:ph type="ctrTitle"/>
          </p:nvPr>
        </p:nvSpPr>
        <p:spPr>
          <a:xfrm>
            <a:off x="685800" y="1981200"/>
            <a:ext cx="7772400" cy="1600200"/>
          </a:xfrm>
        </p:spPr>
        <p:txBody>
          <a:bodyPr/>
          <a:lstStyle>
            <a:lvl1pPr>
              <a:defRPr/>
            </a:lvl1pPr>
          </a:lstStyle>
          <a:p>
            <a:pPr lvl="0"/>
            <a:r>
              <a:rPr lang="en-CA" noProof="0" smtClean="0"/>
              <a:t>Click to edit Master title style</a:t>
            </a:r>
          </a:p>
        </p:txBody>
      </p:sp>
      <p:sp>
        <p:nvSpPr>
          <p:cNvPr id="88067"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CA" noProof="0" smtClean="0"/>
              <a:t>Click to edit Master subtitle style</a:t>
            </a:r>
          </a:p>
        </p:txBody>
      </p:sp>
      <p:sp>
        <p:nvSpPr>
          <p:cNvPr id="88071" name="Rectangle 7"/>
          <p:cNvSpPr>
            <a:spLocks noGrp="1" noChangeArrowheads="1"/>
          </p:cNvSpPr>
          <p:nvPr>
            <p:ph type="dt" sz="quarter" idx="2"/>
          </p:nvPr>
        </p:nvSpPr>
        <p:spPr/>
        <p:txBody>
          <a:bodyPr/>
          <a:lstStyle>
            <a:lvl1pPr>
              <a:defRPr/>
            </a:lvl1pPr>
          </a:lstStyle>
          <a:p>
            <a:endParaRPr lang="en-CA"/>
          </a:p>
        </p:txBody>
      </p:sp>
      <p:sp>
        <p:nvSpPr>
          <p:cNvPr id="88072" name="Rectangle 8"/>
          <p:cNvSpPr>
            <a:spLocks noGrp="1" noChangeArrowheads="1"/>
          </p:cNvSpPr>
          <p:nvPr>
            <p:ph type="ftr" sz="quarter" idx="3"/>
          </p:nvPr>
        </p:nvSpPr>
        <p:spPr/>
        <p:txBody>
          <a:bodyPr/>
          <a:lstStyle>
            <a:lvl1pPr>
              <a:defRPr/>
            </a:lvl1pPr>
          </a:lstStyle>
          <a:p>
            <a:endParaRPr lang="en-CA"/>
          </a:p>
        </p:txBody>
      </p:sp>
      <p:sp>
        <p:nvSpPr>
          <p:cNvPr id="88073" name="Rectangle 9"/>
          <p:cNvSpPr>
            <a:spLocks noGrp="1" noChangeArrowheads="1"/>
          </p:cNvSpPr>
          <p:nvPr>
            <p:ph type="sldNum" sz="quarter" idx="4"/>
          </p:nvPr>
        </p:nvSpPr>
        <p:spPr/>
        <p:txBody>
          <a:bodyPr/>
          <a:lstStyle>
            <a:lvl1pPr>
              <a:defRPr/>
            </a:lvl1pPr>
          </a:lstStyle>
          <a:p>
            <a:fld id="{DBD67F38-5D24-4731-9533-7E601071DA26}"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C08F7A21-A686-4CB1-8C7A-6F7EC51DD3BD}" type="slidenum">
              <a:rPr lang="en-CA"/>
              <a:pPr/>
              <a:t>‹#›</a:t>
            </a:fld>
            <a:endParaRPr lang="en-CA"/>
          </a:p>
        </p:txBody>
      </p:sp>
    </p:spTree>
    <p:extLst>
      <p:ext uri="{BB962C8B-B14F-4D97-AF65-F5344CB8AC3E}">
        <p14:creationId xmlns:p14="http://schemas.microsoft.com/office/powerpoint/2010/main" val="387684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CA" smtClean="0"/>
              <a:t>Click to edit Master title style</a:t>
            </a:r>
            <a:endParaRPr lang="en-CA"/>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A175667E-03C3-4699-ADE4-5E3A6E2FD396}" type="slidenum">
              <a:rPr lang="en-CA"/>
              <a:pPr/>
              <a:t>‹#›</a:t>
            </a:fld>
            <a:endParaRPr lang="en-CA"/>
          </a:p>
        </p:txBody>
      </p:sp>
    </p:spTree>
    <p:extLst>
      <p:ext uri="{BB962C8B-B14F-4D97-AF65-F5344CB8AC3E}">
        <p14:creationId xmlns:p14="http://schemas.microsoft.com/office/powerpoint/2010/main" val="141532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FD022B8C-FCD7-4203-B0D0-418660FFDF41}" type="slidenum">
              <a:rPr lang="en-CA"/>
              <a:pPr/>
              <a:t>‹#›</a:t>
            </a:fld>
            <a:endParaRPr lang="en-CA"/>
          </a:p>
        </p:txBody>
      </p:sp>
    </p:spTree>
    <p:extLst>
      <p:ext uri="{BB962C8B-B14F-4D97-AF65-F5344CB8AC3E}">
        <p14:creationId xmlns:p14="http://schemas.microsoft.com/office/powerpoint/2010/main" val="112965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BAF8C69-6579-4432-8D0B-05531EC18DBF}" type="slidenum">
              <a:rPr lang="en-CA"/>
              <a:pPr/>
              <a:t>‹#›</a:t>
            </a:fld>
            <a:endParaRPr lang="en-CA"/>
          </a:p>
        </p:txBody>
      </p:sp>
    </p:spTree>
    <p:extLst>
      <p:ext uri="{BB962C8B-B14F-4D97-AF65-F5344CB8AC3E}">
        <p14:creationId xmlns:p14="http://schemas.microsoft.com/office/powerpoint/2010/main" val="27236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3FD8A1EF-F8E5-4AB6-BA5D-162EA106265A}" type="slidenum">
              <a:rPr lang="en-CA"/>
              <a:pPr/>
              <a:t>‹#›</a:t>
            </a:fld>
            <a:endParaRPr lang="en-CA"/>
          </a:p>
        </p:txBody>
      </p:sp>
    </p:spTree>
    <p:extLst>
      <p:ext uri="{BB962C8B-B14F-4D97-AF65-F5344CB8AC3E}">
        <p14:creationId xmlns:p14="http://schemas.microsoft.com/office/powerpoint/2010/main" val="53923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7" name="Date Placeholder 6"/>
          <p:cNvSpPr>
            <a:spLocks noGrp="1"/>
          </p:cNvSpPr>
          <p:nvPr>
            <p:ph type="dt" sz="half" idx="10"/>
          </p:nvPr>
        </p:nvSpPr>
        <p:spPr/>
        <p:txBody>
          <a:bodyPr/>
          <a:lstStyle>
            <a:lvl1pPr>
              <a:defRPr/>
            </a:lvl1pPr>
          </a:lstStyle>
          <a:p>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F79F058A-E85E-4676-B4B5-87E6C9224395}" type="slidenum">
              <a:rPr lang="en-CA"/>
              <a:pPr/>
              <a:t>‹#›</a:t>
            </a:fld>
            <a:endParaRPr lang="en-CA"/>
          </a:p>
        </p:txBody>
      </p:sp>
    </p:spTree>
    <p:extLst>
      <p:ext uri="{BB962C8B-B14F-4D97-AF65-F5344CB8AC3E}">
        <p14:creationId xmlns:p14="http://schemas.microsoft.com/office/powerpoint/2010/main" val="293679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E0BE3BCF-5125-4474-8BC2-FE8951DDE4D3}" type="slidenum">
              <a:rPr lang="en-CA"/>
              <a:pPr/>
              <a:t>‹#›</a:t>
            </a:fld>
            <a:endParaRPr lang="en-CA"/>
          </a:p>
        </p:txBody>
      </p:sp>
    </p:spTree>
    <p:extLst>
      <p:ext uri="{BB962C8B-B14F-4D97-AF65-F5344CB8AC3E}">
        <p14:creationId xmlns:p14="http://schemas.microsoft.com/office/powerpoint/2010/main" val="1553508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B4D80948-E073-4B14-9D0F-962E16802AD4}" type="slidenum">
              <a:rPr lang="en-CA"/>
              <a:pPr/>
              <a:t>‹#›</a:t>
            </a:fld>
            <a:endParaRPr lang="en-CA"/>
          </a:p>
        </p:txBody>
      </p:sp>
    </p:spTree>
    <p:extLst>
      <p:ext uri="{BB962C8B-B14F-4D97-AF65-F5344CB8AC3E}">
        <p14:creationId xmlns:p14="http://schemas.microsoft.com/office/powerpoint/2010/main" val="299845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2F7DDFC7-2FEC-40E0-A45B-866899F43C13}" type="slidenum">
              <a:rPr lang="en-CA"/>
              <a:pPr/>
              <a:t>‹#›</a:t>
            </a:fld>
            <a:endParaRPr lang="en-CA"/>
          </a:p>
        </p:txBody>
      </p:sp>
    </p:spTree>
    <p:extLst>
      <p:ext uri="{BB962C8B-B14F-4D97-AF65-F5344CB8AC3E}">
        <p14:creationId xmlns:p14="http://schemas.microsoft.com/office/powerpoint/2010/main" val="31742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7334FE7-2AA1-4BD5-9DB0-2A6D2772BE2D}" type="slidenum">
              <a:rPr lang="en-CA"/>
              <a:pPr/>
              <a:t>‹#›</a:t>
            </a:fld>
            <a:endParaRPr lang="en-CA"/>
          </a:p>
        </p:txBody>
      </p:sp>
    </p:spTree>
    <p:extLst>
      <p:ext uri="{BB962C8B-B14F-4D97-AF65-F5344CB8AC3E}">
        <p14:creationId xmlns:p14="http://schemas.microsoft.com/office/powerpoint/2010/main" val="216428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87043"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87052" name="Rectangle 12"/>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CA"/>
          </a:p>
        </p:txBody>
      </p:sp>
      <p:sp>
        <p:nvSpPr>
          <p:cNvPr id="87053" name="Rectangle 1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CA"/>
          </a:p>
        </p:txBody>
      </p:sp>
      <p:sp>
        <p:nvSpPr>
          <p:cNvPr id="87054" name="Rectangle 14"/>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68804476-B35B-4116-8ABD-6FF506B8C9AC}" type="slidenum">
              <a:rPr lang="en-CA"/>
              <a:pPr/>
              <a:t>‹#›</a:t>
            </a:fld>
            <a:endParaRPr lang="en-CA"/>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hc.noaa.gov/HAW2/english/high_winds.shtml" TargetMode="External"/><Relationship Id="rId2" Type="http://schemas.openxmlformats.org/officeDocument/2006/relationships/hyperlink" Target="http://www.fema.gov/hazard/hurricane/index.shtm" TargetMode="External"/><Relationship Id="rId1" Type="http://schemas.openxmlformats.org/officeDocument/2006/relationships/slideLayout" Target="../slideLayouts/slideLayout2.xml"/><Relationship Id="rId4" Type="http://schemas.openxmlformats.org/officeDocument/2006/relationships/hyperlink" Target="http://www.bestplaces.net/docs/studies/hurricane_hotspot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Hurricane Category 5</a:t>
            </a:r>
            <a:endParaRPr lang="en-CA" dirty="0"/>
          </a:p>
        </p:txBody>
      </p:sp>
      <p:sp>
        <p:nvSpPr>
          <p:cNvPr id="3" name="Subtitle 2"/>
          <p:cNvSpPr>
            <a:spLocks noGrp="1"/>
          </p:cNvSpPr>
          <p:nvPr>
            <p:ph type="subTitle" idx="1"/>
          </p:nvPr>
        </p:nvSpPr>
        <p:spPr/>
        <p:txBody>
          <a:bodyPr/>
          <a:lstStyle/>
          <a:p>
            <a:r>
              <a:rPr lang="en-CA" dirty="0" smtClean="0"/>
              <a:t>The Risk to Miami</a:t>
            </a:r>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653136"/>
            <a:ext cx="2510780" cy="2070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428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Miami Dade County</a:t>
            </a:r>
            <a:endParaRPr lang="en-CA" dirty="0"/>
          </a:p>
        </p:txBody>
      </p:sp>
      <p:sp>
        <p:nvSpPr>
          <p:cNvPr id="3" name="Content Placeholder 2"/>
          <p:cNvSpPr>
            <a:spLocks noGrp="1"/>
          </p:cNvSpPr>
          <p:nvPr>
            <p:ph idx="1"/>
          </p:nvPr>
        </p:nvSpPr>
        <p:spPr/>
        <p:txBody>
          <a:bodyPr/>
          <a:lstStyle/>
          <a:p>
            <a:r>
              <a:rPr lang="en-CA" dirty="0" smtClean="0"/>
              <a:t>High Risk area for category 5 Hurricanes</a:t>
            </a:r>
          </a:p>
          <a:p>
            <a:r>
              <a:rPr lang="en-CA" dirty="0" smtClean="0"/>
              <a:t>Over 2.2 million people resident in area</a:t>
            </a:r>
          </a:p>
          <a:p>
            <a:r>
              <a:rPr lang="en-CA" dirty="0" smtClean="0"/>
              <a:t>5</a:t>
            </a:r>
            <a:r>
              <a:rPr lang="en-CA" baseline="30000" dirty="0" smtClean="0"/>
              <a:t>th</a:t>
            </a:r>
            <a:r>
              <a:rPr lang="en-CA" dirty="0" smtClean="0"/>
              <a:t> largest telecommunications centre in world</a:t>
            </a:r>
          </a:p>
          <a:p>
            <a:r>
              <a:rPr lang="en-CA" dirty="0" smtClean="0"/>
              <a:t>Hurricane Andrew in 2002 Category 5</a:t>
            </a:r>
          </a:p>
          <a:p>
            <a:r>
              <a:rPr lang="en-CA" dirty="0" smtClean="0"/>
              <a:t>Potential for widespread destruction </a:t>
            </a:r>
            <a:endParaRPr lang="en-CA" dirty="0"/>
          </a:p>
        </p:txBody>
      </p:sp>
    </p:spTree>
    <p:extLst>
      <p:ext uri="{BB962C8B-B14F-4D97-AF65-F5344CB8AC3E}">
        <p14:creationId xmlns:p14="http://schemas.microsoft.com/office/powerpoint/2010/main" val="371925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Miami and Mobile Highest Risk</a:t>
            </a:r>
            <a:endParaRPr lang="en-CA" dirty="0"/>
          </a:p>
        </p:txBody>
      </p:sp>
      <p:sp>
        <p:nvSpPr>
          <p:cNvPr id="3" name="Content Placeholder 2"/>
          <p:cNvSpPr>
            <a:spLocks noGrp="1"/>
          </p:cNvSpPr>
          <p:nvPr>
            <p:ph idx="1"/>
          </p:nvPr>
        </p:nvSpPr>
        <p:spPr/>
        <p:txBody>
          <a:bodyPr/>
          <a:lstStyle/>
          <a:p>
            <a:pPr marL="0" indent="0">
              <a:buNone/>
            </a:pPr>
            <a:endParaRPr lang="en-C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682965"/>
            <a:ext cx="8136904" cy="4284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43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Occurrence Possibility</a:t>
            </a:r>
            <a:endParaRPr lang="en-CA" dirty="0"/>
          </a:p>
        </p:txBody>
      </p:sp>
      <p:sp>
        <p:nvSpPr>
          <p:cNvPr id="3" name="Content Placeholder 2"/>
          <p:cNvSpPr>
            <a:spLocks noGrp="1"/>
          </p:cNvSpPr>
          <p:nvPr>
            <p:ph idx="1"/>
          </p:nvPr>
        </p:nvSpPr>
        <p:spPr/>
        <p:txBody>
          <a:bodyPr/>
          <a:lstStyle/>
          <a:p>
            <a:r>
              <a:rPr lang="en-CA" dirty="0"/>
              <a:t>Category 5 hurricane making a direct hit on Miami and turning north toward </a:t>
            </a:r>
            <a:r>
              <a:rPr lang="en-CA" dirty="0" err="1"/>
              <a:t>Orlando</a:t>
            </a:r>
            <a:r>
              <a:rPr lang="en-CA" dirty="0"/>
              <a:t> could cause insured losses of more than $130 </a:t>
            </a:r>
            <a:r>
              <a:rPr lang="en-CA" dirty="0" smtClean="0"/>
              <a:t>billion</a:t>
            </a:r>
          </a:p>
          <a:p>
            <a:r>
              <a:rPr lang="en-CA" dirty="0"/>
              <a:t>Category 5 hurricane impacting the Tampa/St. Petersburg area and tracking across the state could result in an insured loss of more than $70 billion</a:t>
            </a:r>
          </a:p>
        </p:txBody>
      </p:sp>
    </p:spTree>
    <p:extLst>
      <p:ext uri="{BB962C8B-B14F-4D97-AF65-F5344CB8AC3E}">
        <p14:creationId xmlns:p14="http://schemas.microsoft.com/office/powerpoint/2010/main" val="386560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 prepared</a:t>
            </a:r>
            <a:endParaRPr lang="en-CA" dirty="0"/>
          </a:p>
        </p:txBody>
      </p:sp>
      <p:sp>
        <p:nvSpPr>
          <p:cNvPr id="3" name="Content Placeholder 2"/>
          <p:cNvSpPr>
            <a:spLocks noGrp="1"/>
          </p:cNvSpPr>
          <p:nvPr>
            <p:ph idx="1"/>
          </p:nvPr>
        </p:nvSpPr>
        <p:spPr>
          <a:xfrm>
            <a:off x="301625" y="1676401"/>
            <a:ext cx="8540750" cy="3624808"/>
          </a:xfrm>
        </p:spPr>
        <p:txBody>
          <a:bodyPr/>
          <a:lstStyle/>
          <a:p>
            <a:pPr marL="0" indent="0">
              <a:buNone/>
            </a:pPr>
            <a:endParaRPr lang="en-C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700808"/>
            <a:ext cx="8550951"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578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History in Florida</a:t>
            </a:r>
            <a:endParaRPr lang="en-CA" dirty="0"/>
          </a:p>
        </p:txBody>
      </p:sp>
      <p:sp>
        <p:nvSpPr>
          <p:cNvPr id="3" name="Content Placeholder 2"/>
          <p:cNvSpPr>
            <a:spLocks noGrp="1"/>
          </p:cNvSpPr>
          <p:nvPr>
            <p:ph idx="1"/>
          </p:nvPr>
        </p:nvSpPr>
        <p:spPr/>
        <p:txBody>
          <a:bodyPr/>
          <a:lstStyle/>
          <a:p>
            <a:r>
              <a:rPr lang="en-CA" dirty="0" smtClean="0"/>
              <a:t>Hurricane Andrew 1992 cost $26.5 billion</a:t>
            </a:r>
          </a:p>
          <a:p>
            <a:r>
              <a:rPr lang="en-CA" dirty="0" smtClean="0"/>
              <a:t>On average a category 5 hurricane will hit the USA every 3 years</a:t>
            </a:r>
          </a:p>
          <a:p>
            <a:r>
              <a:rPr lang="en-CA" dirty="0" smtClean="0"/>
              <a:t>In 20</a:t>
            </a:r>
            <a:r>
              <a:rPr lang="en-CA" baseline="30000" dirty="0" smtClean="0"/>
              <a:t>th</a:t>
            </a:r>
            <a:r>
              <a:rPr lang="en-CA" dirty="0" smtClean="0"/>
              <a:t> Century | 158 Hurricanes hit USA with 64 classified as major. Florida had 57 landfalls with Miami in high risk area</a:t>
            </a:r>
          </a:p>
          <a:p>
            <a:r>
              <a:rPr lang="en-CA" dirty="0" smtClean="0"/>
              <a:t>August and September classified as the most dangerous months.</a:t>
            </a:r>
            <a:endParaRPr lang="en-CA" dirty="0"/>
          </a:p>
        </p:txBody>
      </p:sp>
    </p:spTree>
    <p:extLst>
      <p:ext uri="{BB962C8B-B14F-4D97-AF65-F5344CB8AC3E}">
        <p14:creationId xmlns:p14="http://schemas.microsoft.com/office/powerpoint/2010/main" val="298313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Hurricane Andrew</a:t>
            </a:r>
            <a:endParaRPr lang="en-CA" dirty="0"/>
          </a:p>
        </p:txBody>
      </p:sp>
      <p:sp>
        <p:nvSpPr>
          <p:cNvPr id="3" name="Content Placeholder 2"/>
          <p:cNvSpPr>
            <a:spLocks noGrp="1"/>
          </p:cNvSpPr>
          <p:nvPr>
            <p:ph idx="1"/>
          </p:nvPr>
        </p:nvSpPr>
        <p:spPr/>
        <p:txBody>
          <a:bodyPr/>
          <a:lstStyle/>
          <a:p>
            <a:pPr marL="0" indent="0">
              <a:buNone/>
            </a:pPr>
            <a:r>
              <a:rPr lang="en-CA" dirty="0" smtClean="0"/>
              <a:t>The impact of a category 5 hurricane hitting Miami would prove catastrophic.</a:t>
            </a:r>
            <a:endParaRPr lang="en-CA"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3862" y="2852936"/>
            <a:ext cx="4395132"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39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lstStyle/>
          <a:p>
            <a:pPr marL="0" indent="0">
              <a:buNone/>
            </a:pPr>
            <a:r>
              <a:rPr lang="en-CA" sz="2400" dirty="0" smtClean="0"/>
              <a:t>FEMA</a:t>
            </a:r>
            <a:r>
              <a:rPr lang="en-CA" sz="2400" dirty="0"/>
              <a:t>. (2011). Hurricanes. Retrieved 9 26, 2011, from </a:t>
            </a:r>
            <a:r>
              <a:rPr lang="en-CA" sz="2400" dirty="0" err="1"/>
              <a:t>Fema</a:t>
            </a:r>
            <a:r>
              <a:rPr lang="en-CA" sz="2400" dirty="0"/>
              <a:t>: </a:t>
            </a:r>
            <a:r>
              <a:rPr lang="en-CA" sz="2400" dirty="0">
                <a:hlinkClick r:id="rId2"/>
              </a:rPr>
              <a:t>http://</a:t>
            </a:r>
            <a:r>
              <a:rPr lang="en-CA" sz="2400" dirty="0" smtClean="0">
                <a:hlinkClick r:id="rId2"/>
              </a:rPr>
              <a:t>www.fema.gov/hazard/hurricane/index.shtm</a:t>
            </a:r>
            <a:endParaRPr lang="en-CA" sz="2400" dirty="0" smtClean="0"/>
          </a:p>
          <a:p>
            <a:pPr marL="0" indent="0">
              <a:buNone/>
            </a:pPr>
            <a:endParaRPr lang="en-CA" sz="2400" dirty="0"/>
          </a:p>
          <a:p>
            <a:pPr marL="0" indent="0">
              <a:buNone/>
            </a:pPr>
            <a:r>
              <a:rPr lang="en-CA" sz="2400" dirty="0"/>
              <a:t>National Hurricane Centre. (2011). Hurricane Preparedness. Retrieved 9 26, 2011, from National Hurricane Centre: </a:t>
            </a:r>
            <a:r>
              <a:rPr lang="en-CA" sz="2400" dirty="0">
                <a:hlinkClick r:id="rId3"/>
              </a:rPr>
              <a:t>http://</a:t>
            </a:r>
            <a:r>
              <a:rPr lang="en-CA" sz="2400" dirty="0" smtClean="0">
                <a:hlinkClick r:id="rId3"/>
              </a:rPr>
              <a:t>www.nhc.noaa.gov/HAW2/english/high_winds.shtml</a:t>
            </a:r>
            <a:endParaRPr lang="en-CA" sz="2400" dirty="0" smtClean="0"/>
          </a:p>
          <a:p>
            <a:pPr marL="0" indent="0">
              <a:buNone/>
            </a:pPr>
            <a:endParaRPr lang="en-CA" sz="2400" dirty="0"/>
          </a:p>
          <a:p>
            <a:pPr marL="0" indent="0">
              <a:buNone/>
            </a:pPr>
            <a:r>
              <a:rPr lang="en-CA" sz="2400" dirty="0" err="1"/>
              <a:t>Sperlings</a:t>
            </a:r>
            <a:r>
              <a:rPr lang="en-CA" sz="2400" dirty="0"/>
              <a:t>. (2011). Hurricane Hotspots. Retrieved 9 26, 2011, from </a:t>
            </a:r>
            <a:r>
              <a:rPr lang="en-CA" sz="2400" dirty="0" err="1"/>
              <a:t>Sperlings</a:t>
            </a:r>
            <a:r>
              <a:rPr lang="en-CA" sz="2400" dirty="0"/>
              <a:t>: </a:t>
            </a:r>
            <a:r>
              <a:rPr lang="en-CA" sz="2400" dirty="0">
                <a:hlinkClick r:id="rId4"/>
              </a:rPr>
              <a:t>http://</a:t>
            </a:r>
            <a:r>
              <a:rPr lang="en-CA" sz="2400" dirty="0" smtClean="0">
                <a:hlinkClick r:id="rId4"/>
              </a:rPr>
              <a:t>www.bestplaces.net/docs/studies/hurricane_hotspots.aspx</a:t>
            </a:r>
            <a:endParaRPr lang="en-CA" sz="2400" dirty="0" smtClean="0"/>
          </a:p>
          <a:p>
            <a:pPr marL="0" indent="0">
              <a:buNone/>
            </a:pPr>
            <a:endParaRPr lang="en-CA" sz="24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950723799"/>
      </p:ext>
    </p:extLst>
  </p:cSld>
  <p:clrMapOvr>
    <a:masterClrMapping/>
  </p:clrMapOvr>
</p:sld>
</file>

<file path=ppt/theme/theme1.xml><?xml version="1.0" encoding="utf-8"?>
<a:theme xmlns:a="http://schemas.openxmlformats.org/drawingml/2006/main" name="Clouds design template">
  <a:themeElements>
    <a:clrScheme name="Office Theme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Office Theme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Office Theme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Office Theme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 design template</Template>
  <TotalTime>100</TotalTime>
  <Words>995</Words>
  <Application>Microsoft Office PowerPoint</Application>
  <PresentationFormat>On-screen Show (4:3)</PresentationFormat>
  <Paragraphs>41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Clouds design template</vt:lpstr>
      <vt:lpstr>Hurricane Category 5</vt:lpstr>
      <vt:lpstr>Miami Dade County</vt:lpstr>
      <vt:lpstr>Miami and Mobile Highest Risk</vt:lpstr>
      <vt:lpstr>Occurrence Possibility</vt:lpstr>
      <vt:lpstr>Be prepared</vt:lpstr>
      <vt:lpstr>History in Florida</vt:lpstr>
      <vt:lpstr>Hurricane Andrew</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Hurricane Category 5</dc:title>
  <dc:creator>gstrange</dc:creator>
  <cp:lastModifiedBy>gstrange</cp:lastModifiedBy>
  <cp:revision>13</cp:revision>
  <cp:lastPrinted>1601-01-01T00:00:00Z</cp:lastPrinted>
  <dcterms:created xsi:type="dcterms:W3CDTF">2011-09-26T16:50:51Z</dcterms:created>
  <dcterms:modified xsi:type="dcterms:W3CDTF">2011-09-27T04:18:19Z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TC102037621033</vt:lpwstr>
  </property>
</Properties>
</file>