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C2C814-C53D-478D-8DA1-8F2B6C8EC5BA}" type="datetimeFigureOut">
              <a:rPr lang="en-US" smtClean="0"/>
              <a:t>6/30/2020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FE4355-DD2D-4898-807F-5F3A1125485E}" type="slidenum">
              <a:rPr lang="en-US" smtClean="0"/>
              <a:t>‹#›</a:t>
            </a:fld>
            <a:endParaRPr lang="en-US"/>
          </a:p>
        </p:txBody>
      </p:sp>
    </p:spTree>
    <p:extLst>
      <p:ext uri="{BB962C8B-B14F-4D97-AF65-F5344CB8AC3E}">
        <p14:creationId xmlns:p14="http://schemas.microsoft.com/office/powerpoint/2010/main" val="53402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A democratic leader allows teams to be involved in the decision-making process; on the contrary, an authoritative leader determines processes by setting goals for teams (“</a:t>
            </a:r>
            <a:r>
              <a:rPr lang="en-US" sz="1200" i="1" kern="1200" dirty="0" smtClean="0">
                <a:solidFill>
                  <a:schemeClr val="tx1"/>
                </a:solidFill>
                <a:effectLst/>
                <a:latin typeface="Times New Roman" panose="02020603050405020304" pitchFamily="18" charset="0"/>
                <a:ea typeface="+mn-ea"/>
                <a:cs typeface="Times New Roman" panose="02020603050405020304" pitchFamily="18" charset="0"/>
              </a:rPr>
              <a:t>What's your leadership style? – Learn about the strengths and weaknesses of the way you like to lead</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n.d.</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Group members have different views about leadership. For example, members supporting authoritative leadership believe that overseeing steps and processes ensures that minimal errors are made. On the other hand, group members supporting a democratic leadership style believe that an improved attitude towards work is created when teams are allowed to make decisions.</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7FE4355-DD2D-4898-807F-5F3A1125485E}" type="slidenum">
              <a:rPr lang="en-US" smtClean="0"/>
              <a:t>2</a:t>
            </a:fld>
            <a:endParaRPr lang="en-US"/>
          </a:p>
        </p:txBody>
      </p:sp>
    </p:spTree>
    <p:extLst>
      <p:ext uri="{BB962C8B-B14F-4D97-AF65-F5344CB8AC3E}">
        <p14:creationId xmlns:p14="http://schemas.microsoft.com/office/powerpoint/2010/main" val="1424567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The strengths have generated tremendous success due to the creation of new ideas for the improvement of performance. They can develop a multitude of ideas that generate solutions whose quality is high. However, the weaknesses, for example, lack of standardized solutions have hampered the implementation of decisions. Time constraint activities are not executed appropriately, as the difference in judgment causes friction.  </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7FE4355-DD2D-4898-807F-5F3A1125485E}" type="slidenum">
              <a:rPr lang="en-US" smtClean="0"/>
              <a:t>3</a:t>
            </a:fld>
            <a:endParaRPr lang="en-US"/>
          </a:p>
        </p:txBody>
      </p:sp>
    </p:spTree>
    <p:extLst>
      <p:ext uri="{BB962C8B-B14F-4D97-AF65-F5344CB8AC3E}">
        <p14:creationId xmlns:p14="http://schemas.microsoft.com/office/powerpoint/2010/main" val="720852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Being aware of leadership styles enables public health professionals to communicate a vision and build effective teams for improved performance. Healthy relationships are necessary is eliminating barriers in healthcare. For instance, tensions, fatigue, and burnout can be addressed by adopting a realistic leadership style that focuses on engaging teams to improve services.</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7FE4355-DD2D-4898-807F-5F3A1125485E}" type="slidenum">
              <a:rPr lang="en-US" smtClean="0"/>
              <a:t>4</a:t>
            </a:fld>
            <a:endParaRPr lang="en-US"/>
          </a:p>
        </p:txBody>
      </p:sp>
    </p:spTree>
    <p:extLst>
      <p:ext uri="{BB962C8B-B14F-4D97-AF65-F5344CB8AC3E}">
        <p14:creationId xmlns:p14="http://schemas.microsoft.com/office/powerpoint/2010/main" val="2563237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Development and success in healthcare are dependent on skills and traits recognized by professionals. Failure arises when a leader cannot build strong relationships for motivating individuals. Leadership traits are a crucial component for maximization of efficiency, achieving organizational goals, and recognizing obstacles that generate failures (“</a:t>
            </a:r>
            <a:r>
              <a:rPr lang="en-US" sz="1200" i="1" kern="1200" dirty="0" smtClean="0">
                <a:solidFill>
                  <a:schemeClr val="tx1"/>
                </a:solidFill>
                <a:effectLst/>
                <a:latin typeface="Times New Roman" panose="02020603050405020304" pitchFamily="18" charset="0"/>
                <a:ea typeface="+mn-ea"/>
                <a:cs typeface="Times New Roman" panose="02020603050405020304" pitchFamily="18" charset="0"/>
              </a:rPr>
              <a:t>The leadership motivation assessment: Discover how motivated you are to lead</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2004). </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7FE4355-DD2D-4898-807F-5F3A1125485E}" type="slidenum">
              <a:rPr lang="en-US" smtClean="0"/>
              <a:t>5</a:t>
            </a:fld>
            <a:endParaRPr lang="en-US"/>
          </a:p>
        </p:txBody>
      </p:sp>
    </p:spTree>
    <p:extLst>
      <p:ext uri="{BB962C8B-B14F-4D97-AF65-F5344CB8AC3E}">
        <p14:creationId xmlns:p14="http://schemas.microsoft.com/office/powerpoint/2010/main" val="2965335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Leadership practices influence and drive group efforts towards the achievement of laid down strategies. Being aware of leadership practices enables public health professionals to come up with ways to improve performance and productivity. Desirable feedback is obtained when leadership practices positively impact teams. </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7FE4355-DD2D-4898-807F-5F3A1125485E}" type="slidenum">
              <a:rPr lang="en-US" smtClean="0"/>
              <a:t>6</a:t>
            </a:fld>
            <a:endParaRPr lang="en-US"/>
          </a:p>
        </p:txBody>
      </p:sp>
    </p:spTree>
    <p:extLst>
      <p:ext uri="{BB962C8B-B14F-4D97-AF65-F5344CB8AC3E}">
        <p14:creationId xmlns:p14="http://schemas.microsoft.com/office/powerpoint/2010/main" val="3854460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In healthcare, servant leadership is the most suitable model for creating suitable working conditions and improving patient satisfaction. Public health professionals show concern to their patients by first putting their needs and interests. This has generated favorable patient outcomes and reducing the emotional exhaustion of public health professionals. The increased commitment to serving has generated greater job satisfaction and decreased intention to leave organizations.</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7FE4355-DD2D-4898-807F-5F3A1125485E}" type="slidenum">
              <a:rPr lang="en-US" smtClean="0"/>
              <a:t>7</a:t>
            </a:fld>
            <a:endParaRPr lang="en-US"/>
          </a:p>
        </p:txBody>
      </p:sp>
    </p:spTree>
    <p:extLst>
      <p:ext uri="{BB962C8B-B14F-4D97-AF65-F5344CB8AC3E}">
        <p14:creationId xmlns:p14="http://schemas.microsoft.com/office/powerpoint/2010/main" val="3317551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The public health requires a servant leader who has developed skills and focusses on putting other people’s needs at the forefront. A servant leader is sharply different from others due to the unusual power drive to solve issues affecting teams. This leader is empathetic, committed, and has a foresight on how to engage individuals to bring better public health outcomes. The ability to effectively listen to other people enables a servant leader to connect with individuals, understand issues, and generate solutions to problems (“</a:t>
            </a:r>
            <a:r>
              <a:rPr lang="en-US" sz="1200" i="1" kern="1200" dirty="0" smtClean="0">
                <a:solidFill>
                  <a:schemeClr val="tx1"/>
                </a:solidFill>
                <a:effectLst/>
                <a:latin typeface="Times New Roman" panose="02020603050405020304" pitchFamily="18" charset="0"/>
                <a:ea typeface="+mn-ea"/>
                <a:cs typeface="Times New Roman" panose="02020603050405020304" pitchFamily="18" charset="0"/>
              </a:rPr>
              <a:t>How emotionally intelligent are you? Boosting your people skills</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200" kern="1200" dirty="0" err="1" smtClean="0">
                <a:solidFill>
                  <a:schemeClr val="tx1"/>
                </a:solidFill>
                <a:effectLst/>
                <a:latin typeface="Times New Roman" panose="02020603050405020304" pitchFamily="18" charset="0"/>
                <a:ea typeface="+mn-ea"/>
                <a:cs typeface="Times New Roman" panose="02020603050405020304" pitchFamily="18" charset="0"/>
              </a:rPr>
              <a:t>n.d.</a:t>
            </a: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7FE4355-DD2D-4898-807F-5F3A1125485E}" type="slidenum">
              <a:rPr lang="en-US" smtClean="0"/>
              <a:t>8</a:t>
            </a:fld>
            <a:endParaRPr lang="en-US"/>
          </a:p>
        </p:txBody>
      </p:sp>
    </p:spTree>
    <p:extLst>
      <p:ext uri="{BB962C8B-B14F-4D97-AF65-F5344CB8AC3E}">
        <p14:creationId xmlns:p14="http://schemas.microsoft.com/office/powerpoint/2010/main" val="1820506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A960A4-0725-4735-B147-33D7BAAAFE15}"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32777-061F-4745-AC30-D7FEF649C48C}" type="slidenum">
              <a:rPr lang="en-US" smtClean="0"/>
              <a:t>‹#›</a:t>
            </a:fld>
            <a:endParaRPr lang="en-US"/>
          </a:p>
        </p:txBody>
      </p:sp>
    </p:spTree>
    <p:extLst>
      <p:ext uri="{BB962C8B-B14F-4D97-AF65-F5344CB8AC3E}">
        <p14:creationId xmlns:p14="http://schemas.microsoft.com/office/powerpoint/2010/main" val="1414563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A960A4-0725-4735-B147-33D7BAAAFE15}"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32777-061F-4745-AC30-D7FEF649C48C}" type="slidenum">
              <a:rPr lang="en-US" smtClean="0"/>
              <a:t>‹#›</a:t>
            </a:fld>
            <a:endParaRPr lang="en-US"/>
          </a:p>
        </p:txBody>
      </p:sp>
    </p:spTree>
    <p:extLst>
      <p:ext uri="{BB962C8B-B14F-4D97-AF65-F5344CB8AC3E}">
        <p14:creationId xmlns:p14="http://schemas.microsoft.com/office/powerpoint/2010/main" val="3458600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A960A4-0725-4735-B147-33D7BAAAFE15}"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32777-061F-4745-AC30-D7FEF649C48C}" type="slidenum">
              <a:rPr lang="en-US" smtClean="0"/>
              <a:t>‹#›</a:t>
            </a:fld>
            <a:endParaRPr lang="en-US"/>
          </a:p>
        </p:txBody>
      </p:sp>
    </p:spTree>
    <p:extLst>
      <p:ext uri="{BB962C8B-B14F-4D97-AF65-F5344CB8AC3E}">
        <p14:creationId xmlns:p14="http://schemas.microsoft.com/office/powerpoint/2010/main" val="740014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A960A4-0725-4735-B147-33D7BAAAFE15}"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32777-061F-4745-AC30-D7FEF649C48C}" type="slidenum">
              <a:rPr lang="en-US" smtClean="0"/>
              <a:t>‹#›</a:t>
            </a:fld>
            <a:endParaRPr lang="en-US"/>
          </a:p>
        </p:txBody>
      </p:sp>
    </p:spTree>
    <p:extLst>
      <p:ext uri="{BB962C8B-B14F-4D97-AF65-F5344CB8AC3E}">
        <p14:creationId xmlns:p14="http://schemas.microsoft.com/office/powerpoint/2010/main" val="685129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A960A4-0725-4735-B147-33D7BAAAFE15}" type="datetimeFigureOut">
              <a:rPr lang="en-US" smtClean="0"/>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B32777-061F-4745-AC30-D7FEF649C48C}" type="slidenum">
              <a:rPr lang="en-US" smtClean="0"/>
              <a:t>‹#›</a:t>
            </a:fld>
            <a:endParaRPr lang="en-US"/>
          </a:p>
        </p:txBody>
      </p:sp>
    </p:spTree>
    <p:extLst>
      <p:ext uri="{BB962C8B-B14F-4D97-AF65-F5344CB8AC3E}">
        <p14:creationId xmlns:p14="http://schemas.microsoft.com/office/powerpoint/2010/main" val="2292815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A960A4-0725-4735-B147-33D7BAAAFE15}" type="datetimeFigureOut">
              <a:rPr lang="en-US" smtClean="0"/>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32777-061F-4745-AC30-D7FEF649C48C}" type="slidenum">
              <a:rPr lang="en-US" smtClean="0"/>
              <a:t>‹#›</a:t>
            </a:fld>
            <a:endParaRPr lang="en-US"/>
          </a:p>
        </p:txBody>
      </p:sp>
    </p:spTree>
    <p:extLst>
      <p:ext uri="{BB962C8B-B14F-4D97-AF65-F5344CB8AC3E}">
        <p14:creationId xmlns:p14="http://schemas.microsoft.com/office/powerpoint/2010/main" val="14671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A960A4-0725-4735-B147-33D7BAAAFE15}" type="datetimeFigureOut">
              <a:rPr lang="en-US" smtClean="0"/>
              <a:t>6/30/2020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B32777-061F-4745-AC30-D7FEF649C48C}" type="slidenum">
              <a:rPr lang="en-US" smtClean="0"/>
              <a:t>‹#›</a:t>
            </a:fld>
            <a:endParaRPr lang="en-US"/>
          </a:p>
        </p:txBody>
      </p:sp>
    </p:spTree>
    <p:extLst>
      <p:ext uri="{BB962C8B-B14F-4D97-AF65-F5344CB8AC3E}">
        <p14:creationId xmlns:p14="http://schemas.microsoft.com/office/powerpoint/2010/main" val="183324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A960A4-0725-4735-B147-33D7BAAAFE15}" type="datetimeFigureOut">
              <a:rPr lang="en-US" smtClean="0"/>
              <a:t>6/30/2020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B32777-061F-4745-AC30-D7FEF649C48C}" type="slidenum">
              <a:rPr lang="en-US" smtClean="0"/>
              <a:t>‹#›</a:t>
            </a:fld>
            <a:endParaRPr lang="en-US"/>
          </a:p>
        </p:txBody>
      </p:sp>
    </p:spTree>
    <p:extLst>
      <p:ext uri="{BB962C8B-B14F-4D97-AF65-F5344CB8AC3E}">
        <p14:creationId xmlns:p14="http://schemas.microsoft.com/office/powerpoint/2010/main" val="897978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960A4-0725-4735-B147-33D7BAAAFE15}" type="datetimeFigureOut">
              <a:rPr lang="en-US" smtClean="0"/>
              <a:t>6/30/2020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B32777-061F-4745-AC30-D7FEF649C48C}" type="slidenum">
              <a:rPr lang="en-US" smtClean="0"/>
              <a:t>‹#›</a:t>
            </a:fld>
            <a:endParaRPr lang="en-US"/>
          </a:p>
        </p:txBody>
      </p:sp>
    </p:spTree>
    <p:extLst>
      <p:ext uri="{BB962C8B-B14F-4D97-AF65-F5344CB8AC3E}">
        <p14:creationId xmlns:p14="http://schemas.microsoft.com/office/powerpoint/2010/main" val="537097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A960A4-0725-4735-B147-33D7BAAAFE15}" type="datetimeFigureOut">
              <a:rPr lang="en-US" smtClean="0"/>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32777-061F-4745-AC30-D7FEF649C48C}" type="slidenum">
              <a:rPr lang="en-US" smtClean="0"/>
              <a:t>‹#›</a:t>
            </a:fld>
            <a:endParaRPr lang="en-US"/>
          </a:p>
        </p:txBody>
      </p:sp>
    </p:spTree>
    <p:extLst>
      <p:ext uri="{BB962C8B-B14F-4D97-AF65-F5344CB8AC3E}">
        <p14:creationId xmlns:p14="http://schemas.microsoft.com/office/powerpoint/2010/main" val="97582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A960A4-0725-4735-B147-33D7BAAAFE15}" type="datetimeFigureOut">
              <a:rPr lang="en-US" smtClean="0"/>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B32777-061F-4745-AC30-D7FEF649C48C}" type="slidenum">
              <a:rPr lang="en-US" smtClean="0"/>
              <a:t>‹#›</a:t>
            </a:fld>
            <a:endParaRPr lang="en-US"/>
          </a:p>
        </p:txBody>
      </p:sp>
    </p:spTree>
    <p:extLst>
      <p:ext uri="{BB962C8B-B14F-4D97-AF65-F5344CB8AC3E}">
        <p14:creationId xmlns:p14="http://schemas.microsoft.com/office/powerpoint/2010/main" val="2123424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A960A4-0725-4735-B147-33D7BAAAFE15}" type="datetimeFigureOut">
              <a:rPr lang="en-US" smtClean="0"/>
              <a:t>6/30/2020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32777-061F-4745-AC30-D7FEF649C48C}" type="slidenum">
              <a:rPr lang="en-US" smtClean="0"/>
              <a:t>‹#›</a:t>
            </a:fld>
            <a:endParaRPr lang="en-US"/>
          </a:p>
        </p:txBody>
      </p:sp>
    </p:spTree>
    <p:extLst>
      <p:ext uri="{BB962C8B-B14F-4D97-AF65-F5344CB8AC3E}">
        <p14:creationId xmlns:p14="http://schemas.microsoft.com/office/powerpoint/2010/main" val="2278403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mindtools.com/pages/article/newLDR_01.htm" TargetMode="External"/><Relationship Id="rId2" Type="http://schemas.openxmlformats.org/officeDocument/2006/relationships/hyperlink" Target="https://www.mindtools.com/pages/article/ei-quiz.htm" TargetMode="External"/><Relationship Id="rId1" Type="http://schemas.openxmlformats.org/officeDocument/2006/relationships/slideLayout" Target="../slideLayouts/slideLayout2.xml"/><Relationship Id="rId4" Type="http://schemas.openxmlformats.org/officeDocument/2006/relationships/hyperlink" Target="https://www.mindtools.com/pages/article/leadership-style-quiz.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100" dirty="0">
                <a:latin typeface="Times New Roman" panose="02020603050405020304" pitchFamily="18" charset="0"/>
                <a:cs typeface="Times New Roman" panose="02020603050405020304" pitchFamily="18" charset="0"/>
              </a:rPr>
              <a:t>Leadership Style</a:t>
            </a:r>
            <a:br>
              <a:rPr lang="en-US" sz="1100" dirty="0">
                <a:latin typeface="Times New Roman" panose="02020603050405020304" pitchFamily="18" charset="0"/>
                <a:cs typeface="Times New Roman" panose="02020603050405020304" pitchFamily="18" charset="0"/>
              </a:rPr>
            </a:br>
            <a:endParaRPr lang="en-US" sz="11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69877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b="1" dirty="0">
                <a:latin typeface="Times New Roman" panose="02020603050405020304" pitchFamily="18" charset="0"/>
                <a:cs typeface="Times New Roman" panose="02020603050405020304" pitchFamily="18" charset="0"/>
              </a:rPr>
              <a:t>Comparison of Personal Leadership </a:t>
            </a:r>
            <a:r>
              <a:rPr lang="en-US" sz="1200" b="1" dirty="0" smtClean="0">
                <a:latin typeface="Times New Roman" panose="02020603050405020304" pitchFamily="18" charset="0"/>
                <a:cs typeface="Times New Roman" panose="02020603050405020304" pitchFamily="18" charset="0"/>
              </a:rPr>
              <a:t>Styles</a:t>
            </a:r>
            <a:endParaRPr lang="en-US" sz="1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200" dirty="0">
                <a:latin typeface="Times New Roman" panose="02020603050405020304" pitchFamily="18" charset="0"/>
                <a:cs typeface="Times New Roman" panose="02020603050405020304" pitchFamily="18" charset="0"/>
              </a:rPr>
              <a:t>Most of the group members are inclined towards a democratic style of leadership. </a:t>
            </a:r>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However</a:t>
            </a:r>
            <a:r>
              <a:rPr lang="en-US" sz="1200" dirty="0">
                <a:latin typeface="Times New Roman" panose="02020603050405020304" pitchFamily="18" charset="0"/>
                <a:cs typeface="Times New Roman" panose="02020603050405020304" pitchFamily="18" charset="0"/>
              </a:rPr>
              <a:t>, others believe that an authoritative style of leadership fosters responsiveness and improves standards. </a:t>
            </a:r>
          </a:p>
          <a:p>
            <a:pPr marL="0" indent="0">
              <a:buNone/>
            </a:pP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2074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b="1" dirty="0">
                <a:latin typeface="Times New Roman" panose="02020603050405020304" pitchFamily="18" charset="0"/>
                <a:cs typeface="Times New Roman" panose="02020603050405020304" pitchFamily="18" charset="0"/>
              </a:rPr>
              <a:t>Commonalities between Group Members’ Strengths and Weaknesses </a:t>
            </a:r>
            <a:endParaRPr lang="en-US" sz="1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200" dirty="0">
                <a:latin typeface="Times New Roman" panose="02020603050405020304" pitchFamily="18" charset="0"/>
                <a:cs typeface="Times New Roman" panose="02020603050405020304" pitchFamily="18" charset="0"/>
              </a:rPr>
              <a:t>The collective strengths exhibited among group members is the synergy, ability to share information, and develop practical decisions. </a:t>
            </a:r>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However</a:t>
            </a:r>
            <a:r>
              <a:rPr lang="en-US" sz="1200" dirty="0">
                <a:latin typeface="Times New Roman" panose="02020603050405020304" pitchFamily="18" charset="0"/>
                <a:cs typeface="Times New Roman" panose="02020603050405020304" pitchFamily="18" charset="0"/>
              </a:rPr>
              <a:t>, diverse ideas and a lack of standardized solutions are the weaknesses among the group members.</a:t>
            </a: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541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b="1" dirty="0">
                <a:latin typeface="Times New Roman" panose="02020603050405020304" pitchFamily="18" charset="0"/>
                <a:cs typeface="Times New Roman" panose="02020603050405020304" pitchFamily="18" charset="0"/>
              </a:rPr>
              <a:t>Importance of Public Health Professionals to be Aware of their Leadership Styles </a:t>
            </a:r>
            <a:endParaRPr lang="en-US" sz="1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200" dirty="0" smtClean="0">
                <a:latin typeface="Times New Roman" panose="02020603050405020304" pitchFamily="18" charset="0"/>
                <a:cs typeface="Times New Roman" panose="02020603050405020304" pitchFamily="18" charset="0"/>
              </a:rPr>
              <a:t>P</a:t>
            </a:r>
            <a:r>
              <a:rPr lang="en-US" sz="1200" dirty="0" smtClean="0">
                <a:latin typeface="Times New Roman" panose="02020603050405020304" pitchFamily="18" charset="0"/>
                <a:cs typeface="Times New Roman" panose="02020603050405020304" pitchFamily="18" charset="0"/>
              </a:rPr>
              <a:t>ublic </a:t>
            </a:r>
            <a:r>
              <a:rPr lang="en-US" sz="1200" dirty="0">
                <a:latin typeface="Times New Roman" panose="02020603050405020304" pitchFamily="18" charset="0"/>
                <a:cs typeface="Times New Roman" panose="02020603050405020304" pitchFamily="18" charset="0"/>
              </a:rPr>
              <a:t>health practitioners need to be informed of leadership styles to impact, inspire, and create an atmosphere in which everybody contributes to effectiveness</a:t>
            </a:r>
            <a:r>
              <a:rPr lang="en-US" sz="1200" dirty="0" smtClean="0">
                <a:latin typeface="Times New Roman" panose="02020603050405020304" pitchFamily="18" charset="0"/>
                <a:cs typeface="Times New Roman" panose="02020603050405020304" pitchFamily="18" charset="0"/>
              </a:rPr>
              <a:t>.</a:t>
            </a:r>
          </a:p>
          <a:p>
            <a:r>
              <a:rPr lang="en-US" sz="1200" dirty="0" smtClean="0">
                <a:latin typeface="Times New Roman" panose="02020603050405020304" pitchFamily="18" charset="0"/>
                <a:cs typeface="Times New Roman" panose="02020603050405020304" pitchFamily="18" charset="0"/>
              </a:rPr>
              <a:t>Success </a:t>
            </a:r>
            <a:r>
              <a:rPr lang="en-US" sz="1200" dirty="0">
                <a:latin typeface="Times New Roman" panose="02020603050405020304" pitchFamily="18" charset="0"/>
                <a:cs typeface="Times New Roman" panose="02020603050405020304" pitchFamily="18" charset="0"/>
              </a:rPr>
              <a:t>in healthcare is dependent on the leadership style adopted to mentor and coach teams.</a:t>
            </a: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8353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b="1" dirty="0">
                <a:latin typeface="Times New Roman" panose="02020603050405020304" pitchFamily="18" charset="0"/>
                <a:cs typeface="Times New Roman" panose="02020603050405020304" pitchFamily="18" charset="0"/>
              </a:rPr>
              <a:t>Importance of Public Health Professionals to be Aware of their Leadership Traits </a:t>
            </a:r>
            <a:endParaRPr lang="en-US" sz="1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200" dirty="0">
                <a:latin typeface="Times New Roman" panose="02020603050405020304" pitchFamily="18" charset="0"/>
                <a:cs typeface="Times New Roman" panose="02020603050405020304" pitchFamily="18" charset="0"/>
              </a:rPr>
              <a:t>Being aware of leadership traits is essential in the delivery of excellent services in healthcare. </a:t>
            </a:r>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A </a:t>
            </a:r>
            <a:r>
              <a:rPr lang="en-US" sz="1200" dirty="0">
                <a:latin typeface="Times New Roman" panose="02020603050405020304" pitchFamily="18" charset="0"/>
                <a:cs typeface="Times New Roman" panose="02020603050405020304" pitchFamily="18" charset="0"/>
              </a:rPr>
              <a:t>leader who is mindful of leadership traits is likely to integrate insights, cultures, and skills to deliver better services without adversely affecting performance.</a:t>
            </a: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030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b="1" dirty="0">
                <a:latin typeface="Times New Roman" panose="02020603050405020304" pitchFamily="18" charset="0"/>
                <a:cs typeface="Times New Roman" panose="02020603050405020304" pitchFamily="18" charset="0"/>
              </a:rPr>
              <a:t>Importance of Public Health Professionals to be Aware of their Leadership Practices </a:t>
            </a:r>
            <a:endParaRPr lang="en-US" sz="1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200" dirty="0" smtClean="0">
                <a:latin typeface="Times New Roman" panose="02020603050405020304" pitchFamily="18" charset="0"/>
                <a:cs typeface="Times New Roman" panose="02020603050405020304" pitchFamily="18" charset="0"/>
              </a:rPr>
              <a:t>P</a:t>
            </a:r>
            <a:r>
              <a:rPr lang="en-US" sz="1200" dirty="0" smtClean="0">
                <a:latin typeface="Times New Roman" panose="02020603050405020304" pitchFamily="18" charset="0"/>
                <a:cs typeface="Times New Roman" panose="02020603050405020304" pitchFamily="18" charset="0"/>
              </a:rPr>
              <a:t>ublic </a:t>
            </a:r>
            <a:r>
              <a:rPr lang="en-US" sz="1200" dirty="0">
                <a:latin typeface="Times New Roman" panose="02020603050405020304" pitchFamily="18" charset="0"/>
                <a:cs typeface="Times New Roman" panose="02020603050405020304" pitchFamily="18" charset="0"/>
              </a:rPr>
              <a:t>health practitioners should be mindful of leadership practices because that is crucial to meeting healthcare goals.</a:t>
            </a:r>
          </a:p>
          <a:p>
            <a:r>
              <a:rPr lang="en-US" sz="1200" dirty="0" smtClean="0">
                <a:latin typeface="Times New Roman" panose="02020603050405020304" pitchFamily="18" charset="0"/>
                <a:cs typeface="Times New Roman" panose="02020603050405020304" pitchFamily="18" charset="0"/>
              </a:rPr>
              <a:t>In </a:t>
            </a:r>
            <a:r>
              <a:rPr lang="en-US" sz="1200" dirty="0">
                <a:latin typeface="Times New Roman" panose="02020603050405020304" pitchFamily="18" charset="0"/>
                <a:cs typeface="Times New Roman" panose="02020603050405020304" pitchFamily="18" charset="0"/>
              </a:rPr>
              <a:t>management, the type of practices adopted help in delegating duties and elimination of conflicting interests.</a:t>
            </a: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1987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b="1" dirty="0">
                <a:latin typeface="Times New Roman" panose="02020603050405020304" pitchFamily="18" charset="0"/>
                <a:cs typeface="Times New Roman" panose="02020603050405020304" pitchFamily="18" charset="0"/>
              </a:rPr>
              <a:t>How Public Health Professionals Can Benefit from Integrating the Tenets of Servant Leadership to Empower and Influence Others as They Lead </a:t>
            </a:r>
            <a:endParaRPr lang="en-US" sz="1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200" dirty="0">
                <a:latin typeface="Times New Roman" panose="02020603050405020304" pitchFamily="18" charset="0"/>
                <a:cs typeface="Times New Roman" panose="02020603050405020304" pitchFamily="18" charset="0"/>
              </a:rPr>
              <a:t>The servant leadership model's significance is that public health professionals focus on strengthening teams and developing trust between patients and caregivers. </a:t>
            </a:r>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The </a:t>
            </a:r>
            <a:r>
              <a:rPr lang="en-US" sz="1200" dirty="0">
                <a:latin typeface="Times New Roman" panose="02020603050405020304" pitchFamily="18" charset="0"/>
                <a:cs typeface="Times New Roman" panose="02020603050405020304" pitchFamily="18" charset="0"/>
              </a:rPr>
              <a:t>developed trust ensures that patient needs are attended to by helping them flourish in healthcare.</a:t>
            </a: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562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b="1" dirty="0">
                <a:latin typeface="Times New Roman" panose="02020603050405020304" pitchFamily="18" charset="0"/>
                <a:cs typeface="Times New Roman" panose="02020603050405020304" pitchFamily="18" charset="0"/>
              </a:rPr>
              <a:t>How Leaders who Practice Servant Leadership Navigate Challenges in Public Health </a:t>
            </a:r>
            <a:endParaRPr lang="en-US" sz="1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200" dirty="0">
                <a:latin typeface="Times New Roman" panose="02020603050405020304" pitchFamily="18" charset="0"/>
                <a:cs typeface="Times New Roman" panose="02020603050405020304" pitchFamily="18" charset="0"/>
              </a:rPr>
              <a:t>A servant-leader has a natural feeling to serve</a:t>
            </a:r>
            <a:r>
              <a:rPr lang="en-US" sz="1200" dirty="0" smtClean="0">
                <a:latin typeface="Times New Roman" panose="02020603050405020304" pitchFamily="18" charset="0"/>
                <a:cs typeface="Times New Roman" panose="02020603050405020304" pitchFamily="18" charset="0"/>
              </a:rPr>
              <a:t>.</a:t>
            </a:r>
          </a:p>
          <a:p>
            <a:r>
              <a:rPr lang="en-US" sz="12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An individual who has a strong understanding of leadership traits can ultimately create a just and caring institution that focuses on helping the challenged. </a:t>
            </a:r>
            <a:r>
              <a:rPr lang="en-US" sz="1200" dirty="0" smtClean="0">
                <a:latin typeface="Times New Roman" panose="02020603050405020304" pitchFamily="18" charset="0"/>
                <a:cs typeface="Times New Roman" panose="02020603050405020304" pitchFamily="18" charset="0"/>
              </a:rPr>
              <a:t>For </a:t>
            </a:r>
            <a:r>
              <a:rPr lang="en-US" sz="1200" dirty="0">
                <a:latin typeface="Times New Roman" panose="02020603050405020304" pitchFamily="18" charset="0"/>
                <a:cs typeface="Times New Roman" panose="02020603050405020304" pitchFamily="18" charset="0"/>
              </a:rPr>
              <a:t>example, trust is built, which boosts engagement among teams for the successful execution of activities.</a:t>
            </a: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7923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200" b="1" dirty="0" smtClean="0">
                <a:latin typeface="Times New Roman" panose="02020603050405020304" pitchFamily="18" charset="0"/>
                <a:cs typeface="Times New Roman" panose="02020603050405020304" pitchFamily="18" charset="0"/>
              </a:rPr>
              <a:t>References</a:t>
            </a:r>
            <a:endParaRPr lang="en-US" sz="1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1200" i="1" dirty="0">
                <a:latin typeface="Times New Roman" panose="02020603050405020304" pitchFamily="18" charset="0"/>
                <a:cs typeface="Times New Roman" panose="02020603050405020304" pitchFamily="18" charset="0"/>
              </a:rPr>
              <a:t>How emotionally intelligent are you? Boosting your people skills</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n.d.</a:t>
            </a:r>
            <a:r>
              <a:rPr lang="en-US"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hlinkClick r:id="rId2"/>
              </a:rPr>
              <a:t>https://www.mindtools.com/pages/article/ei-quiz.htm</a:t>
            </a:r>
            <a:endParaRPr lang="en-US" sz="1200" dirty="0">
              <a:latin typeface="Times New Roman" panose="02020603050405020304" pitchFamily="18" charset="0"/>
              <a:cs typeface="Times New Roman" panose="02020603050405020304" pitchFamily="18" charset="0"/>
            </a:endParaRPr>
          </a:p>
          <a:p>
            <a:r>
              <a:rPr lang="en-US" sz="1200" i="1" dirty="0">
                <a:latin typeface="Times New Roman" panose="02020603050405020304" pitchFamily="18" charset="0"/>
                <a:cs typeface="Times New Roman" panose="02020603050405020304" pitchFamily="18" charset="0"/>
              </a:rPr>
              <a:t>The leadership motivation assessment: Discover how motivated you are to lead</a:t>
            </a:r>
            <a:r>
              <a:rPr lang="en-US" sz="1200" dirty="0">
                <a:latin typeface="Times New Roman" panose="02020603050405020304" pitchFamily="18" charset="0"/>
                <a:cs typeface="Times New Roman" panose="02020603050405020304" pitchFamily="18" charset="0"/>
              </a:rPr>
              <a:t>. (2004, August 24). Management Training and Leadership Training - Online. </a:t>
            </a:r>
            <a:r>
              <a:rPr lang="en-US" sz="1200" dirty="0">
                <a:latin typeface="Times New Roman" panose="02020603050405020304" pitchFamily="18" charset="0"/>
                <a:cs typeface="Times New Roman" panose="02020603050405020304" pitchFamily="18" charset="0"/>
                <a:hlinkClick r:id="rId3"/>
              </a:rPr>
              <a:t>https://www.mindtools.com/pages/article/newLDR_01.htm</a:t>
            </a:r>
            <a:endParaRPr lang="en-US" sz="1200" dirty="0">
              <a:latin typeface="Times New Roman" panose="02020603050405020304" pitchFamily="18" charset="0"/>
              <a:cs typeface="Times New Roman" panose="02020603050405020304" pitchFamily="18" charset="0"/>
            </a:endParaRPr>
          </a:p>
          <a:p>
            <a:r>
              <a:rPr lang="en-US" sz="1200" i="1" dirty="0">
                <a:latin typeface="Times New Roman" panose="02020603050405020304" pitchFamily="18" charset="0"/>
                <a:cs typeface="Times New Roman" panose="02020603050405020304" pitchFamily="18" charset="0"/>
              </a:rPr>
              <a:t>What's your leadership style? – Learn about the strengths and weaknesses of the way you like to lead</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n.d.</a:t>
            </a:r>
            <a:r>
              <a:rPr lang="en-US"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hlinkClick r:id="rId4"/>
              </a:rPr>
              <a:t>https://www.mindtools.com/pages/article/leadership-style-quiz.htm</a:t>
            </a:r>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469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906</Words>
  <Application>Microsoft Office PowerPoint</Application>
  <PresentationFormat>Widescreen</PresentationFormat>
  <Paragraphs>40</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Leadership Style </vt:lpstr>
      <vt:lpstr>Comparison of Personal Leadership Styles</vt:lpstr>
      <vt:lpstr>Commonalities between Group Members’ Strengths and Weaknesses </vt:lpstr>
      <vt:lpstr>Importance of Public Health Professionals to be Aware of their Leadership Styles </vt:lpstr>
      <vt:lpstr>Importance of Public Health Professionals to be Aware of their Leadership Traits </vt:lpstr>
      <vt:lpstr>Importance of Public Health Professionals to be Aware of their Leadership Practices </vt:lpstr>
      <vt:lpstr>How Public Health Professionals Can Benefit from Integrating the Tenets of Servant Leadership to Empower and Influence Others as They Lead </vt:lpstr>
      <vt:lpstr>How Leaders who Practice Servant Leadership Navigate Challenges in Public Health </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Style</dc:title>
  <dc:creator>Windows User</dc:creator>
  <cp:lastModifiedBy>Windows User</cp:lastModifiedBy>
  <cp:revision>4</cp:revision>
  <dcterms:created xsi:type="dcterms:W3CDTF">2020-06-30T09:15:21Z</dcterms:created>
  <dcterms:modified xsi:type="dcterms:W3CDTF">2020-06-30T09:30:01Z</dcterms:modified>
</cp:coreProperties>
</file>