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9" r:id="rId4"/>
    <p:sldId id="260" r:id="rId5"/>
    <p:sldId id="264" r:id="rId6"/>
    <p:sldId id="261" r:id="rId7"/>
    <p:sldId id="262"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55" autoAdjust="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50F3DA-8660-4A0C-A63B-266198F4495B}" type="datetimeFigureOut">
              <a:rPr lang="en-US" smtClean="0"/>
              <a:pPr/>
              <a:t>7/5/2011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C828B4-25AA-41D9-8A0A-3745F45F928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“To be an attractive investment, a business must be capable of growing into a larger enterprise than the original entrepreneur could do on her own” (</a:t>
            </a:r>
            <a:r>
              <a:rPr lang="en-US" sz="1200" kern="1200" dirty="0" err="1" smtClean="0">
                <a:solidFill>
                  <a:schemeClr val="tx1"/>
                </a:solidFill>
                <a:latin typeface="+mn-lt"/>
                <a:ea typeface="+mn-ea"/>
                <a:cs typeface="+mn-cs"/>
              </a:rPr>
              <a:t>Marzec</a:t>
            </a:r>
            <a:r>
              <a:rPr lang="en-US" sz="1200" kern="1200" dirty="0" smtClean="0">
                <a:solidFill>
                  <a:schemeClr val="tx1"/>
                </a:solidFill>
                <a:latin typeface="+mn-lt"/>
                <a:ea typeface="+mn-ea"/>
                <a:cs typeface="+mn-cs"/>
              </a:rPr>
              <a:t>, 2010). A business plan is not the end all be all to business development. A business plan should be designed to address the changing consumer and business needs. By persistently monitoring how business and product/service needs changes, one can development a scalable measurement for how they business should operate. There is no other critical element to a scalable business plan than the consumer themselves. Whether the demand for a product decreases or increases or whether the consumer or population has a change in demographics, how the consumer views the product or service is the external and internal forces of business inner-workings.  It is extremely important for a</a:t>
            </a:r>
            <a:r>
              <a:rPr lang="en-US" sz="1200" kern="1200" baseline="0" dirty="0" smtClean="0">
                <a:solidFill>
                  <a:schemeClr val="tx1"/>
                </a:solidFill>
                <a:latin typeface="+mn-lt"/>
                <a:ea typeface="+mn-ea"/>
                <a:cs typeface="+mn-cs"/>
              </a:rPr>
              <a:t> new business owner to understand that the consumer perspective begins with loan officers and investors.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FC828B4-25AA-41D9-8A0A-3745F45F928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Finance options include </a:t>
            </a:r>
            <a:r>
              <a:rPr lang="en-US" baseline="0" dirty="0" smtClean="0"/>
              <a:t>3 primary types of business financing. These are (1) Debt Financing, (2) Corporate venture capital and (3) Private Venture Capital, also called Angel Investors. In order to determine which option best fits your business strategy, it is important to have a clear understanding of how each option works. In this presentation, I will cover each option along with advantages and disadvantages.</a:t>
            </a:r>
            <a:endParaRPr lang="en-US" dirty="0" smtClean="0"/>
          </a:p>
          <a:p>
            <a:endParaRPr lang="en-US" dirty="0"/>
          </a:p>
        </p:txBody>
      </p:sp>
      <p:sp>
        <p:nvSpPr>
          <p:cNvPr id="4" name="Slide Number Placeholder 3"/>
          <p:cNvSpPr>
            <a:spLocks noGrp="1"/>
          </p:cNvSpPr>
          <p:nvPr>
            <p:ph type="sldNum" sz="quarter" idx="10"/>
          </p:nvPr>
        </p:nvSpPr>
        <p:spPr/>
        <p:txBody>
          <a:bodyPr/>
          <a:lstStyle/>
          <a:p>
            <a:fld id="{6FC828B4-25AA-41D9-8A0A-3745F45F928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the busines</a:t>
            </a:r>
            <a:r>
              <a:rPr lang="en-US" baseline="0" dirty="0" smtClean="0"/>
              <a:t>s idea may sound great to the business owner, it may not be the best idea based on areas such as the market, current interest rates and consumer demand. As a result, p</a:t>
            </a:r>
            <a:r>
              <a:rPr lang="en-US" dirty="0" smtClean="0"/>
              <a:t>rior to determining the best financing options, there are questions regarding the business</a:t>
            </a:r>
            <a:r>
              <a:rPr lang="en-US" baseline="0" dirty="0" smtClean="0"/>
              <a:t> strategy that must be considered. </a:t>
            </a:r>
            <a:r>
              <a:rPr lang="en-US" dirty="0" smtClean="0"/>
              <a:t>T</a:t>
            </a:r>
            <a:r>
              <a:rPr lang="en-US" baseline="0" dirty="0" smtClean="0"/>
              <a:t>here are 10 questions that entrepreneurs should consider prior to determining the best financing solution. Investors and loan officers need to know that the business is actually groomed for success. Some of these indicators can be compared to what the market is saying about the new business idea. Loan officers and investors must also have a clear understanding of the risks associated with the plan. Some of the risks can be minimized based on how much cash is actually available to support the launch and unexpected causalities. Investors may also feel comfortable owning parts of the business either based on who has the most experience and influence or in order to secure the return on investment. Selecting highly qualified business partners may also sway the direction of the loan officers and investors. Knowing that individuals who are capable in leading the business in the right direction can play a pivotal role in the financing decisions. It is important for entrepreneurs to only ask for money that is needed. The less money that is involved in the loan is less money and interest that is paid back. Having substantial collateral can increase the confidence in loan officers and investors. Being able to sell off any assets to offset any business loss can increase the chances of getting the right amount needed to start up the business.  Finally, monitoring the current interest rates and understanding whether requesting a loan as a business or personal loan can impact the amount of money that can be provided as well as the amount of money paid against the loan.  </a:t>
            </a:r>
            <a:endParaRPr lang="en-US" dirty="0"/>
          </a:p>
        </p:txBody>
      </p:sp>
      <p:sp>
        <p:nvSpPr>
          <p:cNvPr id="4" name="Slide Number Placeholder 3"/>
          <p:cNvSpPr>
            <a:spLocks noGrp="1"/>
          </p:cNvSpPr>
          <p:nvPr>
            <p:ph type="sldNum" sz="quarter" idx="10"/>
          </p:nvPr>
        </p:nvSpPr>
        <p:spPr/>
        <p:txBody>
          <a:bodyPr/>
          <a:lstStyle/>
          <a:p>
            <a:fld id="{1DA8401E-48B0-4876-AA32-CF4B6C8CBB0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Being prepared is</a:t>
            </a:r>
            <a:r>
              <a:rPr lang="en-US" baseline="0" dirty="0" smtClean="0"/>
              <a:t> critical to presenting one’s product or service idea. No other element has as much weight in establishing this readiness as the business plan itself. Having a solid business plan can make the difference between whether a loan is offered or not. The business plan must communicate the commonalities and business objectives that my attract the potential investor or loan officer. With today’s struggling economy, investors and banks are much more critical in their assessment as to whether or not a loan should be considered for something “new”. As mentioned, this may require collateral or an assessment of personal finance. As a result, the loan package should be prepared with this possibilities in mind. It is also important to have the resume and other credentials of the individuals who will be leading the organization. This could also have a direct impact on whether or not the product or idea is considered credible. Once the </a:t>
            </a:r>
            <a:r>
              <a:rPr lang="en-US" baseline="0" dirty="0" err="1" smtClean="0"/>
              <a:t>prework</a:t>
            </a:r>
            <a:r>
              <a:rPr lang="en-US" baseline="0" dirty="0" smtClean="0"/>
              <a:t> is completed, the presenters must have as much knowledge as possible as to how the product or service idea will be delivered with a special consideration of market and investors concerns.</a:t>
            </a:r>
            <a:endParaRPr lang="en-US" dirty="0"/>
          </a:p>
        </p:txBody>
      </p:sp>
      <p:sp>
        <p:nvSpPr>
          <p:cNvPr id="4" name="Slide Number Placeholder 3"/>
          <p:cNvSpPr>
            <a:spLocks noGrp="1"/>
          </p:cNvSpPr>
          <p:nvPr>
            <p:ph type="sldNum" sz="quarter" idx="10"/>
          </p:nvPr>
        </p:nvSpPr>
        <p:spPr/>
        <p:txBody>
          <a:bodyPr/>
          <a:lstStyle/>
          <a:p>
            <a:fld id="{1DA8401E-48B0-4876-AA32-CF4B6C8CBB0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event of the business owner wanting to maintain full control over their new business,</a:t>
            </a:r>
            <a:r>
              <a:rPr lang="en-US" baseline="0" dirty="0" smtClean="0"/>
              <a:t> choosing Debt Financing is the best option for this entrepreneur. Debt Financing allows the owner and business partners to fund all start up cost using debt and creditors. Selecting this financing solutions should only be used if the business owner(s) are comfortable in the return on investment of the new business. The return on investment will have to be used to pay back the debt versus giving up a portion of their business to an investor who allows the return on investment as payment. If the business owner chooses the Debt Financing solution, it is extremely important that they understand that if the business does not make enough profit to repay their creditors, the business will show limited growth potential, the credibility of the business is at stake, their credit rating can be impacted, the business could suffer bankruptcy and worse case scenario, the business could fail. </a:t>
            </a:r>
          </a:p>
        </p:txBody>
      </p:sp>
      <p:sp>
        <p:nvSpPr>
          <p:cNvPr id="4" name="Slide Number Placeholder 3"/>
          <p:cNvSpPr>
            <a:spLocks noGrp="1"/>
          </p:cNvSpPr>
          <p:nvPr>
            <p:ph type="sldNum" sz="quarter" idx="10"/>
          </p:nvPr>
        </p:nvSpPr>
        <p:spPr/>
        <p:txBody>
          <a:bodyPr/>
          <a:lstStyle/>
          <a:p>
            <a:fld id="{1DA8401E-48B0-4876-AA32-CF4B6C8CBB0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a new business</a:t>
            </a:r>
            <a:r>
              <a:rPr lang="en-US" baseline="0" dirty="0" smtClean="0"/>
              <a:t> owner has minimal start up funds or limited resources to develop his or her business initiative, corporate venture capital financing is likely the best solution. Utilizing a corporate sponsor allows the business owner to maintain the critical areas of business development such as marketing, attracting more investors, addressing consumer demands, sustaining the necessary infrastructure and product/service improvements.  Although the use of a corporate “parent” can provide credibility and confidence to the new business owner, it is important to also remember that the corporation will continue to have a focus on its primary operation versus maintaining the new business line. This may not always be the case especially if the new business strategy can create significant gains for the corporations.</a:t>
            </a:r>
            <a:endParaRPr lang="en-US" dirty="0"/>
          </a:p>
        </p:txBody>
      </p:sp>
      <p:sp>
        <p:nvSpPr>
          <p:cNvPr id="4" name="Slide Number Placeholder 3"/>
          <p:cNvSpPr>
            <a:spLocks noGrp="1"/>
          </p:cNvSpPr>
          <p:nvPr>
            <p:ph type="sldNum" sz="quarter" idx="10"/>
          </p:nvPr>
        </p:nvSpPr>
        <p:spPr/>
        <p:txBody>
          <a:bodyPr/>
          <a:lstStyle/>
          <a:p>
            <a:fld id="{1DA8401E-48B0-4876-AA32-CF4B6C8CBB0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you seen the television</a:t>
            </a:r>
            <a:r>
              <a:rPr lang="en-US" baseline="0" dirty="0" smtClean="0"/>
              <a:t> show “Shark Tank?” Understanding how this show works is the best to present Private Venture Capital. </a:t>
            </a:r>
            <a:r>
              <a:rPr lang="en-US" dirty="0" smtClean="0"/>
              <a:t>Knowing</a:t>
            </a:r>
            <a:r>
              <a:rPr lang="en-US" baseline="0" dirty="0" smtClean="0"/>
              <a:t> the right people in the business industry still remains as a critical component to getting a new business off the ground. This includes having knowledge of companies and organizations that are able to connect new business owners with investors. These individuals are also called Angel Investors. Angel Investors are individuals who are primarily interested in funding promising businesses and start-ups ideas. Angell investors have a significant amount of funds and resources set aside to invest in new business development. Their primary goal is to ensure a substantial return on their investment through the new business initiative. This is a great option for new business owners with great ideas and great leaders who can present solid a business strategy in how to increase their own personal wealth and the wealth of their investors. The downside, however, is that the Angel Investors may require a large portion of the business prior to agreeing to the investment. </a:t>
            </a:r>
            <a:endParaRPr lang="en-US" dirty="0"/>
          </a:p>
        </p:txBody>
      </p:sp>
      <p:sp>
        <p:nvSpPr>
          <p:cNvPr id="4" name="Slide Number Placeholder 3"/>
          <p:cNvSpPr>
            <a:spLocks noGrp="1"/>
          </p:cNvSpPr>
          <p:nvPr>
            <p:ph type="sldNum" sz="quarter" idx="10"/>
          </p:nvPr>
        </p:nvSpPr>
        <p:spPr/>
        <p:txBody>
          <a:bodyPr/>
          <a:lstStyle/>
          <a:p>
            <a:fld id="{1DA8401E-48B0-4876-AA32-CF4B6C8CBB0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business</a:t>
            </a:r>
            <a:r>
              <a:rPr lang="en-US" baseline="0" dirty="0" smtClean="0"/>
              <a:t> idea and a business plan must be developed with the end in mind as well as the beginning. Having a solid idea of where the business is going in addition to how it will get there can help determine whether to choose Equity Financing versus Debt Financing. As the business grows, business owners can have options. Some of these options include: </a:t>
            </a:r>
          </a:p>
          <a:p>
            <a:pPr marL="228600" indent="-228600">
              <a:buAutoNum type="arabicParenBoth"/>
            </a:pPr>
            <a:r>
              <a:rPr lang="en-US" baseline="0" dirty="0" smtClean="0"/>
              <a:t>Making an initial profit and then selling off the business.</a:t>
            </a:r>
          </a:p>
          <a:p>
            <a:pPr marL="228600" indent="-228600">
              <a:buAutoNum type="arabicParenBoth"/>
            </a:pPr>
            <a:r>
              <a:rPr lang="en-US" baseline="0" dirty="0" smtClean="0"/>
              <a:t>Buying out business partners and gaining complete control.</a:t>
            </a:r>
          </a:p>
          <a:p>
            <a:pPr marL="228600" indent="-228600">
              <a:buAutoNum type="arabicParenBoth"/>
            </a:pPr>
            <a:r>
              <a:rPr lang="en-US" baseline="0" dirty="0" smtClean="0"/>
              <a:t>Selling off parts of the business and adding new business partners in order to sustain organizational success.</a:t>
            </a:r>
          </a:p>
          <a:p>
            <a:pPr marL="228600" indent="-228600">
              <a:buAutoNum type="arabicParenBoth"/>
            </a:pPr>
            <a:r>
              <a:rPr lang="en-US" baseline="0" dirty="0" smtClean="0"/>
              <a:t>Generating new business by adding investors and increasing sales.</a:t>
            </a:r>
          </a:p>
          <a:p>
            <a:pPr marL="228600" indent="-228600">
              <a:buAutoNum type="arabicParenBoth"/>
            </a:pPr>
            <a:r>
              <a:rPr lang="en-US" baseline="0" dirty="0" smtClean="0"/>
              <a:t>Transitioning the business under a corporate umbrella in order to minimize operational cost.</a:t>
            </a:r>
          </a:p>
          <a:p>
            <a:pPr marL="228600" indent="-228600">
              <a:buNone/>
            </a:pPr>
            <a:r>
              <a:rPr lang="en-US" baseline="0" dirty="0" smtClean="0"/>
              <a:t>Selecting long term goals will play an important role in determining the best finance options. Encompassing all possibilities of organizational successes and </a:t>
            </a:r>
          </a:p>
          <a:p>
            <a:pPr marL="228600" indent="-228600">
              <a:buNone/>
            </a:pPr>
            <a:r>
              <a:rPr lang="en-US" baseline="0" dirty="0" smtClean="0"/>
              <a:t>failures can provide business owners with the necessary strategy in how to move forward.  </a:t>
            </a:r>
          </a:p>
          <a:p>
            <a:pPr marL="228600" indent="-228600">
              <a:buAutoNum type="arabicParenBoth"/>
            </a:pPr>
            <a:endParaRPr lang="en-US" dirty="0"/>
          </a:p>
        </p:txBody>
      </p:sp>
      <p:sp>
        <p:nvSpPr>
          <p:cNvPr id="4" name="Slide Number Placeholder 3"/>
          <p:cNvSpPr>
            <a:spLocks noGrp="1"/>
          </p:cNvSpPr>
          <p:nvPr>
            <p:ph type="sldNum" sz="quarter" idx="10"/>
          </p:nvPr>
        </p:nvSpPr>
        <p:spPr/>
        <p:txBody>
          <a:bodyPr/>
          <a:lstStyle/>
          <a:p>
            <a:fld id="{1DA8401E-48B0-4876-AA32-CF4B6C8CBB0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Maintaining a scalable business plan can be the most critical component of whether or not a business succeeds. Understanding</a:t>
            </a:r>
            <a:r>
              <a:rPr lang="en-US" sz="1200" kern="1200" baseline="0" dirty="0" smtClean="0">
                <a:solidFill>
                  <a:schemeClr val="tx1"/>
                </a:solidFill>
                <a:latin typeface="+mn-lt"/>
                <a:ea typeface="+mn-ea"/>
                <a:cs typeface="+mn-cs"/>
              </a:rPr>
              <a:t> the viable finance options will serve as a means for ensuring that the business plan can be implemented with the necessary resources and long term goals required. Understanding available finance options is not enough. It is important for business owners to know the benefits and challenges with each option. There are a number of critical questions that must be asked in the beginning stages of the business plan as well as during the finance and continuum stages. In addressing these questions, entrepreneurs must also monitor finance elements such as the market and interest rates. Each of these factors can impact how and when investors and creditors will consider a new business idea. In order to address investor and creditor concerns, business owners must be prepared to modify the business plan as needed in order to secure funding.  </a:t>
            </a:r>
            <a:endParaRPr lang="en-US" dirty="0"/>
          </a:p>
        </p:txBody>
      </p:sp>
      <p:sp>
        <p:nvSpPr>
          <p:cNvPr id="4" name="Slide Number Placeholder 3"/>
          <p:cNvSpPr>
            <a:spLocks noGrp="1"/>
          </p:cNvSpPr>
          <p:nvPr>
            <p:ph type="sldNum" sz="quarter" idx="10"/>
          </p:nvPr>
        </p:nvSpPr>
        <p:spPr/>
        <p:txBody>
          <a:bodyPr/>
          <a:lstStyle/>
          <a:p>
            <a:fld id="{6FC828B4-25AA-41D9-8A0A-3745F45F928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10689B-C310-4536-89B6-82BDEF7BF4B8}" type="datetimeFigureOut">
              <a:rPr lang="en-US" smtClean="0"/>
              <a:pPr/>
              <a:t>7/5/2011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10C6A-13D2-4A59-9640-5B5331E0034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0689B-C310-4536-89B6-82BDEF7BF4B8}" type="datetimeFigureOut">
              <a:rPr lang="en-US" smtClean="0"/>
              <a:pPr/>
              <a:t>7/5/2011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10C6A-13D2-4A59-9640-5B5331E003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0689B-C310-4536-89B6-82BDEF7BF4B8}" type="datetimeFigureOut">
              <a:rPr lang="en-US" smtClean="0"/>
              <a:pPr/>
              <a:t>7/5/2011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10C6A-13D2-4A59-9640-5B5331E003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0689B-C310-4536-89B6-82BDEF7BF4B8}" type="datetimeFigureOut">
              <a:rPr lang="en-US" smtClean="0"/>
              <a:pPr/>
              <a:t>7/5/2011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10C6A-13D2-4A59-9640-5B5331E003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10689B-C310-4536-89B6-82BDEF7BF4B8}" type="datetimeFigureOut">
              <a:rPr lang="en-US" smtClean="0"/>
              <a:pPr/>
              <a:t>7/5/2011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10C6A-13D2-4A59-9640-5B5331E0034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10689B-C310-4536-89B6-82BDEF7BF4B8}" type="datetimeFigureOut">
              <a:rPr lang="en-US" smtClean="0"/>
              <a:pPr/>
              <a:t>7/5/2011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110C6A-13D2-4A59-9640-5B5331E0034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10689B-C310-4536-89B6-82BDEF7BF4B8}" type="datetimeFigureOut">
              <a:rPr lang="en-US" smtClean="0"/>
              <a:pPr/>
              <a:t>7/5/2011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110C6A-13D2-4A59-9640-5B5331E003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10689B-C310-4536-89B6-82BDEF7BF4B8}" type="datetimeFigureOut">
              <a:rPr lang="en-US" smtClean="0"/>
              <a:pPr/>
              <a:t>7/5/2011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110C6A-13D2-4A59-9640-5B5331E003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0689B-C310-4536-89B6-82BDEF7BF4B8}" type="datetimeFigureOut">
              <a:rPr lang="en-US" smtClean="0"/>
              <a:pPr/>
              <a:t>7/5/2011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110C6A-13D2-4A59-9640-5B5331E003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10689B-C310-4536-89B6-82BDEF7BF4B8}" type="datetimeFigureOut">
              <a:rPr lang="en-US" smtClean="0"/>
              <a:pPr/>
              <a:t>7/5/2011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110C6A-13D2-4A59-9640-5B5331E0034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10689B-C310-4536-89B6-82BDEF7BF4B8}" type="datetimeFigureOut">
              <a:rPr lang="en-US" smtClean="0"/>
              <a:pPr/>
              <a:t>7/5/2011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110C6A-13D2-4A59-9640-5B5331E0034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10689B-C310-4536-89B6-82BDEF7BF4B8}" type="datetimeFigureOut">
              <a:rPr lang="en-US" smtClean="0"/>
              <a:pPr/>
              <a:t>7/5/2011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110C6A-13D2-4A59-9640-5B5331E003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276600"/>
            <a:ext cx="7772400" cy="1470025"/>
          </a:xfrm>
        </p:spPr>
        <p:txBody>
          <a:bodyPr>
            <a:normAutofit/>
          </a:bodyPr>
          <a:lstStyle/>
          <a:p>
            <a:r>
              <a:rPr lang="en-US" sz="4800" b="1" dirty="0" smtClean="0"/>
              <a:t>Getting Financed</a:t>
            </a:r>
            <a:endParaRPr lang="en-US" sz="4800" b="1" dirty="0"/>
          </a:p>
        </p:txBody>
      </p:sp>
      <p:sp>
        <p:nvSpPr>
          <p:cNvPr id="3" name="Subtitle 2"/>
          <p:cNvSpPr>
            <a:spLocks noGrp="1"/>
          </p:cNvSpPr>
          <p:nvPr>
            <p:ph type="subTitle" idx="1"/>
          </p:nvPr>
        </p:nvSpPr>
        <p:spPr>
          <a:xfrm>
            <a:off x="1447800" y="4419600"/>
            <a:ext cx="6400800" cy="990600"/>
          </a:xfrm>
        </p:spPr>
        <p:txBody>
          <a:bodyPr/>
          <a:lstStyle/>
          <a:p>
            <a:r>
              <a:rPr lang="en-US" dirty="0" smtClean="0">
                <a:solidFill>
                  <a:srgbClr val="C00000"/>
                </a:solidFill>
              </a:rPr>
              <a:t>New Business Financing Strategies</a:t>
            </a:r>
            <a:endParaRPr lang="en-US" dirty="0">
              <a:solidFill>
                <a:srgbClr val="C00000"/>
              </a:solidFill>
            </a:endParaRPr>
          </a:p>
        </p:txBody>
      </p:sp>
      <p:pic>
        <p:nvPicPr>
          <p:cNvPr id="1026" name="Picture 2" descr="http://aexcommercialfinancing.com/resources/small-business-finance.gif"/>
          <p:cNvPicPr>
            <a:picLocks noChangeAspect="1" noChangeArrowheads="1"/>
          </p:cNvPicPr>
          <p:nvPr/>
        </p:nvPicPr>
        <p:blipFill>
          <a:blip r:embed="rId3" cstate="print"/>
          <a:srcRect/>
          <a:stretch>
            <a:fillRect/>
          </a:stretch>
        </p:blipFill>
        <p:spPr bwMode="auto">
          <a:xfrm>
            <a:off x="1600200" y="304800"/>
            <a:ext cx="5638800" cy="3048001"/>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1447800"/>
            <a:ext cx="8229600" cy="4678363"/>
          </a:xfrm>
        </p:spPr>
        <p:txBody>
          <a:bodyPr>
            <a:normAutofit fontScale="92500"/>
          </a:bodyPr>
          <a:lstStyle/>
          <a:p>
            <a:pPr>
              <a:spcAft>
                <a:spcPts val="1200"/>
              </a:spcAft>
              <a:buNone/>
            </a:pPr>
            <a:r>
              <a:rPr lang="en-US" sz="2200" dirty="0" smtClean="0">
                <a:latin typeface="Times New Roman" pitchFamily="18" charset="0"/>
                <a:cs typeface="Times New Roman" pitchFamily="18" charset="0"/>
              </a:rPr>
              <a:t>Bragg, S. &amp; Burton, J. E. (2006). </a:t>
            </a:r>
            <a:r>
              <a:rPr lang="en-US" sz="2200" i="1" dirty="0" smtClean="0">
                <a:latin typeface="Times New Roman" pitchFamily="18" charset="0"/>
                <a:cs typeface="Times New Roman" pitchFamily="18" charset="0"/>
              </a:rPr>
              <a:t>Accounting and Finance for Your Small Business. </a:t>
            </a:r>
            <a:r>
              <a:rPr lang="en-US" sz="2200" dirty="0" smtClean="0">
                <a:latin typeface="Times New Roman" pitchFamily="18" charset="0"/>
                <a:cs typeface="Times New Roman" pitchFamily="18" charset="0"/>
              </a:rPr>
              <a:t>Hoboken, NJ: John Wiley &amp; Sons</a:t>
            </a:r>
          </a:p>
          <a:p>
            <a:pPr>
              <a:spcAft>
                <a:spcPts val="1200"/>
              </a:spcAft>
              <a:buNone/>
            </a:pPr>
            <a:r>
              <a:rPr lang="en-US" sz="2200" dirty="0" err="1" smtClean="0">
                <a:latin typeface="Times New Roman" pitchFamily="18" charset="0"/>
                <a:cs typeface="Times New Roman" pitchFamily="18" charset="0"/>
              </a:rPr>
              <a:t>Marzec</a:t>
            </a:r>
            <a:r>
              <a:rPr lang="en-US" sz="2200" dirty="0">
                <a:latin typeface="Times New Roman" pitchFamily="18" charset="0"/>
                <a:cs typeface="Times New Roman" pitchFamily="18" charset="0"/>
              </a:rPr>
              <a:t>, E. (2010). </a:t>
            </a:r>
            <a:r>
              <a:rPr lang="en-US" sz="2200" i="1" dirty="0">
                <a:latin typeface="Times New Roman" pitchFamily="18" charset="0"/>
                <a:cs typeface="Times New Roman" pitchFamily="18" charset="0"/>
              </a:rPr>
              <a:t>Keys to Building a Scalable Business Plan</a:t>
            </a:r>
            <a:r>
              <a:rPr lang="en-US" sz="2200" dirty="0">
                <a:latin typeface="Times New Roman" pitchFamily="18" charset="0"/>
                <a:cs typeface="Times New Roman" pitchFamily="18" charset="0"/>
              </a:rPr>
              <a:t>. Retrieved </a:t>
            </a:r>
            <a:r>
              <a:rPr lang="en-US" sz="2200" dirty="0" smtClean="0">
                <a:latin typeface="Times New Roman" pitchFamily="18" charset="0"/>
                <a:cs typeface="Times New Roman" pitchFamily="18" charset="0"/>
              </a:rPr>
              <a:t>July 5, 2011 from </a:t>
            </a:r>
            <a:r>
              <a:rPr lang="en-US" sz="2200" dirty="0">
                <a:latin typeface="Times New Roman" pitchFamily="18" charset="0"/>
                <a:cs typeface="Times New Roman" pitchFamily="18" charset="0"/>
              </a:rPr>
              <a:t>web: http://</a:t>
            </a:r>
            <a:r>
              <a:rPr lang="en-US" sz="2200" dirty="0" smtClean="0">
                <a:latin typeface="Times New Roman" pitchFamily="18" charset="0"/>
                <a:cs typeface="Times New Roman" pitchFamily="18" charset="0"/>
              </a:rPr>
              <a:t>www.ehow.com/list_6185343_keys-building-scalable-business-plan.html</a:t>
            </a:r>
          </a:p>
          <a:p>
            <a:pPr>
              <a:spcAft>
                <a:spcPts val="1200"/>
              </a:spcAft>
              <a:buNone/>
            </a:pPr>
            <a:r>
              <a:rPr lang="en-US" sz="2200" dirty="0" smtClean="0">
                <a:solidFill>
                  <a:schemeClr val="tx1">
                    <a:lumMod val="95000"/>
                    <a:lumOff val="5000"/>
                  </a:schemeClr>
                </a:solidFill>
                <a:latin typeface="Times New Roman" pitchFamily="18" charset="0"/>
                <a:cs typeface="Times New Roman" pitchFamily="18" charset="0"/>
              </a:rPr>
              <a:t>Small Business Notes. (2009). </a:t>
            </a:r>
            <a:r>
              <a:rPr lang="en-US" sz="2200" i="1" dirty="0" smtClean="0">
                <a:solidFill>
                  <a:schemeClr val="tx1">
                    <a:lumMod val="95000"/>
                    <a:lumOff val="5000"/>
                  </a:schemeClr>
                </a:solidFill>
                <a:latin typeface="Times New Roman" pitchFamily="18" charset="0"/>
                <a:cs typeface="Times New Roman" pitchFamily="18" charset="0"/>
              </a:rPr>
              <a:t>Angel Investors.</a:t>
            </a:r>
            <a:r>
              <a:rPr lang="en-US" sz="2200" dirty="0" smtClean="0">
                <a:solidFill>
                  <a:schemeClr val="tx1">
                    <a:lumMod val="95000"/>
                    <a:lumOff val="5000"/>
                  </a:schemeClr>
                </a:solidFill>
                <a:latin typeface="Times New Roman" pitchFamily="18" charset="0"/>
                <a:cs typeface="Times New Roman" pitchFamily="18" charset="0"/>
              </a:rPr>
              <a:t> Retrieved </a:t>
            </a:r>
            <a:r>
              <a:rPr lang="en-US" sz="2200" dirty="0" smtClean="0">
                <a:solidFill>
                  <a:schemeClr val="tx1">
                    <a:lumMod val="95000"/>
                    <a:lumOff val="5000"/>
                  </a:schemeClr>
                </a:solidFill>
                <a:latin typeface="Times New Roman" pitchFamily="18" charset="0"/>
                <a:cs typeface="Times New Roman" pitchFamily="18" charset="0"/>
              </a:rPr>
              <a:t>July 5, 2011 </a:t>
            </a:r>
            <a:r>
              <a:rPr lang="en-US" sz="2200" dirty="0" smtClean="0">
                <a:solidFill>
                  <a:schemeClr val="tx1">
                    <a:lumMod val="95000"/>
                    <a:lumOff val="5000"/>
                  </a:schemeClr>
                </a:solidFill>
                <a:latin typeface="Times New Roman" pitchFamily="18" charset="0"/>
                <a:cs typeface="Times New Roman" pitchFamily="18" charset="0"/>
              </a:rPr>
              <a:t>from web: http://www.smallbusinessnotes.com/financing/angelinvestors.html</a:t>
            </a:r>
          </a:p>
          <a:p>
            <a:pPr>
              <a:buNone/>
            </a:pPr>
            <a:r>
              <a:rPr lang="en-US" sz="2200" dirty="0" smtClean="0">
                <a:solidFill>
                  <a:schemeClr val="tx1">
                    <a:lumMod val="95000"/>
                    <a:lumOff val="5000"/>
                  </a:schemeClr>
                </a:solidFill>
                <a:latin typeface="Times New Roman" pitchFamily="18" charset="0"/>
                <a:cs typeface="Times New Roman" pitchFamily="18" charset="0"/>
              </a:rPr>
              <a:t>U</a:t>
            </a:r>
            <a:r>
              <a:rPr lang="en-US" sz="2200" dirty="0" smtClean="0">
                <a:solidFill>
                  <a:schemeClr val="tx1">
                    <a:lumMod val="95000"/>
                    <a:lumOff val="5000"/>
                  </a:schemeClr>
                </a:solidFill>
                <a:latin typeface="Times New Roman" pitchFamily="18" charset="0"/>
                <a:cs typeface="Times New Roman" pitchFamily="18" charset="0"/>
              </a:rPr>
              <a:t>. S. Small Business Administration. (2010). </a:t>
            </a:r>
            <a:r>
              <a:rPr lang="en-US" sz="2200" i="1" dirty="0" smtClean="0">
                <a:solidFill>
                  <a:schemeClr val="tx1">
                    <a:lumMod val="95000"/>
                    <a:lumOff val="5000"/>
                  </a:schemeClr>
                </a:solidFill>
                <a:latin typeface="Times New Roman" pitchFamily="18" charset="0"/>
                <a:cs typeface="Times New Roman" pitchFamily="18" charset="0"/>
              </a:rPr>
              <a:t>Programs and Services to Help You Start, Grow and Succeed</a:t>
            </a:r>
            <a:r>
              <a:rPr lang="en-US" sz="2200" dirty="0" smtClean="0">
                <a:solidFill>
                  <a:schemeClr val="tx1">
                    <a:lumMod val="95000"/>
                    <a:lumOff val="5000"/>
                  </a:schemeClr>
                </a:solidFill>
                <a:latin typeface="Times New Roman" pitchFamily="18" charset="0"/>
                <a:cs typeface="Times New Roman" pitchFamily="18" charset="0"/>
              </a:rPr>
              <a:t>. Retrieved July 3, 2011 from web: http://www.sba.gov/smallbusinessplanner/start/financestartup/index.html</a:t>
            </a:r>
          </a:p>
          <a:p>
            <a:endParaRPr lang="en-US" dirty="0" smtClean="0">
              <a:solidFill>
                <a:schemeClr val="tx1">
                  <a:lumMod val="95000"/>
                  <a:lumOff val="5000"/>
                </a:schemeClr>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visionpro.com/website/MVP_Pictures/interest-free-financing.jpg"/>
          <p:cNvPicPr>
            <a:picLocks noChangeAspect="1" noChangeArrowheads="1"/>
          </p:cNvPicPr>
          <p:nvPr/>
        </p:nvPicPr>
        <p:blipFill>
          <a:blip r:embed="rId3" cstate="print"/>
          <a:srcRect/>
          <a:stretch>
            <a:fillRect/>
          </a:stretch>
        </p:blipFill>
        <p:spPr bwMode="auto">
          <a:xfrm>
            <a:off x="6533191" y="2133600"/>
            <a:ext cx="2610809" cy="2952751"/>
          </a:xfrm>
          <a:prstGeom prst="rect">
            <a:avLst/>
          </a:prstGeom>
          <a:noFill/>
        </p:spPr>
      </p:pic>
      <p:sp>
        <p:nvSpPr>
          <p:cNvPr id="2" name="Title 1"/>
          <p:cNvSpPr>
            <a:spLocks noGrp="1"/>
          </p:cNvSpPr>
          <p:nvPr>
            <p:ph type="title"/>
          </p:nvPr>
        </p:nvSpPr>
        <p:spPr/>
        <p:txBody>
          <a:bodyPr>
            <a:normAutofit/>
          </a:bodyPr>
          <a:lstStyle/>
          <a:p>
            <a:r>
              <a:rPr lang="en-US" sz="5000" b="1" dirty="0" smtClean="0"/>
              <a:t>Business Finance Options</a:t>
            </a:r>
            <a:endParaRPr lang="en-US" sz="5000" b="1" dirty="0"/>
          </a:p>
        </p:txBody>
      </p:sp>
      <p:sp>
        <p:nvSpPr>
          <p:cNvPr id="3" name="Content Placeholder 2"/>
          <p:cNvSpPr>
            <a:spLocks noGrp="1"/>
          </p:cNvSpPr>
          <p:nvPr>
            <p:ph idx="1"/>
          </p:nvPr>
        </p:nvSpPr>
        <p:spPr>
          <a:xfrm>
            <a:off x="152400" y="1524000"/>
            <a:ext cx="8229600" cy="4602163"/>
          </a:xfrm>
        </p:spPr>
        <p:txBody>
          <a:bodyPr/>
          <a:lstStyle/>
          <a:p>
            <a:pPr>
              <a:spcBef>
                <a:spcPts val="0"/>
              </a:spcBef>
              <a:spcAft>
                <a:spcPts val="600"/>
              </a:spcAft>
            </a:pPr>
            <a:r>
              <a:rPr lang="en-US" sz="4500" dirty="0" smtClean="0"/>
              <a:t>Debt Financing</a:t>
            </a:r>
          </a:p>
          <a:p>
            <a:pPr>
              <a:spcAft>
                <a:spcPts val="600"/>
              </a:spcAft>
            </a:pPr>
            <a:r>
              <a:rPr lang="en-US" sz="4500" dirty="0" smtClean="0"/>
              <a:t>Corporate Venture Capital</a:t>
            </a:r>
          </a:p>
          <a:p>
            <a:r>
              <a:rPr lang="en-US" sz="4500" dirty="0" smtClean="0"/>
              <a:t>Private Venture Capital</a:t>
            </a:r>
          </a:p>
          <a:p>
            <a:pPr lvl="1"/>
            <a:r>
              <a:rPr lang="en-US" sz="3000" dirty="0" smtClean="0"/>
              <a:t>Also known as “Angel Investors”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533400"/>
          </a:xfrm>
        </p:spPr>
        <p:txBody>
          <a:bodyPr>
            <a:noAutofit/>
          </a:bodyPr>
          <a:lstStyle/>
          <a:p>
            <a:pPr algn="l"/>
            <a:r>
              <a:rPr lang="en-US" sz="3400" b="1" dirty="0" smtClean="0"/>
              <a:t>Top 10 Questions to Determine Finance Options</a:t>
            </a:r>
            <a:endParaRPr lang="en-US" sz="3400" b="1" dirty="0"/>
          </a:p>
        </p:txBody>
      </p:sp>
      <p:sp>
        <p:nvSpPr>
          <p:cNvPr id="3" name="Content Placeholder 2"/>
          <p:cNvSpPr>
            <a:spLocks noGrp="1"/>
          </p:cNvSpPr>
          <p:nvPr>
            <p:ph idx="1"/>
          </p:nvPr>
        </p:nvSpPr>
        <p:spPr>
          <a:xfrm>
            <a:off x="457200" y="990600"/>
            <a:ext cx="8229600" cy="5562600"/>
          </a:xfrm>
        </p:spPr>
        <p:txBody>
          <a:bodyPr>
            <a:normAutofit fontScale="92500"/>
          </a:bodyPr>
          <a:lstStyle/>
          <a:p>
            <a:pPr marL="514350" indent="-514350">
              <a:buFont typeface="+mj-lt"/>
              <a:buAutoNum type="arabicPeriod"/>
            </a:pPr>
            <a:r>
              <a:rPr lang="en-US" dirty="0" smtClean="0"/>
              <a:t>What is the Probability of business success?</a:t>
            </a:r>
          </a:p>
          <a:p>
            <a:pPr marL="514350" indent="-514350">
              <a:buFont typeface="+mj-lt"/>
              <a:buAutoNum type="arabicPeriod"/>
            </a:pPr>
            <a:r>
              <a:rPr lang="en-US" dirty="0" smtClean="0"/>
              <a:t>What does the Market say about this idea? </a:t>
            </a:r>
          </a:p>
          <a:p>
            <a:pPr marL="514350" indent="-514350">
              <a:buFont typeface="+mj-lt"/>
              <a:buAutoNum type="arabicPeriod"/>
            </a:pPr>
            <a:r>
              <a:rPr lang="en-US" dirty="0" smtClean="0"/>
              <a:t>What are the Risk factors?</a:t>
            </a:r>
          </a:p>
          <a:p>
            <a:pPr marL="514350" indent="-514350">
              <a:buFont typeface="+mj-lt"/>
              <a:buAutoNum type="arabicPeriod"/>
            </a:pPr>
            <a:r>
              <a:rPr lang="en-US" dirty="0" smtClean="0"/>
              <a:t>How much Cash-on-Hand do I have available? </a:t>
            </a:r>
          </a:p>
          <a:p>
            <a:pPr marL="514350" indent="-514350">
              <a:buFont typeface="+mj-lt"/>
              <a:buAutoNum type="arabicPeriod"/>
            </a:pPr>
            <a:r>
              <a:rPr lang="en-US" dirty="0" smtClean="0"/>
              <a:t>Is maintaining Business Control an issue?</a:t>
            </a:r>
          </a:p>
          <a:p>
            <a:pPr marL="514350" indent="-514350">
              <a:buFont typeface="+mj-lt"/>
              <a:buAutoNum type="arabicPeriod"/>
            </a:pPr>
            <a:r>
              <a:rPr lang="en-US" dirty="0" smtClean="0"/>
              <a:t>Who are my Business partners?</a:t>
            </a:r>
          </a:p>
          <a:p>
            <a:pPr marL="514350" indent="-514350">
              <a:buFont typeface="+mj-lt"/>
              <a:buAutoNum type="arabicPeriod"/>
            </a:pPr>
            <a:r>
              <a:rPr lang="en-US" dirty="0" smtClean="0"/>
              <a:t>What size of a loan is actually needed? </a:t>
            </a:r>
          </a:p>
          <a:p>
            <a:pPr marL="514350" indent="-514350">
              <a:buFont typeface="+mj-lt"/>
              <a:buAutoNum type="arabicPeriod"/>
            </a:pPr>
            <a:r>
              <a:rPr lang="en-US" dirty="0" smtClean="0"/>
              <a:t>Do I have Collateral? </a:t>
            </a:r>
          </a:p>
          <a:p>
            <a:pPr marL="514350" indent="-514350">
              <a:buFont typeface="+mj-lt"/>
              <a:buAutoNum type="arabicPeriod"/>
            </a:pPr>
            <a:r>
              <a:rPr lang="en-US" dirty="0" smtClean="0"/>
              <a:t>What are the current Interest Rates?</a:t>
            </a:r>
          </a:p>
          <a:p>
            <a:pPr marL="514350" indent="-514350">
              <a:buFont typeface="+mj-lt"/>
              <a:buAutoNum type="arabicPeriod"/>
            </a:pPr>
            <a:r>
              <a:rPr lang="en-US" dirty="0" smtClean="0"/>
              <a:t> Should I pursue a Personal or Business loan?</a:t>
            </a:r>
          </a:p>
          <a:p>
            <a:endParaRPr lang="en-US" dirty="0"/>
          </a:p>
        </p:txBody>
      </p:sp>
      <p:pic>
        <p:nvPicPr>
          <p:cNvPr id="9218" name="Picture 2" descr="http://savejasonsmom.org/wp-content/uploads/2011/02/question_mark.jpg"/>
          <p:cNvPicPr>
            <a:picLocks noChangeAspect="1" noChangeArrowheads="1"/>
          </p:cNvPicPr>
          <p:nvPr/>
        </p:nvPicPr>
        <p:blipFill>
          <a:blip r:embed="rId3" cstate="print"/>
          <a:srcRect/>
          <a:stretch>
            <a:fillRect/>
          </a:stretch>
        </p:blipFill>
        <p:spPr bwMode="auto">
          <a:xfrm>
            <a:off x="7010400" y="3657600"/>
            <a:ext cx="2133600" cy="23812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normAutofit/>
          </a:bodyPr>
          <a:lstStyle/>
          <a:p>
            <a:r>
              <a:rPr lang="en-US" b="1" dirty="0" smtClean="0"/>
              <a:t>“Packaging” the Loan Package</a:t>
            </a:r>
            <a:endParaRPr lang="en-US" b="1" dirty="0"/>
          </a:p>
        </p:txBody>
      </p:sp>
      <p:sp>
        <p:nvSpPr>
          <p:cNvPr id="3" name="Content Placeholder 2"/>
          <p:cNvSpPr>
            <a:spLocks noGrp="1"/>
          </p:cNvSpPr>
          <p:nvPr>
            <p:ph idx="1"/>
          </p:nvPr>
        </p:nvSpPr>
        <p:spPr>
          <a:xfrm>
            <a:off x="228600" y="1219200"/>
            <a:ext cx="6019800" cy="5410200"/>
          </a:xfrm>
        </p:spPr>
        <p:txBody>
          <a:bodyPr>
            <a:normAutofit fontScale="92500" lnSpcReduction="10000"/>
          </a:bodyPr>
          <a:lstStyle/>
          <a:p>
            <a:r>
              <a:rPr lang="en-US" b="1" dirty="0" smtClean="0"/>
              <a:t>Document a solid business plan</a:t>
            </a:r>
          </a:p>
          <a:p>
            <a:pPr lvl="1"/>
            <a:r>
              <a:rPr lang="en-US" dirty="0" smtClean="0"/>
              <a:t>Present the probability of success</a:t>
            </a:r>
          </a:p>
          <a:p>
            <a:pPr lvl="1"/>
            <a:r>
              <a:rPr lang="en-US" dirty="0" smtClean="0"/>
              <a:t>Align business goals against finance options</a:t>
            </a:r>
          </a:p>
          <a:p>
            <a:pPr lvl="1"/>
            <a:r>
              <a:rPr lang="en-US" dirty="0" smtClean="0"/>
              <a:t>Include the “10 question” responses within the plan</a:t>
            </a:r>
          </a:p>
          <a:p>
            <a:pPr lvl="1"/>
            <a:r>
              <a:rPr lang="en-US" dirty="0" smtClean="0"/>
              <a:t>Showcase business leaders and business partners</a:t>
            </a:r>
          </a:p>
          <a:p>
            <a:pPr lvl="1"/>
            <a:r>
              <a:rPr lang="en-US" dirty="0" smtClean="0"/>
              <a:t>Plan and prepare</a:t>
            </a:r>
          </a:p>
          <a:p>
            <a:pPr lvl="1"/>
            <a:r>
              <a:rPr lang="en-US" dirty="0" smtClean="0"/>
              <a:t>Include all necessary documents</a:t>
            </a:r>
          </a:p>
          <a:p>
            <a:pPr lvl="1"/>
            <a:r>
              <a:rPr lang="en-US" dirty="0" smtClean="0"/>
              <a:t>Listen to investor and loan officer concerns – be prepared to modify the plan!</a:t>
            </a:r>
            <a:endParaRPr lang="en-US" dirty="0"/>
          </a:p>
        </p:txBody>
      </p:sp>
      <p:pic>
        <p:nvPicPr>
          <p:cNvPr id="7170" name="Picture 2" descr="http://www.gerardwobrien.com/images/business-plan.jpg"/>
          <p:cNvPicPr>
            <a:picLocks noChangeAspect="1" noChangeArrowheads="1"/>
          </p:cNvPicPr>
          <p:nvPr/>
        </p:nvPicPr>
        <p:blipFill>
          <a:blip r:embed="rId3" cstate="print"/>
          <a:srcRect/>
          <a:stretch>
            <a:fillRect/>
          </a:stretch>
        </p:blipFill>
        <p:spPr bwMode="auto">
          <a:xfrm>
            <a:off x="6019800" y="1828800"/>
            <a:ext cx="2947987" cy="32766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normAutofit/>
          </a:bodyPr>
          <a:lstStyle/>
          <a:p>
            <a:pPr lvl="0"/>
            <a:r>
              <a:rPr lang="en-US" b="1" dirty="0" smtClean="0"/>
              <a:t>Debt Financing</a:t>
            </a:r>
            <a:endParaRPr lang="en-US" b="1" dirty="0"/>
          </a:p>
        </p:txBody>
      </p:sp>
      <p:sp>
        <p:nvSpPr>
          <p:cNvPr id="3" name="Content Placeholder 2"/>
          <p:cNvSpPr>
            <a:spLocks noGrp="1"/>
          </p:cNvSpPr>
          <p:nvPr>
            <p:ph idx="1"/>
          </p:nvPr>
        </p:nvSpPr>
        <p:spPr>
          <a:xfrm>
            <a:off x="304800" y="1143000"/>
            <a:ext cx="8382000" cy="5257800"/>
          </a:xfrm>
        </p:spPr>
        <p:txBody>
          <a:bodyPr>
            <a:normAutofit fontScale="92500" lnSpcReduction="10000"/>
          </a:bodyPr>
          <a:lstStyle/>
          <a:p>
            <a:r>
              <a:rPr lang="en-US" dirty="0" smtClean="0"/>
              <a:t>Business Owner (s) Maintains Control</a:t>
            </a:r>
          </a:p>
          <a:p>
            <a:pPr lvl="1"/>
            <a:r>
              <a:rPr lang="en-US" sz="2400" dirty="0" smtClean="0"/>
              <a:t>Selecting this option creates immediate debt and creditors</a:t>
            </a:r>
          </a:p>
          <a:p>
            <a:pPr lvl="1">
              <a:spcAft>
                <a:spcPts val="1200"/>
              </a:spcAft>
            </a:pPr>
            <a:r>
              <a:rPr lang="en-US" sz="2400" dirty="0" smtClean="0"/>
              <a:t>Return on investment must be used to repay creditors</a:t>
            </a:r>
          </a:p>
          <a:p>
            <a:r>
              <a:rPr lang="en-US" dirty="0" smtClean="0"/>
              <a:t>Advantages</a:t>
            </a:r>
          </a:p>
          <a:p>
            <a:pPr lvl="1"/>
            <a:r>
              <a:rPr lang="en-US" sz="2400" dirty="0" smtClean="0"/>
              <a:t>Maintains full control of business ownership</a:t>
            </a:r>
          </a:p>
          <a:p>
            <a:pPr lvl="1"/>
            <a:r>
              <a:rPr lang="en-US" sz="2400" dirty="0" smtClean="0"/>
              <a:t>Company can receive a much higher tax deduction</a:t>
            </a:r>
          </a:p>
          <a:p>
            <a:pPr lvl="1">
              <a:spcAft>
                <a:spcPts val="1200"/>
              </a:spcAft>
            </a:pPr>
            <a:r>
              <a:rPr lang="en-US" sz="2400" dirty="0" smtClean="0"/>
              <a:t>Company can receive low interest rates </a:t>
            </a:r>
          </a:p>
          <a:p>
            <a:r>
              <a:rPr lang="en-US" dirty="0" smtClean="0"/>
              <a:t>Disadvantage</a:t>
            </a:r>
          </a:p>
          <a:p>
            <a:pPr lvl="1"/>
            <a:r>
              <a:rPr lang="en-US" sz="2400" dirty="0" smtClean="0"/>
              <a:t>Initial profit belongs to creditors</a:t>
            </a:r>
          </a:p>
          <a:p>
            <a:pPr lvl="1"/>
            <a:r>
              <a:rPr lang="en-US" sz="2400" dirty="0" smtClean="0"/>
              <a:t>Slow business growth if profit is not substantial</a:t>
            </a:r>
          </a:p>
          <a:p>
            <a:pPr lvl="1"/>
            <a:r>
              <a:rPr lang="en-US" sz="2400" dirty="0" smtClean="0"/>
              <a:t>Slow profit can lead to poor credit rating, lack of credibility, bankruptcy and even business failure</a:t>
            </a:r>
            <a:endParaRPr lang="en-US" sz="2400" dirty="0"/>
          </a:p>
        </p:txBody>
      </p:sp>
      <p:pic>
        <p:nvPicPr>
          <p:cNvPr id="16387" name="Picture 3" descr="http://www.lendio.com/cms/wp-content/uploads/2011/06/business-loan-approved.jpg"/>
          <p:cNvPicPr>
            <a:picLocks noChangeAspect="1" noChangeArrowheads="1"/>
          </p:cNvPicPr>
          <p:nvPr/>
        </p:nvPicPr>
        <p:blipFill>
          <a:blip r:embed="rId3" cstate="print"/>
          <a:srcRect/>
          <a:stretch>
            <a:fillRect/>
          </a:stretch>
        </p:blipFill>
        <p:spPr bwMode="auto">
          <a:xfrm>
            <a:off x="7010400" y="2667000"/>
            <a:ext cx="1924050" cy="25527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4" name="Picture 4" descr="http://www.callcenteroutsourcinghq.com/wp-content/uploads/2011/04/global.jpg"/>
          <p:cNvPicPr>
            <a:picLocks noChangeAspect="1" noChangeArrowheads="1"/>
          </p:cNvPicPr>
          <p:nvPr/>
        </p:nvPicPr>
        <p:blipFill>
          <a:blip r:embed="rId3" cstate="print"/>
          <a:srcRect/>
          <a:stretch>
            <a:fillRect/>
          </a:stretch>
        </p:blipFill>
        <p:spPr bwMode="auto">
          <a:xfrm>
            <a:off x="6216015" y="4495800"/>
            <a:ext cx="2927985" cy="2362200"/>
          </a:xfrm>
          <a:prstGeom prst="rect">
            <a:avLst/>
          </a:prstGeom>
          <a:noFill/>
        </p:spPr>
      </p:pic>
      <p:sp>
        <p:nvSpPr>
          <p:cNvPr id="2" name="Title 1"/>
          <p:cNvSpPr>
            <a:spLocks noGrp="1"/>
          </p:cNvSpPr>
          <p:nvPr>
            <p:ph type="title"/>
          </p:nvPr>
        </p:nvSpPr>
        <p:spPr>
          <a:xfrm>
            <a:off x="914400" y="0"/>
            <a:ext cx="8229600" cy="944562"/>
          </a:xfrm>
        </p:spPr>
        <p:txBody>
          <a:bodyPr>
            <a:normAutofit/>
          </a:bodyPr>
          <a:lstStyle/>
          <a:p>
            <a:pPr lvl="0"/>
            <a:r>
              <a:rPr lang="en-US" b="1" dirty="0" smtClean="0"/>
              <a:t>Capital Venture Corporate</a:t>
            </a:r>
            <a:endParaRPr lang="en-US" b="1" dirty="0"/>
          </a:p>
        </p:txBody>
      </p:sp>
      <p:sp>
        <p:nvSpPr>
          <p:cNvPr id="3" name="Content Placeholder 2"/>
          <p:cNvSpPr>
            <a:spLocks noGrp="1"/>
          </p:cNvSpPr>
          <p:nvPr>
            <p:ph idx="1"/>
          </p:nvPr>
        </p:nvSpPr>
        <p:spPr>
          <a:xfrm>
            <a:off x="228600" y="1143000"/>
            <a:ext cx="8686800" cy="5410200"/>
          </a:xfrm>
        </p:spPr>
        <p:txBody>
          <a:bodyPr>
            <a:normAutofit fontScale="92500" lnSpcReduction="10000"/>
          </a:bodyPr>
          <a:lstStyle/>
          <a:p>
            <a:r>
              <a:rPr lang="en-US" dirty="0" smtClean="0"/>
              <a:t>Manages launch and operational funds of a start-up</a:t>
            </a:r>
          </a:p>
          <a:p>
            <a:pPr lvl="1"/>
            <a:r>
              <a:rPr lang="en-US" sz="2600" dirty="0" smtClean="0"/>
              <a:t>Provides initial infrastructure and outfitting cost </a:t>
            </a:r>
          </a:p>
          <a:p>
            <a:pPr lvl="1">
              <a:spcAft>
                <a:spcPts val="1200"/>
              </a:spcAft>
            </a:pPr>
            <a:r>
              <a:rPr lang="en-US" sz="2600" dirty="0" smtClean="0"/>
              <a:t>Entrepreneur can focus on business development  </a:t>
            </a:r>
          </a:p>
          <a:p>
            <a:r>
              <a:rPr lang="en-US" dirty="0" smtClean="0"/>
              <a:t>Benefits</a:t>
            </a:r>
          </a:p>
          <a:p>
            <a:pPr lvl="1"/>
            <a:r>
              <a:rPr lang="en-US" sz="2600" dirty="0" smtClean="0"/>
              <a:t>Corporate sponsors increase credibility of new service or product line</a:t>
            </a:r>
          </a:p>
          <a:p>
            <a:pPr lvl="1"/>
            <a:r>
              <a:rPr lang="en-US" sz="2600" dirty="0" smtClean="0"/>
              <a:t>Added resources and investors</a:t>
            </a:r>
          </a:p>
          <a:p>
            <a:pPr lvl="1">
              <a:spcAft>
                <a:spcPts val="1200"/>
              </a:spcAft>
            </a:pPr>
            <a:r>
              <a:rPr lang="en-US" sz="2600" dirty="0" smtClean="0"/>
              <a:t>Initial start-up cost consumed by corporate until additional investors are added</a:t>
            </a:r>
          </a:p>
          <a:p>
            <a:r>
              <a:rPr lang="en-US" dirty="0" smtClean="0"/>
              <a:t>Disadvantage</a:t>
            </a:r>
          </a:p>
          <a:p>
            <a:pPr lvl="1"/>
            <a:r>
              <a:rPr lang="en-US" sz="2600" dirty="0" smtClean="0"/>
              <a:t>Sponsor views new business as secondary </a:t>
            </a:r>
          </a:p>
          <a:p>
            <a:pPr lvl="1"/>
            <a:r>
              <a:rPr lang="en-US" sz="2600" dirty="0" smtClean="0"/>
              <a:t>Possible conflict of interest</a:t>
            </a:r>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lamarwalter.files.wordpress.com/2011/02/angel-investor.jpg?w=225&amp;h=224"/>
          <p:cNvPicPr>
            <a:picLocks noChangeAspect="1" noChangeArrowheads="1"/>
          </p:cNvPicPr>
          <p:nvPr/>
        </p:nvPicPr>
        <p:blipFill>
          <a:blip r:embed="rId3" cstate="print"/>
          <a:srcRect/>
          <a:stretch>
            <a:fillRect/>
          </a:stretch>
        </p:blipFill>
        <p:spPr bwMode="auto">
          <a:xfrm>
            <a:off x="0" y="-76200"/>
            <a:ext cx="2143125" cy="2133601"/>
          </a:xfrm>
          <a:prstGeom prst="rect">
            <a:avLst/>
          </a:prstGeom>
          <a:noFill/>
        </p:spPr>
      </p:pic>
      <p:sp>
        <p:nvSpPr>
          <p:cNvPr id="2" name="Title 1"/>
          <p:cNvSpPr>
            <a:spLocks noGrp="1"/>
          </p:cNvSpPr>
          <p:nvPr>
            <p:ph type="title"/>
          </p:nvPr>
        </p:nvSpPr>
        <p:spPr>
          <a:xfrm>
            <a:off x="914400" y="0"/>
            <a:ext cx="8229600" cy="944562"/>
          </a:xfrm>
        </p:spPr>
        <p:txBody>
          <a:bodyPr>
            <a:normAutofit/>
          </a:bodyPr>
          <a:lstStyle/>
          <a:p>
            <a:pPr lvl="0"/>
            <a:r>
              <a:rPr lang="en-US" b="1" dirty="0" smtClean="0"/>
              <a:t>Private Venture Capital</a:t>
            </a:r>
            <a:endParaRPr lang="en-US" b="1" dirty="0"/>
          </a:p>
        </p:txBody>
      </p:sp>
      <p:sp>
        <p:nvSpPr>
          <p:cNvPr id="3" name="Content Placeholder 2"/>
          <p:cNvSpPr>
            <a:spLocks noGrp="1"/>
          </p:cNvSpPr>
          <p:nvPr>
            <p:ph idx="1"/>
          </p:nvPr>
        </p:nvSpPr>
        <p:spPr>
          <a:xfrm>
            <a:off x="228600" y="1219200"/>
            <a:ext cx="8763000" cy="5486400"/>
          </a:xfrm>
        </p:spPr>
        <p:txBody>
          <a:bodyPr>
            <a:normAutofit fontScale="85000" lnSpcReduction="10000"/>
          </a:bodyPr>
          <a:lstStyle/>
          <a:p>
            <a:pPr algn="ctr">
              <a:buNone/>
            </a:pPr>
            <a:r>
              <a:rPr lang="en-US" b="1" dirty="0" smtClean="0"/>
              <a:t>“Angel Investors”</a:t>
            </a:r>
          </a:p>
          <a:p>
            <a:pPr lvl="1"/>
            <a:r>
              <a:rPr lang="en-US" sz="2600" dirty="0" smtClean="0"/>
              <a:t>Individuals seeking to fund new business ideas or Small Business Investment Companies (SBIC)</a:t>
            </a:r>
          </a:p>
          <a:p>
            <a:pPr lvl="1"/>
            <a:r>
              <a:rPr lang="en-US" sz="2600" dirty="0" smtClean="0"/>
              <a:t>Sees potential for success </a:t>
            </a:r>
          </a:p>
          <a:p>
            <a:pPr lvl="1">
              <a:spcAft>
                <a:spcPts val="1200"/>
              </a:spcAft>
            </a:pPr>
            <a:r>
              <a:rPr lang="en-US" sz="2600" dirty="0" smtClean="0"/>
              <a:t>Investor must have some levels of control in the operation</a:t>
            </a:r>
          </a:p>
          <a:p>
            <a:r>
              <a:rPr lang="en-US" dirty="0" smtClean="0"/>
              <a:t>Advantages</a:t>
            </a:r>
          </a:p>
          <a:p>
            <a:pPr lvl="1"/>
            <a:r>
              <a:rPr lang="en-US" sz="2600" dirty="0" smtClean="0"/>
              <a:t>Investors are equipped with start up cost and resources</a:t>
            </a:r>
          </a:p>
          <a:p>
            <a:pPr lvl="1"/>
            <a:r>
              <a:rPr lang="en-US" sz="2600" dirty="0" smtClean="0"/>
              <a:t>No repayment is required if business provides return on investment</a:t>
            </a:r>
          </a:p>
          <a:p>
            <a:pPr lvl="1"/>
            <a:r>
              <a:rPr lang="en-US" sz="2600" dirty="0" smtClean="0"/>
              <a:t>Business owner can focus on new business development</a:t>
            </a:r>
          </a:p>
          <a:p>
            <a:pPr lvl="1">
              <a:spcAft>
                <a:spcPts val="1200"/>
              </a:spcAft>
            </a:pPr>
            <a:r>
              <a:rPr lang="en-US" sz="2600" dirty="0" smtClean="0"/>
              <a:t>Investors or SBIC can increase credibility</a:t>
            </a:r>
          </a:p>
          <a:p>
            <a:r>
              <a:rPr lang="en-US" dirty="0" smtClean="0"/>
              <a:t>Disadvantage</a:t>
            </a:r>
          </a:p>
          <a:p>
            <a:pPr lvl="1"/>
            <a:r>
              <a:rPr lang="en-US" sz="2600" dirty="0" smtClean="0"/>
              <a:t>Owner loses total business control </a:t>
            </a:r>
          </a:p>
          <a:p>
            <a:pPr lvl="1"/>
            <a:r>
              <a:rPr lang="en-US" sz="2600" dirty="0" smtClean="0"/>
              <a:t>Investor may have control over product/service operation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Equity Financing vs. Debt Financing</a:t>
            </a:r>
            <a:endParaRPr lang="en-US" b="1" dirty="0"/>
          </a:p>
        </p:txBody>
      </p:sp>
      <p:sp>
        <p:nvSpPr>
          <p:cNvPr id="3" name="Content Placeholder 2"/>
          <p:cNvSpPr>
            <a:spLocks noGrp="1"/>
          </p:cNvSpPr>
          <p:nvPr>
            <p:ph idx="1"/>
          </p:nvPr>
        </p:nvSpPr>
        <p:spPr>
          <a:xfrm>
            <a:off x="152400" y="1447800"/>
            <a:ext cx="7086600" cy="5181600"/>
          </a:xfrm>
        </p:spPr>
        <p:txBody>
          <a:bodyPr>
            <a:normAutofit lnSpcReduction="10000"/>
          </a:bodyPr>
          <a:lstStyle/>
          <a:p>
            <a:pPr>
              <a:buNone/>
            </a:pPr>
            <a:r>
              <a:rPr lang="en-US" dirty="0" smtClean="0"/>
              <a:t>          </a:t>
            </a:r>
            <a:r>
              <a:rPr lang="en-US" b="1" dirty="0" smtClean="0"/>
              <a:t>Analysis of Business Objectives</a:t>
            </a:r>
          </a:p>
          <a:p>
            <a:pPr lvl="1"/>
            <a:r>
              <a:rPr lang="en-US" sz="2400" dirty="0" smtClean="0"/>
              <a:t>What are the businesses long and short term objectives?</a:t>
            </a:r>
          </a:p>
          <a:p>
            <a:pPr lvl="1"/>
            <a:r>
              <a:rPr lang="en-US" sz="2400" dirty="0" smtClean="0"/>
              <a:t>Am I willing to share ownership of the business?</a:t>
            </a:r>
          </a:p>
          <a:p>
            <a:pPr lvl="1"/>
            <a:r>
              <a:rPr lang="en-US" sz="2400" dirty="0" smtClean="0"/>
              <a:t>How much capital will be needed to maintain the business initiative?</a:t>
            </a:r>
          </a:p>
          <a:p>
            <a:pPr lvl="1"/>
            <a:r>
              <a:rPr lang="en-US" sz="2400" dirty="0" smtClean="0"/>
              <a:t>Does the long term goal include selling off the business?</a:t>
            </a:r>
          </a:p>
          <a:p>
            <a:pPr lvl="1"/>
            <a:r>
              <a:rPr lang="en-US" sz="2400" dirty="0" smtClean="0"/>
              <a:t>Do I need to maintain long term control?</a:t>
            </a:r>
          </a:p>
          <a:p>
            <a:pPr lvl="1"/>
            <a:r>
              <a:rPr lang="en-US" sz="2400" dirty="0" smtClean="0"/>
              <a:t>Am I able to obtain and sustain the cost and operation of the business long term?</a:t>
            </a:r>
          </a:p>
          <a:p>
            <a:pPr lvl="1"/>
            <a:r>
              <a:rPr lang="en-US" sz="2400" dirty="0" smtClean="0"/>
              <a:t>Am I looking for immediate profit or long term success?</a:t>
            </a:r>
          </a:p>
        </p:txBody>
      </p:sp>
      <p:pic>
        <p:nvPicPr>
          <p:cNvPr id="14338" name="Picture 2" descr="http://splinedoctors.com/blog/wp-content/uploads/2009/02/choose1.jpg"/>
          <p:cNvPicPr>
            <a:picLocks noChangeAspect="1" noChangeArrowheads="1"/>
          </p:cNvPicPr>
          <p:nvPr/>
        </p:nvPicPr>
        <p:blipFill>
          <a:blip r:embed="rId3" cstate="print"/>
          <a:srcRect/>
          <a:stretch>
            <a:fillRect/>
          </a:stretch>
        </p:blipFill>
        <p:spPr bwMode="auto">
          <a:xfrm>
            <a:off x="7086600" y="2286000"/>
            <a:ext cx="2057400" cy="306705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12" name="Picture 8" descr="http://christianbusinessplan.com/wp-content/uploads/2011/02/bizzstrategies1.jpg"/>
          <p:cNvPicPr>
            <a:picLocks noChangeAspect="1" noChangeArrowheads="1"/>
          </p:cNvPicPr>
          <p:nvPr/>
        </p:nvPicPr>
        <p:blipFill>
          <a:blip r:embed="rId3" cstate="print"/>
          <a:srcRect/>
          <a:stretch>
            <a:fillRect/>
          </a:stretch>
        </p:blipFill>
        <p:spPr bwMode="auto">
          <a:xfrm>
            <a:off x="5791200" y="0"/>
            <a:ext cx="3352800" cy="2362200"/>
          </a:xfrm>
          <a:prstGeom prst="rect">
            <a:avLst/>
          </a:prstGeom>
          <a:noFill/>
        </p:spPr>
      </p:pic>
      <p:sp>
        <p:nvSpPr>
          <p:cNvPr id="2" name="Title 1"/>
          <p:cNvSpPr>
            <a:spLocks noGrp="1"/>
          </p:cNvSpPr>
          <p:nvPr>
            <p:ph type="title"/>
          </p:nvPr>
        </p:nvSpPr>
        <p:spPr>
          <a:xfrm>
            <a:off x="228600" y="274638"/>
            <a:ext cx="8458200" cy="1143000"/>
          </a:xfrm>
        </p:spPr>
        <p:txBody>
          <a:bodyPr>
            <a:normAutofit/>
          </a:bodyPr>
          <a:lstStyle/>
          <a:p>
            <a:pPr algn="l"/>
            <a:r>
              <a:rPr lang="en-US" b="1" dirty="0" smtClean="0"/>
              <a:t>              Summary Details</a:t>
            </a:r>
            <a:endParaRPr lang="en-US" b="1" dirty="0"/>
          </a:p>
        </p:txBody>
      </p:sp>
      <p:sp>
        <p:nvSpPr>
          <p:cNvPr id="3" name="Content Placeholder 2"/>
          <p:cNvSpPr>
            <a:spLocks noGrp="1"/>
          </p:cNvSpPr>
          <p:nvPr>
            <p:ph idx="1"/>
          </p:nvPr>
        </p:nvSpPr>
        <p:spPr>
          <a:xfrm>
            <a:off x="228600" y="1676400"/>
            <a:ext cx="8686800" cy="4953000"/>
          </a:xfrm>
        </p:spPr>
        <p:txBody>
          <a:bodyPr>
            <a:normAutofit/>
          </a:bodyPr>
          <a:lstStyle/>
          <a:p>
            <a:pPr marL="514350" indent="-514350">
              <a:buFont typeface="+mj-lt"/>
              <a:buAutoNum type="arabicPeriod"/>
            </a:pPr>
            <a:r>
              <a:rPr lang="en-US" dirty="0" smtClean="0"/>
              <a:t>Prepare a scalable business plan. </a:t>
            </a:r>
          </a:p>
          <a:p>
            <a:pPr marL="514350" indent="-514350">
              <a:buFont typeface="+mj-lt"/>
              <a:buAutoNum type="arabicPeriod"/>
            </a:pPr>
            <a:r>
              <a:rPr lang="en-US" dirty="0" smtClean="0"/>
              <a:t>Understand all available finance options.</a:t>
            </a:r>
          </a:p>
          <a:p>
            <a:pPr marL="914400" lvl="1" indent="-514350"/>
            <a:r>
              <a:rPr lang="en-US" i="1" dirty="0" smtClean="0"/>
              <a:t>Know the advantages and disadvantages of each.</a:t>
            </a:r>
          </a:p>
          <a:p>
            <a:pPr marL="514350" indent="-514350">
              <a:buFont typeface="+mj-lt"/>
              <a:buAutoNum type="arabicPeriod"/>
            </a:pPr>
            <a:r>
              <a:rPr lang="en-US" dirty="0" smtClean="0"/>
              <a:t>Ask the critical questions that will address long and short term objectives.</a:t>
            </a:r>
          </a:p>
          <a:p>
            <a:pPr marL="514350" indent="-514350">
              <a:buFont typeface="+mj-lt"/>
              <a:buAutoNum type="arabicPeriod"/>
            </a:pPr>
            <a:r>
              <a:rPr lang="en-US" dirty="0" smtClean="0"/>
              <a:t>Monitor areas such as the market and interest rates to help make solid decisions.</a:t>
            </a:r>
          </a:p>
          <a:p>
            <a:pPr marL="514350" indent="-514350">
              <a:buFont typeface="+mj-lt"/>
              <a:buAutoNum type="arabicPeriod"/>
            </a:pPr>
            <a:r>
              <a:rPr lang="en-US" dirty="0" smtClean="0"/>
              <a:t>Prepare to realign goals and objectives.</a:t>
            </a:r>
          </a:p>
          <a:p>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2270</Words>
  <Application>Microsoft Office PowerPoint</Application>
  <PresentationFormat>On-screen Show (4:3)</PresentationFormat>
  <Paragraphs>110</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Getting Financed</vt:lpstr>
      <vt:lpstr>Business Finance Options</vt:lpstr>
      <vt:lpstr>Top 10 Questions to Determine Finance Options</vt:lpstr>
      <vt:lpstr>“Packaging” the Loan Package</vt:lpstr>
      <vt:lpstr>Debt Financing</vt:lpstr>
      <vt:lpstr>Capital Venture Corporate</vt:lpstr>
      <vt:lpstr>Private Venture Capital</vt:lpstr>
      <vt:lpstr>Equity Financing vs. Debt Financing</vt:lpstr>
      <vt:lpstr>              Summary Details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2011-07-05T12:41:14Z</dcterms:created>
  <dcterms:modified xsi:type="dcterms:W3CDTF">2011-07-05T15:06:54Z</dcterms:modified>
</cp:coreProperties>
</file>