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41"/>
  </p:notesMasterIdLst>
  <p:sldIdLst>
    <p:sldId id="256" r:id="rId6"/>
    <p:sldId id="257" r:id="rId7"/>
    <p:sldId id="258" r:id="rId8"/>
    <p:sldId id="259" r:id="rId9"/>
    <p:sldId id="260" r:id="rId10"/>
    <p:sldId id="261" r:id="rId11"/>
    <p:sldId id="262" r:id="rId12"/>
    <p:sldId id="263" r:id="rId13"/>
    <p:sldId id="264" r:id="rId14"/>
    <p:sldId id="265" r:id="rId15"/>
    <p:sldId id="266" r:id="rId16"/>
    <p:sldId id="282" r:id="rId17"/>
    <p:sldId id="290" r:id="rId18"/>
    <p:sldId id="267" r:id="rId19"/>
    <p:sldId id="283" r:id="rId20"/>
    <p:sldId id="284" r:id="rId21"/>
    <p:sldId id="285" r:id="rId22"/>
    <p:sldId id="268" r:id="rId23"/>
    <p:sldId id="269" r:id="rId24"/>
    <p:sldId id="270" r:id="rId25"/>
    <p:sldId id="271" r:id="rId26"/>
    <p:sldId id="272" r:id="rId27"/>
    <p:sldId id="274" r:id="rId28"/>
    <p:sldId id="273" r:id="rId29"/>
    <p:sldId id="286" r:id="rId30"/>
    <p:sldId id="287" r:id="rId31"/>
    <p:sldId id="288" r:id="rId32"/>
    <p:sldId id="275" r:id="rId33"/>
    <p:sldId id="276" r:id="rId34"/>
    <p:sldId id="277" r:id="rId35"/>
    <p:sldId id="278" r:id="rId36"/>
    <p:sldId id="279" r:id="rId37"/>
    <p:sldId id="281" r:id="rId38"/>
    <p:sldId id="289" r:id="rId39"/>
    <p:sldId id="280" r:id="rId4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CD8"/>
    <a:srgbClr val="45A2FF"/>
    <a:srgbClr val="99CCFF"/>
    <a:srgbClr val="969696"/>
    <a:srgbClr val="B2B2B2"/>
    <a:srgbClr val="C0C0C0"/>
    <a:srgbClr val="59798B"/>
    <a:srgbClr val="54738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78" d="100"/>
          <a:sy n="78" d="100"/>
        </p:scale>
        <p:origin x="-924" y="-84"/>
      </p:cViewPr>
      <p:guideLst>
        <p:guide orient="horz" pos="2160"/>
        <p:guide pos="2880"/>
      </p:guideLst>
    </p:cSldViewPr>
  </p:slideViewPr>
  <p:notesTextViewPr>
    <p:cViewPr>
      <p:scale>
        <a:sx n="100" d="100"/>
        <a:sy n="100" d="100"/>
      </p:scale>
      <p:origin x="0" y="0"/>
    </p:cViewPr>
  </p:notesTextViewPr>
  <p:notesViewPr>
    <p:cSldViewPr snapToGrid="0">
      <p:cViewPr>
        <p:scale>
          <a:sx n="100" d="100"/>
          <a:sy n="100" d="100"/>
        </p:scale>
        <p:origin x="-1632" y="103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1D6579-27B2-4F8D-9C3C-4DBF60F67D11}" type="datetimeFigureOut">
              <a:rPr lang="en-US" smtClean="0"/>
              <a:pPr/>
              <a:t>7/19/2011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CD26CB-150A-4150-8432-FF660D4850E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amsl: above mean sea level</a:t>
            </a:r>
          </a:p>
          <a:p>
            <a:r>
              <a:rPr lang="en-US" dirty="0" smtClean="0"/>
              <a:t>Class G: All </a:t>
            </a:r>
            <a:r>
              <a:rPr lang="en-US" dirty="0" err="1" smtClean="0"/>
              <a:t>airsapce</a:t>
            </a:r>
            <a:r>
              <a:rPr lang="en-US" dirty="0" smtClean="0"/>
              <a:t> not promulgated as Class A, C,D,E or restricted is Class G, extends from surface level to overlying CTA base at 8500 feet amsl</a:t>
            </a:r>
            <a:endParaRPr lang="en-US" dirty="0"/>
          </a:p>
        </p:txBody>
      </p:sp>
      <p:sp>
        <p:nvSpPr>
          <p:cNvPr id="4" name="Slide Number Placeholder 3"/>
          <p:cNvSpPr>
            <a:spLocks noGrp="1"/>
          </p:cNvSpPr>
          <p:nvPr>
            <p:ph type="sldNum" sz="quarter" idx="10"/>
          </p:nvPr>
        </p:nvSpPr>
        <p:spPr/>
        <p:txBody>
          <a:bodyPr/>
          <a:lstStyle/>
          <a:p>
            <a:fld id="{A0CD26CB-150A-4150-8432-FF660D4850E6}"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demo shows the useful GUI which is colored, easily read and accompanied by voice cues which can greatly enhance the pilot's information which usually required self evaluation of data when using RADAR.</a:t>
            </a:r>
            <a:endParaRPr lang="en-US" dirty="0"/>
          </a:p>
        </p:txBody>
      </p:sp>
      <p:sp>
        <p:nvSpPr>
          <p:cNvPr id="4" name="Slide Number Placeholder 3"/>
          <p:cNvSpPr>
            <a:spLocks noGrp="1"/>
          </p:cNvSpPr>
          <p:nvPr>
            <p:ph type="sldNum" sz="quarter" idx="10"/>
          </p:nvPr>
        </p:nvSpPr>
        <p:spPr/>
        <p:txBody>
          <a:bodyPr/>
          <a:lstStyle/>
          <a:p>
            <a:fld id="{A0CD26CB-150A-4150-8432-FF660D4850E6}" type="slidenum">
              <a:rPr lang="en-US" smtClean="0"/>
              <a:pPr/>
              <a:t>25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Interview with an expert </a:t>
            </a:r>
            <a:r>
              <a:rPr lang="en-US" dirty="0" err="1" smtClean="0"/>
              <a:t>avaiaton</a:t>
            </a:r>
            <a:r>
              <a:rPr lang="en-US" dirty="0" smtClean="0"/>
              <a:t> instructor demonstrating the affordability and ease of the new ADS-B technology and its incorporation into modern flying. 50% of the fleet has been speculated to be fitted with the technology by 2014.</a:t>
            </a:r>
            <a:endParaRPr lang="en-US" dirty="0"/>
          </a:p>
        </p:txBody>
      </p:sp>
      <p:sp>
        <p:nvSpPr>
          <p:cNvPr id="4" name="Slide Number Placeholder 3"/>
          <p:cNvSpPr>
            <a:spLocks noGrp="1"/>
          </p:cNvSpPr>
          <p:nvPr>
            <p:ph type="sldNum" sz="quarter" idx="10"/>
          </p:nvPr>
        </p:nvSpPr>
        <p:spPr/>
        <p:txBody>
          <a:bodyPr/>
          <a:lstStyle/>
          <a:p>
            <a:fld id="{A0CD26CB-150A-4150-8432-FF660D4850E6}" type="slidenum">
              <a:rPr lang="en-US" smtClean="0"/>
              <a:pPr/>
              <a:t>26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 expert explains the details about handling traffic employing ADS-B by the pilots as well as the controller. Detailed information accessible directly from neighboring aircraft can be gathered using this technology which enables the pilot to take vital decisions in an appropriate time frame.</a:t>
            </a:r>
            <a:endParaRPr lang="en-US" dirty="0"/>
          </a:p>
        </p:txBody>
      </p:sp>
      <p:sp>
        <p:nvSpPr>
          <p:cNvPr id="4" name="Slide Number Placeholder 3"/>
          <p:cNvSpPr>
            <a:spLocks noGrp="1"/>
          </p:cNvSpPr>
          <p:nvPr>
            <p:ph type="sldNum" sz="quarter" idx="10"/>
          </p:nvPr>
        </p:nvSpPr>
        <p:spPr/>
        <p:txBody>
          <a:bodyPr/>
          <a:lstStyle/>
          <a:p>
            <a:fld id="{A0CD26CB-150A-4150-8432-FF660D4850E6}" type="slidenum">
              <a:rPr lang="en-US" smtClean="0"/>
              <a:pPr/>
              <a:t>27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CAO: Civil Aviation Order</a:t>
            </a:r>
            <a:endParaRPr lang="en-US" dirty="0"/>
          </a:p>
        </p:txBody>
      </p:sp>
      <p:sp>
        <p:nvSpPr>
          <p:cNvPr id="4" name="Slide Number Placeholder 3"/>
          <p:cNvSpPr>
            <a:spLocks noGrp="1"/>
          </p:cNvSpPr>
          <p:nvPr>
            <p:ph type="sldNum" sz="quarter" idx="10"/>
          </p:nvPr>
        </p:nvSpPr>
        <p:spPr/>
        <p:txBody>
          <a:bodyPr/>
          <a:lstStyle/>
          <a:p>
            <a:fld id="{A0CD26CB-150A-4150-8432-FF660D4850E6}"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ACARS: Aircraft Communications Addressing and Reporting System</a:t>
            </a:r>
          </a:p>
          <a:p>
            <a:r>
              <a:rPr lang="en-US" dirty="0" smtClean="0"/>
              <a:t>ATN: Aeronautical Telecommunications Network</a:t>
            </a:r>
          </a:p>
          <a:p>
            <a:endParaRPr lang="en-US" dirty="0" smtClean="0"/>
          </a:p>
          <a:p>
            <a:r>
              <a:rPr lang="en-US" dirty="0" smtClean="0"/>
              <a:t>An ideal Data link system needs to possess the property of interoperability, which are satisfied by the newer technologies such as CPDLC &amp; ADS-B. Simultaneous communication should be available between Aeronautical Mobile Satellite System, avionics, GNSS, Satellite Ground Stations, CSP networks and VHF/HF Radio Remote Ground Stations.</a:t>
            </a:r>
            <a:endParaRPr lang="en-US" dirty="0"/>
          </a:p>
        </p:txBody>
      </p:sp>
      <p:sp>
        <p:nvSpPr>
          <p:cNvPr id="4" name="Slide Number Placeholder 3"/>
          <p:cNvSpPr>
            <a:spLocks noGrp="1"/>
          </p:cNvSpPr>
          <p:nvPr>
            <p:ph type="sldNum" sz="quarter" idx="10"/>
          </p:nvPr>
        </p:nvSpPr>
        <p:spPr/>
        <p:txBody>
          <a:bodyPr/>
          <a:lstStyle/>
          <a:p>
            <a:fld id="{A0CD26CB-150A-4150-8432-FF660D4850E6}" type="slidenum">
              <a:rPr lang="en-US" smtClean="0"/>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CPDLC is purely a communications application employing the concept of Data Authority. A maximum of 2 ATSUs can be connected to an aircraft simultaneously for CPDLC at any one time. The CDA (Current Data Authority) is the only one in direct communication with the aircraft. CPDLC connection has inbuilt integrity and numerous security mechanisms which empower it with advantages over previous mechanisms of </a:t>
            </a:r>
            <a:r>
              <a:rPr lang="en-US" dirty="0" err="1" smtClean="0"/>
              <a:t>datalink</a:t>
            </a:r>
            <a:r>
              <a:rPr lang="en-US" dirty="0" smtClean="0"/>
              <a:t>. It is a hands on crew tool &amp; communication with ATSU is always present despite the communication occurring at the system level.</a:t>
            </a:r>
          </a:p>
          <a:p>
            <a:endParaRPr lang="en-US" dirty="0" smtClean="0"/>
          </a:p>
          <a:p>
            <a:r>
              <a:rPr lang="en-US" dirty="0" smtClean="0"/>
              <a:t>A four character logon code is used for logging on to the NDA (Next Data Authority) when switching between 1 ATSUs in range. </a:t>
            </a:r>
          </a:p>
          <a:p>
            <a:endParaRPr lang="en-US" dirty="0" smtClean="0"/>
          </a:p>
          <a:p>
            <a:r>
              <a:rPr lang="en-US" dirty="0" smtClean="0"/>
              <a:t>If CPDLC is not available at an NDA, NDA message is not sent and crew is instructed to establish voice contact prior to the FIR boundary.</a:t>
            </a:r>
          </a:p>
          <a:p>
            <a:endParaRPr lang="en-US" dirty="0" smtClean="0"/>
          </a:p>
          <a:p>
            <a:r>
              <a:rPr lang="en-US" dirty="0" smtClean="0"/>
              <a:t>Connection sequence is achieved after the pilot initiates a logon at the next available ATSU equipped with CPDLC.</a:t>
            </a:r>
            <a:endParaRPr lang="en-US" dirty="0"/>
          </a:p>
        </p:txBody>
      </p:sp>
      <p:sp>
        <p:nvSpPr>
          <p:cNvPr id="4" name="Slide Number Placeholder 3"/>
          <p:cNvSpPr>
            <a:spLocks noGrp="1"/>
          </p:cNvSpPr>
          <p:nvPr>
            <p:ph type="sldNum" sz="quarter" idx="10"/>
          </p:nvPr>
        </p:nvSpPr>
        <p:spPr/>
        <p:txBody>
          <a:bodyPr/>
          <a:lstStyle/>
          <a:p>
            <a:fld id="{A0CD26CB-150A-4150-8432-FF660D4850E6}" type="slidenum">
              <a:rPr lang="en-US" smtClean="0"/>
              <a:pPr/>
              <a:t>11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perform an initial logon manually the pilot types the four-letter ICAO designator for the ATSU by using the </a:t>
            </a:r>
            <a:r>
              <a:rPr lang="en-US" dirty="0" err="1" smtClean="0"/>
              <a:t>alphaneumeric</a:t>
            </a:r>
            <a:r>
              <a:rPr lang="en-US" dirty="0" smtClean="0"/>
              <a:t> pad. The flight number entered is essentially the same as that submitted in the flight plan. This text appears on a line below INDEX. The pilot has to select the LOGON TO button to move the designator to where the four boxes are displayed. </a:t>
            </a:r>
          </a:p>
          <a:p>
            <a:endParaRPr lang="en-US" dirty="0" smtClean="0"/>
          </a:p>
          <a:p>
            <a:r>
              <a:rPr lang="en-US" dirty="0" smtClean="0"/>
              <a:t>The pilot then enters the flight number and selects the FLT NO button. This action moves the flight number into the appropriate position and then activates a SEND button at the top right of the display. On selection, the pilot will see LOGON SENDING then LOGON SENT and finally LOGON ACCEPTED</a:t>
            </a:r>
            <a:endParaRPr lang="en-US" dirty="0"/>
          </a:p>
        </p:txBody>
      </p:sp>
      <p:sp>
        <p:nvSpPr>
          <p:cNvPr id="4" name="Slide Number Placeholder 3"/>
          <p:cNvSpPr>
            <a:spLocks noGrp="1"/>
          </p:cNvSpPr>
          <p:nvPr>
            <p:ph type="sldNum" sz="quarter" idx="10"/>
          </p:nvPr>
        </p:nvSpPr>
        <p:spPr/>
        <p:txBody>
          <a:bodyPr/>
          <a:lstStyle/>
          <a:p>
            <a:fld id="{A0CD26CB-150A-4150-8432-FF660D4850E6}" type="slidenum">
              <a:rPr lang="en-US" smtClean="0"/>
              <a:pPr/>
              <a:t>12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0CD26CB-150A-4150-8432-FF660D4850E6}" type="slidenum">
              <a:rPr lang="en-US" smtClean="0"/>
              <a:pPr/>
              <a:t>14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German ATC Controller explains the mechanisms of communication from the ground and how workload can be simplified and streamlined while communication with more than one aircraft employing CPDLC.</a:t>
            </a:r>
            <a:endParaRPr lang="en-US" dirty="0"/>
          </a:p>
        </p:txBody>
      </p:sp>
      <p:sp>
        <p:nvSpPr>
          <p:cNvPr id="4" name="Slide Number Placeholder 3"/>
          <p:cNvSpPr>
            <a:spLocks noGrp="1"/>
          </p:cNvSpPr>
          <p:nvPr>
            <p:ph type="sldNum" sz="quarter" idx="10"/>
          </p:nvPr>
        </p:nvSpPr>
        <p:spPr/>
        <p:txBody>
          <a:bodyPr/>
          <a:lstStyle/>
          <a:p>
            <a:fld id="{A0CD26CB-150A-4150-8432-FF660D4850E6}" type="slidenum">
              <a:rPr lang="en-US" smtClean="0"/>
              <a:pPr/>
              <a:t>15</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European pilot explains how CPDLC has reduced the workload on the pilots in the busy air traffic that is prevalent in the region. He vouches for the superiority and ease of the technology over voice communication.</a:t>
            </a:r>
            <a:endParaRPr lang="en-US" dirty="0"/>
          </a:p>
        </p:txBody>
      </p:sp>
      <p:sp>
        <p:nvSpPr>
          <p:cNvPr id="4" name="Slide Number Placeholder 3"/>
          <p:cNvSpPr>
            <a:spLocks noGrp="1"/>
          </p:cNvSpPr>
          <p:nvPr>
            <p:ph type="sldNum" sz="quarter" idx="10"/>
          </p:nvPr>
        </p:nvSpPr>
        <p:spPr/>
        <p:txBody>
          <a:bodyPr/>
          <a:lstStyle/>
          <a:p>
            <a:fld id="{A0CD26CB-150A-4150-8432-FF660D4850E6}" type="slidenum">
              <a:rPr lang="en-US" smtClean="0"/>
              <a:pPr/>
              <a:t>16</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Another pilot demonstrates the unit used for establishing communication with the ATC and emphasizes on familiarization with the SOPS before a flight and the necessity of getting well trained in the intricacies of the technique.</a:t>
            </a:r>
            <a:endParaRPr lang="en-US" dirty="0"/>
          </a:p>
        </p:txBody>
      </p:sp>
      <p:sp>
        <p:nvSpPr>
          <p:cNvPr id="4" name="Slide Number Placeholder 3"/>
          <p:cNvSpPr>
            <a:spLocks noGrp="1"/>
          </p:cNvSpPr>
          <p:nvPr>
            <p:ph type="sldNum" sz="quarter" idx="10"/>
          </p:nvPr>
        </p:nvSpPr>
        <p:spPr/>
        <p:txBody>
          <a:bodyPr/>
          <a:lstStyle/>
          <a:p>
            <a:fld id="{A0CD26CB-150A-4150-8432-FF660D4850E6}"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114" name="Group 42"/>
          <p:cNvGrpSpPr>
            <a:grpSpLocks/>
          </p:cNvGrpSpPr>
          <p:nvPr/>
        </p:nvGrpSpPr>
        <p:grpSpPr bwMode="auto">
          <a:xfrm>
            <a:off x="0" y="0"/>
            <a:ext cx="9144000" cy="6858000"/>
            <a:chOff x="0" y="0"/>
            <a:chExt cx="5760" cy="4320"/>
          </a:xfrm>
        </p:grpSpPr>
        <p:pic>
          <p:nvPicPr>
            <p:cNvPr id="3085" name="Picture 13" descr="Master CASA front presentation template"/>
            <p:cNvPicPr>
              <a:picLocks noChangeAspect="1" noChangeArrowheads="1"/>
            </p:cNvPicPr>
            <p:nvPr/>
          </p:nvPicPr>
          <p:blipFill>
            <a:blip r:embed="rId2" cstate="print"/>
            <a:srcRect/>
            <a:stretch>
              <a:fillRect/>
            </a:stretch>
          </p:blipFill>
          <p:spPr bwMode="auto">
            <a:xfrm>
              <a:off x="0" y="0"/>
              <a:ext cx="5760" cy="4320"/>
            </a:xfrm>
            <a:prstGeom prst="rect">
              <a:avLst/>
            </a:prstGeom>
            <a:noFill/>
          </p:spPr>
        </p:pic>
        <p:sp>
          <p:nvSpPr>
            <p:cNvPr id="3111" name="Freeform 39"/>
            <p:cNvSpPr>
              <a:spLocks/>
            </p:cNvSpPr>
            <p:nvPr/>
          </p:nvSpPr>
          <p:spPr bwMode="auto">
            <a:xfrm>
              <a:off x="3940" y="3954"/>
              <a:ext cx="800" cy="138"/>
            </a:xfrm>
            <a:custGeom>
              <a:avLst/>
              <a:gdLst/>
              <a:ahLst/>
              <a:cxnLst>
                <a:cxn ang="0">
                  <a:pos x="0" y="10"/>
                </a:cxn>
                <a:cxn ang="0">
                  <a:pos x="60" y="0"/>
                </a:cxn>
                <a:cxn ang="0">
                  <a:pos x="82" y="32"/>
                </a:cxn>
                <a:cxn ang="0">
                  <a:pos x="106" y="36"/>
                </a:cxn>
                <a:cxn ang="0">
                  <a:pos x="206" y="20"/>
                </a:cxn>
                <a:cxn ang="0">
                  <a:pos x="232" y="16"/>
                </a:cxn>
                <a:cxn ang="0">
                  <a:pos x="340" y="24"/>
                </a:cxn>
                <a:cxn ang="0">
                  <a:pos x="720" y="2"/>
                </a:cxn>
                <a:cxn ang="0">
                  <a:pos x="800" y="36"/>
                </a:cxn>
                <a:cxn ang="0">
                  <a:pos x="796" y="74"/>
                </a:cxn>
                <a:cxn ang="0">
                  <a:pos x="788" y="130"/>
                </a:cxn>
                <a:cxn ang="0">
                  <a:pos x="744" y="132"/>
                </a:cxn>
                <a:cxn ang="0">
                  <a:pos x="566" y="116"/>
                </a:cxn>
                <a:cxn ang="0">
                  <a:pos x="322" y="134"/>
                </a:cxn>
                <a:cxn ang="0">
                  <a:pos x="200" y="118"/>
                </a:cxn>
                <a:cxn ang="0">
                  <a:pos x="82" y="138"/>
                </a:cxn>
                <a:cxn ang="0">
                  <a:pos x="14" y="114"/>
                </a:cxn>
                <a:cxn ang="0">
                  <a:pos x="2" y="76"/>
                </a:cxn>
                <a:cxn ang="0">
                  <a:pos x="18" y="64"/>
                </a:cxn>
                <a:cxn ang="0">
                  <a:pos x="20" y="34"/>
                </a:cxn>
                <a:cxn ang="0">
                  <a:pos x="0" y="10"/>
                </a:cxn>
              </a:cxnLst>
              <a:rect l="0" t="0" r="r" b="b"/>
              <a:pathLst>
                <a:path w="800" h="138">
                  <a:moveTo>
                    <a:pt x="0" y="10"/>
                  </a:moveTo>
                  <a:lnTo>
                    <a:pt x="60" y="0"/>
                  </a:lnTo>
                  <a:lnTo>
                    <a:pt x="82" y="32"/>
                  </a:lnTo>
                  <a:lnTo>
                    <a:pt x="106" y="36"/>
                  </a:lnTo>
                  <a:lnTo>
                    <a:pt x="206" y="20"/>
                  </a:lnTo>
                  <a:lnTo>
                    <a:pt x="232" y="16"/>
                  </a:lnTo>
                  <a:lnTo>
                    <a:pt x="340" y="24"/>
                  </a:lnTo>
                  <a:lnTo>
                    <a:pt x="720" y="2"/>
                  </a:lnTo>
                  <a:lnTo>
                    <a:pt x="800" y="36"/>
                  </a:lnTo>
                  <a:lnTo>
                    <a:pt x="796" y="74"/>
                  </a:lnTo>
                  <a:lnTo>
                    <a:pt x="788" y="130"/>
                  </a:lnTo>
                  <a:lnTo>
                    <a:pt x="744" y="132"/>
                  </a:lnTo>
                  <a:lnTo>
                    <a:pt x="566" y="116"/>
                  </a:lnTo>
                  <a:lnTo>
                    <a:pt x="322" y="134"/>
                  </a:lnTo>
                  <a:lnTo>
                    <a:pt x="200" y="118"/>
                  </a:lnTo>
                  <a:lnTo>
                    <a:pt x="82" y="138"/>
                  </a:lnTo>
                  <a:lnTo>
                    <a:pt x="14" y="114"/>
                  </a:lnTo>
                  <a:lnTo>
                    <a:pt x="2" y="76"/>
                  </a:lnTo>
                  <a:lnTo>
                    <a:pt x="18" y="64"/>
                  </a:lnTo>
                  <a:lnTo>
                    <a:pt x="20" y="34"/>
                  </a:lnTo>
                  <a:lnTo>
                    <a:pt x="0" y="10"/>
                  </a:lnTo>
                  <a:close/>
                </a:path>
              </a:pathLst>
            </a:custGeom>
            <a:solidFill>
              <a:srgbClr val="171E4F"/>
            </a:solidFill>
            <a:ln w="9525">
              <a:noFill/>
              <a:round/>
              <a:headEnd/>
              <a:tailEnd/>
            </a:ln>
            <a:effectLst/>
          </p:spPr>
          <p:txBody>
            <a:bodyPr/>
            <a:lstStyle/>
            <a:p>
              <a:endParaRPr lang="en-US"/>
            </a:p>
          </p:txBody>
        </p:sp>
        <p:sp>
          <p:nvSpPr>
            <p:cNvPr id="3113" name="Line 41"/>
            <p:cNvSpPr>
              <a:spLocks noChangeShapeType="1"/>
            </p:cNvSpPr>
            <p:nvPr userDrawn="1"/>
          </p:nvSpPr>
          <p:spPr bwMode="auto">
            <a:xfrm flipV="1">
              <a:off x="3963" y="3995"/>
              <a:ext cx="57" cy="9"/>
            </a:xfrm>
            <a:prstGeom prst="line">
              <a:avLst/>
            </a:prstGeom>
            <a:noFill/>
            <a:ln w="9525">
              <a:solidFill>
                <a:srgbClr val="59798B"/>
              </a:solidFill>
              <a:prstDash val="dash"/>
              <a:round/>
              <a:headEnd/>
              <a:tailEnd/>
            </a:ln>
            <a:effectLst/>
          </p:spPr>
          <p:txBody>
            <a:bodyPr/>
            <a:lstStyle/>
            <a:p>
              <a:endParaRPr lang="en-US"/>
            </a:p>
          </p:txBody>
        </p:sp>
      </p:grpSp>
      <p:sp>
        <p:nvSpPr>
          <p:cNvPr id="3074" name="Rectangle 2"/>
          <p:cNvSpPr>
            <a:spLocks noGrp="1" noChangeArrowheads="1"/>
          </p:cNvSpPr>
          <p:nvPr>
            <p:ph type="ctrTitle"/>
          </p:nvPr>
        </p:nvSpPr>
        <p:spPr>
          <a:xfrm>
            <a:off x="2752725" y="47625"/>
            <a:ext cx="6143625" cy="1143000"/>
          </a:xfrm>
        </p:spPr>
        <p:txBody>
          <a:bodyPr/>
          <a:lstStyle>
            <a:lvl1pPr>
              <a:defRPr>
                <a:solidFill>
                  <a:schemeClr val="bg1"/>
                </a:solidFill>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2495550" y="1190625"/>
            <a:ext cx="6400800" cy="1752600"/>
          </a:xfrm>
        </p:spPr>
        <p:txBody>
          <a:bodyPr/>
          <a:lstStyle>
            <a:lvl1pPr marL="0" indent="0" algn="r">
              <a:buFontTx/>
              <a:buNone/>
              <a:defRPr>
                <a:solidFill>
                  <a:schemeClr val="bg1"/>
                </a:solidFill>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37388" y="152400"/>
            <a:ext cx="1944687" cy="5419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00150" y="152400"/>
            <a:ext cx="5684838" cy="54197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04950" y="1195388"/>
            <a:ext cx="3662363" cy="43767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19713" y="1195388"/>
            <a:ext cx="3662362" cy="43767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mailto:wayne.jones@casa.gov.au?subject=Help%20request%20for%20the%20XX%20course"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78" name="Group 54"/>
          <p:cNvGrpSpPr>
            <a:grpSpLocks/>
          </p:cNvGrpSpPr>
          <p:nvPr/>
        </p:nvGrpSpPr>
        <p:grpSpPr bwMode="auto">
          <a:xfrm>
            <a:off x="0" y="0"/>
            <a:ext cx="9144000" cy="6858000"/>
            <a:chOff x="0" y="0"/>
            <a:chExt cx="5760" cy="4320"/>
          </a:xfrm>
        </p:grpSpPr>
        <p:grpSp>
          <p:nvGrpSpPr>
            <p:cNvPr id="1059" name="Group 35"/>
            <p:cNvGrpSpPr>
              <a:grpSpLocks/>
            </p:cNvGrpSpPr>
            <p:nvPr/>
          </p:nvGrpSpPr>
          <p:grpSpPr bwMode="auto">
            <a:xfrm>
              <a:off x="0" y="0"/>
              <a:ext cx="5760" cy="4320"/>
              <a:chOff x="0" y="0"/>
              <a:chExt cx="5760" cy="4320"/>
            </a:xfrm>
          </p:grpSpPr>
          <p:pic>
            <p:nvPicPr>
              <p:cNvPr id="1049" name="Picture 25" descr="Master CASA content presentation template - people"/>
              <p:cNvPicPr>
                <a:picLocks noChangeAspect="1" noChangeArrowheads="1"/>
              </p:cNvPicPr>
              <p:nvPr userDrawn="1"/>
            </p:nvPicPr>
            <p:blipFill>
              <a:blip r:embed="rId13" cstate="print">
                <a:clrChange>
                  <a:clrFrom>
                    <a:srgbClr val="FFFFFF"/>
                  </a:clrFrom>
                  <a:clrTo>
                    <a:srgbClr val="FFFFFF">
                      <a:alpha val="0"/>
                    </a:srgbClr>
                  </a:clrTo>
                </a:clrChange>
              </a:blip>
              <a:srcRect/>
              <a:stretch>
                <a:fillRect/>
              </a:stretch>
            </p:blipFill>
            <p:spPr bwMode="auto">
              <a:xfrm>
                <a:off x="0" y="0"/>
                <a:ext cx="5760" cy="4320"/>
              </a:xfrm>
              <a:prstGeom prst="rect">
                <a:avLst/>
              </a:prstGeom>
              <a:noFill/>
            </p:spPr>
          </p:pic>
          <p:sp>
            <p:nvSpPr>
              <p:cNvPr id="1058" name="Freeform 34"/>
              <p:cNvSpPr>
                <a:spLocks/>
              </p:cNvSpPr>
              <p:nvPr userDrawn="1"/>
            </p:nvSpPr>
            <p:spPr bwMode="auto">
              <a:xfrm>
                <a:off x="3107" y="1973"/>
                <a:ext cx="2646" cy="1928"/>
              </a:xfrm>
              <a:custGeom>
                <a:avLst/>
                <a:gdLst/>
                <a:ahLst/>
                <a:cxnLst>
                  <a:cxn ang="0">
                    <a:pos x="34" y="1888"/>
                  </a:cxn>
                  <a:cxn ang="0">
                    <a:pos x="1083" y="1888"/>
                  </a:cxn>
                  <a:cxn ang="0">
                    <a:pos x="1910" y="1894"/>
                  </a:cxn>
                  <a:cxn ang="0">
                    <a:pos x="2646" y="1928"/>
                  </a:cxn>
                  <a:cxn ang="0">
                    <a:pos x="2646" y="0"/>
                  </a:cxn>
                  <a:cxn ang="0">
                    <a:pos x="690" y="685"/>
                  </a:cxn>
                  <a:cxn ang="0">
                    <a:pos x="0" y="1723"/>
                  </a:cxn>
                  <a:cxn ang="0">
                    <a:pos x="34" y="1888"/>
                  </a:cxn>
                </a:cxnLst>
                <a:rect l="0" t="0" r="r" b="b"/>
                <a:pathLst>
                  <a:path w="2646" h="1928">
                    <a:moveTo>
                      <a:pt x="34" y="1888"/>
                    </a:moveTo>
                    <a:lnTo>
                      <a:pt x="1083" y="1888"/>
                    </a:lnTo>
                    <a:lnTo>
                      <a:pt x="1910" y="1894"/>
                    </a:lnTo>
                    <a:lnTo>
                      <a:pt x="2646" y="1928"/>
                    </a:lnTo>
                    <a:lnTo>
                      <a:pt x="2646" y="0"/>
                    </a:lnTo>
                    <a:lnTo>
                      <a:pt x="690" y="685"/>
                    </a:lnTo>
                    <a:lnTo>
                      <a:pt x="0" y="1723"/>
                    </a:lnTo>
                    <a:lnTo>
                      <a:pt x="34" y="1888"/>
                    </a:lnTo>
                    <a:close/>
                  </a:path>
                </a:pathLst>
              </a:custGeom>
              <a:solidFill>
                <a:schemeClr val="bg1"/>
              </a:solidFill>
              <a:ln w="9525">
                <a:noFill/>
                <a:round/>
                <a:headEnd/>
                <a:tailEnd/>
              </a:ln>
              <a:effectLst/>
            </p:spPr>
            <p:txBody>
              <a:bodyPr/>
              <a:lstStyle/>
              <a:p>
                <a:endParaRPr lang="en-US"/>
              </a:p>
            </p:txBody>
          </p:sp>
        </p:grpSp>
        <p:sp>
          <p:nvSpPr>
            <p:cNvPr id="1041" name="Text Box 17"/>
            <p:cNvSpPr txBox="1">
              <a:spLocks noChangeArrowheads="1"/>
            </p:cNvSpPr>
            <p:nvPr/>
          </p:nvSpPr>
          <p:spPr bwMode="auto">
            <a:xfrm>
              <a:off x="302" y="807"/>
              <a:ext cx="290" cy="154"/>
            </a:xfrm>
            <a:prstGeom prst="rect">
              <a:avLst/>
            </a:prstGeom>
            <a:noFill/>
            <a:ln w="9525">
              <a:noFill/>
              <a:miter lim="800000"/>
              <a:headEnd/>
              <a:tailEnd/>
            </a:ln>
            <a:effectLst/>
          </p:spPr>
          <p:txBody>
            <a:bodyPr wrap="none">
              <a:spAutoFit/>
            </a:bodyPr>
            <a:lstStyle/>
            <a:p>
              <a:r>
                <a:rPr lang="en-US" sz="1000">
                  <a:solidFill>
                    <a:schemeClr val="bg1"/>
                  </a:solidFill>
                  <a:latin typeface="Arial Narrow" pitchFamily="34" charset="0"/>
                </a:rPr>
                <a:t>Home</a:t>
              </a:r>
            </a:p>
          </p:txBody>
        </p:sp>
        <p:sp>
          <p:nvSpPr>
            <p:cNvPr id="1042" name="Oval 18">
              <a:hlinkClick r:id="" action="ppaction://hlinkshowjump?jump=firstslide"/>
            </p:cNvPr>
            <p:cNvSpPr>
              <a:spLocks noChangeArrowheads="1"/>
            </p:cNvSpPr>
            <p:nvPr/>
          </p:nvSpPr>
          <p:spPr bwMode="auto">
            <a:xfrm>
              <a:off x="222" y="720"/>
              <a:ext cx="434" cy="342"/>
            </a:xfrm>
            <a:prstGeom prst="ellipse">
              <a:avLst/>
            </a:prstGeom>
            <a:noFill/>
            <a:ln w="9525">
              <a:noFill/>
              <a:round/>
              <a:headEnd/>
              <a:tailEnd/>
            </a:ln>
            <a:effectLst/>
          </p:spPr>
          <p:txBody>
            <a:bodyPr wrap="none" anchor="ctr"/>
            <a:lstStyle/>
            <a:p>
              <a:endParaRPr lang="en-US"/>
            </a:p>
          </p:txBody>
        </p:sp>
        <p:sp>
          <p:nvSpPr>
            <p:cNvPr id="1043" name="Text Box 19"/>
            <p:cNvSpPr txBox="1">
              <a:spLocks noChangeArrowheads="1"/>
            </p:cNvSpPr>
            <p:nvPr/>
          </p:nvSpPr>
          <p:spPr bwMode="auto">
            <a:xfrm>
              <a:off x="165" y="1189"/>
              <a:ext cx="371" cy="154"/>
            </a:xfrm>
            <a:prstGeom prst="rect">
              <a:avLst/>
            </a:prstGeom>
            <a:noFill/>
            <a:ln w="9525">
              <a:noFill/>
              <a:miter lim="800000"/>
              <a:headEnd/>
              <a:tailEnd/>
            </a:ln>
            <a:effectLst/>
          </p:spPr>
          <p:txBody>
            <a:bodyPr wrap="none">
              <a:spAutoFit/>
            </a:bodyPr>
            <a:lstStyle/>
            <a:p>
              <a:r>
                <a:rPr lang="en-US" sz="1000">
                  <a:solidFill>
                    <a:schemeClr val="bg1"/>
                  </a:solidFill>
                  <a:latin typeface="Arial Narrow" pitchFamily="34" charset="0"/>
                </a:rPr>
                <a:t>Previous</a:t>
              </a:r>
            </a:p>
          </p:txBody>
        </p:sp>
        <p:sp>
          <p:nvSpPr>
            <p:cNvPr id="1044" name="Text Box 20"/>
            <p:cNvSpPr txBox="1">
              <a:spLocks noChangeArrowheads="1"/>
            </p:cNvSpPr>
            <p:nvPr/>
          </p:nvSpPr>
          <p:spPr bwMode="auto">
            <a:xfrm>
              <a:off x="201" y="1581"/>
              <a:ext cx="250" cy="154"/>
            </a:xfrm>
            <a:prstGeom prst="rect">
              <a:avLst/>
            </a:prstGeom>
            <a:noFill/>
            <a:ln w="9525">
              <a:noFill/>
              <a:miter lim="800000"/>
              <a:headEnd/>
              <a:tailEnd/>
            </a:ln>
            <a:effectLst/>
          </p:spPr>
          <p:txBody>
            <a:bodyPr wrap="none">
              <a:spAutoFit/>
            </a:bodyPr>
            <a:lstStyle/>
            <a:p>
              <a:r>
                <a:rPr lang="en-US" sz="1000">
                  <a:solidFill>
                    <a:schemeClr val="bg1"/>
                  </a:solidFill>
                  <a:latin typeface="Arial Narrow" pitchFamily="34" charset="0"/>
                </a:rPr>
                <a:t>Next</a:t>
              </a:r>
            </a:p>
          </p:txBody>
        </p:sp>
        <p:sp>
          <p:nvSpPr>
            <p:cNvPr id="1045" name="Text Box 21"/>
            <p:cNvSpPr txBox="1">
              <a:spLocks noChangeArrowheads="1"/>
            </p:cNvSpPr>
            <p:nvPr/>
          </p:nvSpPr>
          <p:spPr bwMode="auto">
            <a:xfrm>
              <a:off x="198" y="1963"/>
              <a:ext cx="250" cy="154"/>
            </a:xfrm>
            <a:prstGeom prst="rect">
              <a:avLst/>
            </a:prstGeom>
            <a:noFill/>
            <a:ln w="9525">
              <a:noFill/>
              <a:miter lim="800000"/>
              <a:headEnd/>
              <a:tailEnd/>
            </a:ln>
            <a:effectLst/>
          </p:spPr>
          <p:txBody>
            <a:bodyPr wrap="none">
              <a:spAutoFit/>
            </a:bodyPr>
            <a:lstStyle/>
            <a:p>
              <a:r>
                <a:rPr lang="en-US" sz="1000">
                  <a:solidFill>
                    <a:schemeClr val="bg1"/>
                  </a:solidFill>
                  <a:latin typeface="Arial Narrow" pitchFamily="34" charset="0"/>
                </a:rPr>
                <a:t>Help</a:t>
              </a:r>
            </a:p>
          </p:txBody>
        </p:sp>
        <p:sp>
          <p:nvSpPr>
            <p:cNvPr id="1046" name="Oval 22">
              <a:hlinkClick r:id="" action="ppaction://hlinkshowjump?jump=previousslide"/>
            </p:cNvPr>
            <p:cNvSpPr>
              <a:spLocks noChangeArrowheads="1"/>
            </p:cNvSpPr>
            <p:nvPr/>
          </p:nvSpPr>
          <p:spPr bwMode="auto">
            <a:xfrm>
              <a:off x="170" y="1098"/>
              <a:ext cx="342" cy="342"/>
            </a:xfrm>
            <a:prstGeom prst="ellipse">
              <a:avLst/>
            </a:prstGeom>
            <a:noFill/>
            <a:ln w="9525">
              <a:noFill/>
              <a:round/>
              <a:headEnd/>
              <a:tailEnd/>
            </a:ln>
            <a:effectLst/>
          </p:spPr>
          <p:txBody>
            <a:bodyPr wrap="none" anchor="ctr"/>
            <a:lstStyle/>
            <a:p>
              <a:endParaRPr lang="en-US"/>
            </a:p>
          </p:txBody>
        </p:sp>
        <p:sp>
          <p:nvSpPr>
            <p:cNvPr id="1047" name="Oval 23">
              <a:hlinkClick r:id="" action="ppaction://hlinkshowjump?jump=nextslide"/>
            </p:cNvPr>
            <p:cNvSpPr>
              <a:spLocks noChangeArrowheads="1"/>
            </p:cNvSpPr>
            <p:nvPr/>
          </p:nvSpPr>
          <p:spPr bwMode="auto">
            <a:xfrm>
              <a:off x="156" y="1488"/>
              <a:ext cx="342" cy="342"/>
            </a:xfrm>
            <a:prstGeom prst="ellipse">
              <a:avLst/>
            </a:prstGeom>
            <a:noFill/>
            <a:ln w="9525">
              <a:noFill/>
              <a:round/>
              <a:headEnd/>
              <a:tailEnd/>
            </a:ln>
            <a:effectLst/>
          </p:spPr>
          <p:txBody>
            <a:bodyPr wrap="none" anchor="ctr"/>
            <a:lstStyle/>
            <a:p>
              <a:endParaRPr lang="en-US"/>
            </a:p>
          </p:txBody>
        </p:sp>
        <p:sp>
          <p:nvSpPr>
            <p:cNvPr id="1048" name="Oval 24">
              <a:hlinkClick r:id="rId14"/>
            </p:cNvPr>
            <p:cNvSpPr>
              <a:spLocks noChangeArrowheads="1"/>
            </p:cNvSpPr>
            <p:nvPr/>
          </p:nvSpPr>
          <p:spPr bwMode="auto">
            <a:xfrm>
              <a:off x="156" y="1872"/>
              <a:ext cx="342" cy="342"/>
            </a:xfrm>
            <a:prstGeom prst="ellipse">
              <a:avLst/>
            </a:prstGeom>
            <a:noFill/>
            <a:ln w="9525">
              <a:noFill/>
              <a:round/>
              <a:headEnd/>
              <a:tailEnd/>
            </a:ln>
            <a:effectLst/>
          </p:spPr>
          <p:txBody>
            <a:bodyPr wrap="none" anchor="ctr"/>
            <a:lstStyle/>
            <a:p>
              <a:endParaRPr lang="en-US"/>
            </a:p>
          </p:txBody>
        </p:sp>
        <p:sp>
          <p:nvSpPr>
            <p:cNvPr id="1050" name="Line 26"/>
            <p:cNvSpPr>
              <a:spLocks noChangeShapeType="1"/>
            </p:cNvSpPr>
            <p:nvPr/>
          </p:nvSpPr>
          <p:spPr bwMode="auto">
            <a:xfrm flipH="1">
              <a:off x="1176" y="552"/>
              <a:ext cx="4584" cy="0"/>
            </a:xfrm>
            <a:prstGeom prst="line">
              <a:avLst/>
            </a:prstGeom>
            <a:noFill/>
            <a:ln w="19050">
              <a:solidFill>
                <a:srgbClr val="00004C"/>
              </a:solidFill>
              <a:round/>
              <a:headEnd/>
              <a:tailEnd/>
            </a:ln>
            <a:effectLst/>
          </p:spPr>
          <p:txBody>
            <a:bodyPr/>
            <a:lstStyle/>
            <a:p>
              <a:endParaRPr lang="en-US"/>
            </a:p>
          </p:txBody>
        </p:sp>
        <p:sp>
          <p:nvSpPr>
            <p:cNvPr id="1053" name="Line 29"/>
            <p:cNvSpPr>
              <a:spLocks noChangeShapeType="1"/>
            </p:cNvSpPr>
            <p:nvPr/>
          </p:nvSpPr>
          <p:spPr bwMode="auto">
            <a:xfrm flipH="1">
              <a:off x="1218" y="564"/>
              <a:ext cx="4542" cy="0"/>
            </a:xfrm>
            <a:prstGeom prst="line">
              <a:avLst/>
            </a:prstGeom>
            <a:noFill/>
            <a:ln w="3175">
              <a:solidFill>
                <a:srgbClr val="00004C"/>
              </a:solidFill>
              <a:round/>
              <a:headEnd/>
              <a:tailEnd/>
            </a:ln>
            <a:effectLst/>
          </p:spPr>
          <p:txBody>
            <a:bodyPr/>
            <a:lstStyle/>
            <a:p>
              <a:endParaRPr lang="en-US"/>
            </a:p>
          </p:txBody>
        </p:sp>
        <p:sp>
          <p:nvSpPr>
            <p:cNvPr id="1075" name="Freeform 51"/>
            <p:cNvSpPr>
              <a:spLocks/>
            </p:cNvSpPr>
            <p:nvPr/>
          </p:nvSpPr>
          <p:spPr bwMode="auto">
            <a:xfrm>
              <a:off x="4300" y="4010"/>
              <a:ext cx="800" cy="138"/>
            </a:xfrm>
            <a:custGeom>
              <a:avLst/>
              <a:gdLst/>
              <a:ahLst/>
              <a:cxnLst>
                <a:cxn ang="0">
                  <a:pos x="0" y="10"/>
                </a:cxn>
                <a:cxn ang="0">
                  <a:pos x="60" y="0"/>
                </a:cxn>
                <a:cxn ang="0">
                  <a:pos x="82" y="32"/>
                </a:cxn>
                <a:cxn ang="0">
                  <a:pos x="106" y="36"/>
                </a:cxn>
                <a:cxn ang="0">
                  <a:pos x="206" y="20"/>
                </a:cxn>
                <a:cxn ang="0">
                  <a:pos x="232" y="16"/>
                </a:cxn>
                <a:cxn ang="0">
                  <a:pos x="340" y="24"/>
                </a:cxn>
                <a:cxn ang="0">
                  <a:pos x="720" y="2"/>
                </a:cxn>
                <a:cxn ang="0">
                  <a:pos x="800" y="36"/>
                </a:cxn>
                <a:cxn ang="0">
                  <a:pos x="796" y="74"/>
                </a:cxn>
                <a:cxn ang="0">
                  <a:pos x="788" y="130"/>
                </a:cxn>
                <a:cxn ang="0">
                  <a:pos x="744" y="132"/>
                </a:cxn>
                <a:cxn ang="0">
                  <a:pos x="566" y="116"/>
                </a:cxn>
                <a:cxn ang="0">
                  <a:pos x="322" y="134"/>
                </a:cxn>
                <a:cxn ang="0">
                  <a:pos x="200" y="118"/>
                </a:cxn>
                <a:cxn ang="0">
                  <a:pos x="82" y="138"/>
                </a:cxn>
                <a:cxn ang="0">
                  <a:pos x="14" y="114"/>
                </a:cxn>
                <a:cxn ang="0">
                  <a:pos x="2" y="76"/>
                </a:cxn>
                <a:cxn ang="0">
                  <a:pos x="18" y="64"/>
                </a:cxn>
                <a:cxn ang="0">
                  <a:pos x="20" y="34"/>
                </a:cxn>
                <a:cxn ang="0">
                  <a:pos x="0" y="10"/>
                </a:cxn>
              </a:cxnLst>
              <a:rect l="0" t="0" r="r" b="b"/>
              <a:pathLst>
                <a:path w="800" h="138">
                  <a:moveTo>
                    <a:pt x="0" y="10"/>
                  </a:moveTo>
                  <a:lnTo>
                    <a:pt x="60" y="0"/>
                  </a:lnTo>
                  <a:lnTo>
                    <a:pt x="82" y="32"/>
                  </a:lnTo>
                  <a:lnTo>
                    <a:pt x="106" y="36"/>
                  </a:lnTo>
                  <a:lnTo>
                    <a:pt x="206" y="20"/>
                  </a:lnTo>
                  <a:lnTo>
                    <a:pt x="232" y="16"/>
                  </a:lnTo>
                  <a:lnTo>
                    <a:pt x="340" y="24"/>
                  </a:lnTo>
                  <a:lnTo>
                    <a:pt x="720" y="2"/>
                  </a:lnTo>
                  <a:lnTo>
                    <a:pt x="800" y="36"/>
                  </a:lnTo>
                  <a:lnTo>
                    <a:pt x="796" y="74"/>
                  </a:lnTo>
                  <a:lnTo>
                    <a:pt x="788" y="130"/>
                  </a:lnTo>
                  <a:lnTo>
                    <a:pt x="744" y="132"/>
                  </a:lnTo>
                  <a:lnTo>
                    <a:pt x="566" y="116"/>
                  </a:lnTo>
                  <a:lnTo>
                    <a:pt x="322" y="134"/>
                  </a:lnTo>
                  <a:lnTo>
                    <a:pt x="200" y="118"/>
                  </a:lnTo>
                  <a:lnTo>
                    <a:pt x="82" y="138"/>
                  </a:lnTo>
                  <a:lnTo>
                    <a:pt x="14" y="114"/>
                  </a:lnTo>
                  <a:lnTo>
                    <a:pt x="2" y="76"/>
                  </a:lnTo>
                  <a:lnTo>
                    <a:pt x="18" y="64"/>
                  </a:lnTo>
                  <a:lnTo>
                    <a:pt x="20" y="34"/>
                  </a:lnTo>
                  <a:lnTo>
                    <a:pt x="0" y="10"/>
                  </a:lnTo>
                  <a:close/>
                </a:path>
              </a:pathLst>
            </a:custGeom>
            <a:solidFill>
              <a:srgbClr val="171E4F"/>
            </a:solidFill>
            <a:ln w="9525">
              <a:noFill/>
              <a:round/>
              <a:headEnd/>
              <a:tailEnd/>
            </a:ln>
            <a:effectLst/>
          </p:spPr>
          <p:txBody>
            <a:bodyPr/>
            <a:lstStyle/>
            <a:p>
              <a:endParaRPr lang="en-US"/>
            </a:p>
          </p:txBody>
        </p:sp>
      </p:grpSp>
      <p:sp>
        <p:nvSpPr>
          <p:cNvPr id="1026" name="Rectangle 2"/>
          <p:cNvSpPr>
            <a:spLocks noGrp="1" noChangeArrowheads="1"/>
          </p:cNvSpPr>
          <p:nvPr>
            <p:ph type="title"/>
          </p:nvPr>
        </p:nvSpPr>
        <p:spPr bwMode="auto">
          <a:xfrm>
            <a:off x="1200150" y="152400"/>
            <a:ext cx="7772400" cy="609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504950" y="1195388"/>
            <a:ext cx="7477125" cy="43767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rtl="0" eaLnBrk="1" fontAlgn="base" hangingPunct="1">
        <a:spcBef>
          <a:spcPct val="0"/>
        </a:spcBef>
        <a:spcAft>
          <a:spcPct val="0"/>
        </a:spcAft>
        <a:defRPr sz="3200">
          <a:solidFill>
            <a:srgbClr val="000054"/>
          </a:solidFill>
          <a:latin typeface="+mj-lt"/>
          <a:ea typeface="+mj-ea"/>
          <a:cs typeface="+mj-cs"/>
        </a:defRPr>
      </a:lvl1pPr>
      <a:lvl2pPr algn="r" rtl="0" eaLnBrk="1" fontAlgn="base" hangingPunct="1">
        <a:spcBef>
          <a:spcPct val="0"/>
        </a:spcBef>
        <a:spcAft>
          <a:spcPct val="0"/>
        </a:spcAft>
        <a:defRPr sz="3200">
          <a:solidFill>
            <a:srgbClr val="000054"/>
          </a:solidFill>
          <a:latin typeface="Tahoma" pitchFamily="34" charset="0"/>
        </a:defRPr>
      </a:lvl2pPr>
      <a:lvl3pPr algn="r" rtl="0" eaLnBrk="1" fontAlgn="base" hangingPunct="1">
        <a:spcBef>
          <a:spcPct val="0"/>
        </a:spcBef>
        <a:spcAft>
          <a:spcPct val="0"/>
        </a:spcAft>
        <a:defRPr sz="3200">
          <a:solidFill>
            <a:srgbClr val="000054"/>
          </a:solidFill>
          <a:latin typeface="Tahoma" pitchFamily="34" charset="0"/>
        </a:defRPr>
      </a:lvl3pPr>
      <a:lvl4pPr algn="r" rtl="0" eaLnBrk="1" fontAlgn="base" hangingPunct="1">
        <a:spcBef>
          <a:spcPct val="0"/>
        </a:spcBef>
        <a:spcAft>
          <a:spcPct val="0"/>
        </a:spcAft>
        <a:defRPr sz="3200">
          <a:solidFill>
            <a:srgbClr val="000054"/>
          </a:solidFill>
          <a:latin typeface="Tahoma" pitchFamily="34" charset="0"/>
        </a:defRPr>
      </a:lvl4pPr>
      <a:lvl5pPr algn="r" rtl="0" eaLnBrk="1" fontAlgn="base" hangingPunct="1">
        <a:spcBef>
          <a:spcPct val="0"/>
        </a:spcBef>
        <a:spcAft>
          <a:spcPct val="0"/>
        </a:spcAft>
        <a:defRPr sz="3200">
          <a:solidFill>
            <a:srgbClr val="000054"/>
          </a:solidFill>
          <a:latin typeface="Tahoma" pitchFamily="34" charset="0"/>
        </a:defRPr>
      </a:lvl5pPr>
      <a:lvl6pPr marL="457200" algn="r" rtl="0" eaLnBrk="1" fontAlgn="base" hangingPunct="1">
        <a:spcBef>
          <a:spcPct val="0"/>
        </a:spcBef>
        <a:spcAft>
          <a:spcPct val="0"/>
        </a:spcAft>
        <a:defRPr sz="3200">
          <a:solidFill>
            <a:srgbClr val="000054"/>
          </a:solidFill>
          <a:latin typeface="Tahoma" pitchFamily="34" charset="0"/>
        </a:defRPr>
      </a:lvl6pPr>
      <a:lvl7pPr marL="914400" algn="r" rtl="0" eaLnBrk="1" fontAlgn="base" hangingPunct="1">
        <a:spcBef>
          <a:spcPct val="0"/>
        </a:spcBef>
        <a:spcAft>
          <a:spcPct val="0"/>
        </a:spcAft>
        <a:defRPr sz="3200">
          <a:solidFill>
            <a:srgbClr val="000054"/>
          </a:solidFill>
          <a:latin typeface="Tahoma" pitchFamily="34" charset="0"/>
        </a:defRPr>
      </a:lvl7pPr>
      <a:lvl8pPr marL="1371600" algn="r" rtl="0" eaLnBrk="1" fontAlgn="base" hangingPunct="1">
        <a:spcBef>
          <a:spcPct val="0"/>
        </a:spcBef>
        <a:spcAft>
          <a:spcPct val="0"/>
        </a:spcAft>
        <a:defRPr sz="3200">
          <a:solidFill>
            <a:srgbClr val="000054"/>
          </a:solidFill>
          <a:latin typeface="Tahoma" pitchFamily="34" charset="0"/>
        </a:defRPr>
      </a:lvl8pPr>
      <a:lvl9pPr marL="1828800" algn="r" rtl="0" eaLnBrk="1" fontAlgn="base" hangingPunct="1">
        <a:spcBef>
          <a:spcPct val="0"/>
        </a:spcBef>
        <a:spcAft>
          <a:spcPct val="0"/>
        </a:spcAft>
        <a:defRPr sz="3200">
          <a:solidFill>
            <a:srgbClr val="000054"/>
          </a:solidFill>
          <a:latin typeface="Tahoma" pitchFamily="34" charset="0"/>
        </a:defRPr>
      </a:lvl9pPr>
    </p:titleStyle>
    <p:bodyStyle>
      <a:lvl1pPr marL="342900" indent="-342900" algn="l" rtl="0" eaLnBrk="1" fontAlgn="base" hangingPunct="1">
        <a:spcBef>
          <a:spcPct val="40000"/>
        </a:spcBef>
        <a:spcAft>
          <a:spcPct val="0"/>
        </a:spcAft>
        <a:buChar char="•"/>
        <a:defRPr sz="2800">
          <a:solidFill>
            <a:srgbClr val="000054"/>
          </a:solidFill>
          <a:latin typeface="+mn-lt"/>
          <a:ea typeface="+mn-ea"/>
          <a:cs typeface="+mn-cs"/>
        </a:defRPr>
      </a:lvl1pPr>
      <a:lvl2pPr marL="742950" indent="-285750" algn="l" rtl="0" eaLnBrk="1" fontAlgn="base" hangingPunct="1">
        <a:spcBef>
          <a:spcPct val="40000"/>
        </a:spcBef>
        <a:spcAft>
          <a:spcPct val="0"/>
        </a:spcAft>
        <a:buChar char="–"/>
        <a:defRPr sz="2400">
          <a:solidFill>
            <a:srgbClr val="000054"/>
          </a:solidFill>
          <a:latin typeface="+mn-lt"/>
        </a:defRPr>
      </a:lvl2pPr>
      <a:lvl3pPr marL="1143000" indent="-228600" algn="l" rtl="0" eaLnBrk="1" fontAlgn="base" hangingPunct="1">
        <a:spcBef>
          <a:spcPct val="40000"/>
        </a:spcBef>
        <a:spcAft>
          <a:spcPct val="0"/>
        </a:spcAft>
        <a:buChar char="•"/>
        <a:defRPr sz="2000">
          <a:solidFill>
            <a:srgbClr val="000054"/>
          </a:solidFill>
          <a:latin typeface="+mn-lt"/>
        </a:defRPr>
      </a:lvl3pPr>
      <a:lvl4pPr marL="1600200" indent="-228600" algn="l" rtl="0" eaLnBrk="1" fontAlgn="base" hangingPunct="1">
        <a:spcBef>
          <a:spcPct val="40000"/>
        </a:spcBef>
        <a:spcAft>
          <a:spcPct val="0"/>
        </a:spcAft>
        <a:buChar char="–"/>
        <a:defRPr>
          <a:solidFill>
            <a:srgbClr val="000054"/>
          </a:solidFill>
          <a:latin typeface="+mn-lt"/>
        </a:defRPr>
      </a:lvl4pPr>
      <a:lvl5pPr marL="2057400" indent="-228600" algn="l" rtl="0" eaLnBrk="1" fontAlgn="base" hangingPunct="1">
        <a:spcBef>
          <a:spcPct val="40000"/>
        </a:spcBef>
        <a:spcAft>
          <a:spcPct val="0"/>
        </a:spcAft>
        <a:buChar char="»"/>
        <a:defRPr>
          <a:solidFill>
            <a:srgbClr val="000054"/>
          </a:solidFill>
          <a:latin typeface="+mn-lt"/>
        </a:defRPr>
      </a:lvl5pPr>
      <a:lvl6pPr marL="2514600" indent="-228600" algn="l" rtl="0" eaLnBrk="1" fontAlgn="base" hangingPunct="1">
        <a:spcBef>
          <a:spcPct val="40000"/>
        </a:spcBef>
        <a:spcAft>
          <a:spcPct val="0"/>
        </a:spcAft>
        <a:buChar char="»"/>
        <a:defRPr>
          <a:solidFill>
            <a:srgbClr val="000054"/>
          </a:solidFill>
          <a:latin typeface="+mn-lt"/>
        </a:defRPr>
      </a:lvl6pPr>
      <a:lvl7pPr marL="2971800" indent="-228600" algn="l" rtl="0" eaLnBrk="1" fontAlgn="base" hangingPunct="1">
        <a:spcBef>
          <a:spcPct val="40000"/>
        </a:spcBef>
        <a:spcAft>
          <a:spcPct val="0"/>
        </a:spcAft>
        <a:buChar char="»"/>
        <a:defRPr>
          <a:solidFill>
            <a:srgbClr val="000054"/>
          </a:solidFill>
          <a:latin typeface="+mn-lt"/>
        </a:defRPr>
      </a:lvl7pPr>
      <a:lvl8pPr marL="3429000" indent="-228600" algn="l" rtl="0" eaLnBrk="1" fontAlgn="base" hangingPunct="1">
        <a:spcBef>
          <a:spcPct val="40000"/>
        </a:spcBef>
        <a:spcAft>
          <a:spcPct val="0"/>
        </a:spcAft>
        <a:buChar char="»"/>
        <a:defRPr>
          <a:solidFill>
            <a:srgbClr val="000054"/>
          </a:solidFill>
          <a:latin typeface="+mn-lt"/>
        </a:defRPr>
      </a:lvl8pPr>
      <a:lvl9pPr marL="3886200" indent="-228600" algn="l" rtl="0" eaLnBrk="1" fontAlgn="base" hangingPunct="1">
        <a:spcBef>
          <a:spcPct val="40000"/>
        </a:spcBef>
        <a:spcAft>
          <a:spcPct val="0"/>
        </a:spcAft>
        <a:buChar char="»"/>
        <a:defRPr>
          <a:solidFill>
            <a:srgbClr val="00005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ideo" Target="file:///C:\Users\Kanwar\Documents\Any%20Video%20Converter\MOBILE_MP4\CPDLC%201_mpeg4.mp4" TargetMode="Externa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ideo" Target="file:///C:\Users\Kanwar\Documents\Any%20Video%20Converter\MOBILE_MP4\CPDLC%202_mpeg4.mp4" TargetMode="Externa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ideo" Target="file:///C:\Users\Kanwar\Documents\Any%20Video%20Converter\MOBILE_MP4\CPDLC%20Controller-Pilot%20Data-Link%20Communications%20-%20CPDLC%20training%20%20%20-%20YouTube_mpeg4.mp4" TargetMode="Externa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ideo" Target="file:///C:\Users\Kanwar\Documents\Any%20Video%20Converter\MOBILE_MP4\ADS-B%20GUI.mp4" TargetMode="External"/><Relationship Id="rId4" Type="http://schemas.openxmlformats.org/officeDocument/2006/relationships/image" Target="../media/image7.pn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ideo" Target="file:///C:\Users\Kanwar\Documents\Any%20Video%20Converter\MOBILE_MP4\ADS-B_Aviation%20expert.mp4" TargetMode="External"/><Relationship Id="rId4" Type="http://schemas.openxmlformats.org/officeDocument/2006/relationships/image" Target="../media/image7.pn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ideo" Target="file:///C:\Users\Kanwar\Documents\Any%20Video%20Converter\MOBILE_MP4\ADS-B_Accuracy.mp4" TargetMode="External"/><Relationship Id="rId4" Type="http://schemas.openxmlformats.org/officeDocument/2006/relationships/image" Target="../media/image7.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smtClean="0"/>
              <a:t>CPDLC and ADS-B in Australian and Oceanic Airspace</a:t>
            </a:r>
            <a:endParaRPr lang="en-US" dirty="0"/>
          </a:p>
        </p:txBody>
      </p:sp>
      <p:sp>
        <p:nvSpPr>
          <p:cNvPr id="2051" name="Rectangle 3"/>
          <p:cNvSpPr>
            <a:spLocks noGrp="1" noChangeArrowheads="1"/>
          </p:cNvSpPr>
          <p:nvPr>
            <p:ph type="subTitle" idx="1"/>
          </p:nvPr>
        </p:nvSpPr>
        <p:spPr/>
        <p:txBody>
          <a:bodyPr/>
          <a:lstStyle/>
          <a:p>
            <a:r>
              <a:rPr lang="en-US" dirty="0" smtClean="0"/>
              <a:t>Presenter’s Name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CPDLC &amp; ADS-B Technologies</a:t>
            </a:r>
            <a:endParaRPr lang="en-US" dirty="0"/>
          </a:p>
        </p:txBody>
      </p:sp>
      <p:sp>
        <p:nvSpPr>
          <p:cNvPr id="3" name="Content Placeholder 2"/>
          <p:cNvSpPr>
            <a:spLocks noGrp="1"/>
          </p:cNvSpPr>
          <p:nvPr>
            <p:ph idx="1"/>
          </p:nvPr>
        </p:nvSpPr>
        <p:spPr/>
        <p:txBody>
          <a:bodyPr/>
          <a:lstStyle/>
          <a:p>
            <a:r>
              <a:rPr lang="en-US" dirty="0" smtClean="0"/>
              <a:t>Two modern technologies being deployed for ensuring near flawless communication between Pilot and ATC</a:t>
            </a:r>
          </a:p>
          <a:p>
            <a:r>
              <a:rPr lang="en-US" dirty="0" smtClean="0"/>
              <a:t>CPDLC: Controller Pilot Data Link Communication</a:t>
            </a:r>
          </a:p>
          <a:p>
            <a:r>
              <a:rPr lang="en-US" dirty="0" smtClean="0"/>
              <a:t>ADS-B: Automatic Dependent Surveillance - Broadcast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CPDLC</a:t>
            </a:r>
            <a:endParaRPr lang="en-US" dirty="0"/>
          </a:p>
        </p:txBody>
      </p:sp>
      <p:sp>
        <p:nvSpPr>
          <p:cNvPr id="3" name="Content Placeholder 2"/>
          <p:cNvSpPr>
            <a:spLocks noGrp="1"/>
          </p:cNvSpPr>
          <p:nvPr>
            <p:ph idx="1"/>
          </p:nvPr>
        </p:nvSpPr>
        <p:spPr/>
        <p:txBody>
          <a:bodyPr/>
          <a:lstStyle/>
          <a:p>
            <a:r>
              <a:rPr lang="en-US" sz="2200" dirty="0" smtClean="0"/>
              <a:t>A Data Link application for direct text based message exchange between Pilot and Air Traffic Controller</a:t>
            </a:r>
          </a:p>
          <a:p>
            <a:r>
              <a:rPr lang="en-US" sz="2200" dirty="0" smtClean="0"/>
              <a:t>CPDLC was made operational by Maastricht-UAC with effect from 18th June 2003 and is available on a 24/7 basis.</a:t>
            </a:r>
          </a:p>
          <a:p>
            <a:r>
              <a:rPr lang="en-US" sz="2200" dirty="0" smtClean="0"/>
              <a:t>CPDLC reduces the R/T frequency load</a:t>
            </a:r>
          </a:p>
          <a:p>
            <a:r>
              <a:rPr lang="en-US" sz="2200" dirty="0" smtClean="0"/>
              <a:t>Maastricht- UAC accept CPDLC exchanges with aircraft equipped with ATN or FANS</a:t>
            </a:r>
          </a:p>
          <a:p>
            <a:r>
              <a:rPr lang="en-US" sz="2200" dirty="0" smtClean="0"/>
              <a:t>FANS-1/A aircraft can have two simultaneous CPDLC connections, each with a different ATSU, but only one can be active at any given time.</a:t>
            </a:r>
            <a:endParaRPr lang="en-US" sz="2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Logon Status Page</a:t>
            </a:r>
            <a:endParaRPr lang="en-US" dirty="0"/>
          </a:p>
        </p:txBody>
      </p:sp>
      <p:pic>
        <p:nvPicPr>
          <p:cNvPr id="4" name="Content Placeholder 3" descr="FMC4.gif"/>
          <p:cNvPicPr>
            <a:picLocks noGrp="1" noChangeAspect="1"/>
          </p:cNvPicPr>
          <p:nvPr>
            <p:ph idx="1"/>
          </p:nvPr>
        </p:nvPicPr>
        <p:blipFill>
          <a:blip r:embed="rId3" cstate="print"/>
          <a:stretch>
            <a:fillRect/>
          </a:stretch>
        </p:blipFill>
        <p:spPr>
          <a:xfrm>
            <a:off x="2619184" y="2415254"/>
            <a:ext cx="3810000" cy="3619500"/>
          </a:xfrm>
        </p:spPr>
      </p:pic>
      <p:sp>
        <p:nvSpPr>
          <p:cNvPr id="5" name="TextBox 4"/>
          <p:cNvSpPr txBox="1"/>
          <p:nvPr/>
        </p:nvSpPr>
        <p:spPr>
          <a:xfrm>
            <a:off x="1877568" y="1060704"/>
            <a:ext cx="5681472" cy="1569660"/>
          </a:xfrm>
          <a:prstGeom prst="rect">
            <a:avLst/>
          </a:prstGeom>
          <a:noFill/>
        </p:spPr>
        <p:txBody>
          <a:bodyPr wrap="square" rtlCol="0">
            <a:spAutoFit/>
          </a:bodyPr>
          <a:lstStyle/>
          <a:p>
            <a:r>
              <a:rPr lang="en-US" dirty="0" smtClean="0"/>
              <a:t>Typical ATC Logon/Status page which is accessed by selecting the ATC button below the screen if no connections currently exist.</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CPLDC Logon Procedure in Australia</a:t>
            </a:r>
            <a:endParaRPr lang="en-US" dirty="0"/>
          </a:p>
        </p:txBody>
      </p:sp>
      <p:sp>
        <p:nvSpPr>
          <p:cNvPr id="3" name="Content Placeholder 2"/>
          <p:cNvSpPr>
            <a:spLocks noGrp="1"/>
          </p:cNvSpPr>
          <p:nvPr>
            <p:ph idx="1"/>
          </p:nvPr>
        </p:nvSpPr>
        <p:spPr/>
        <p:txBody>
          <a:bodyPr/>
          <a:lstStyle/>
          <a:p>
            <a:pPr>
              <a:buNone/>
            </a:pPr>
            <a:r>
              <a:rPr lang="en-US" sz="1200" dirty="0" smtClean="0"/>
              <a:t>       </a:t>
            </a:r>
            <a:r>
              <a:rPr lang="en-US" sz="2400" dirty="0" smtClean="0"/>
              <a:t>Aircraft </a:t>
            </a:r>
            <a:r>
              <a:rPr lang="en-US" sz="2400" dirty="0" smtClean="0"/>
              <a:t>departing from airports either within Australia </a:t>
            </a:r>
            <a:r>
              <a:rPr lang="en-US" sz="2400" dirty="0" smtClean="0"/>
              <a:t> (</a:t>
            </a:r>
            <a:r>
              <a:rPr lang="en-US" sz="2400" dirty="0" smtClean="0"/>
              <a:t>YBBB or YMMM FIR) or the AGGG and ANAU FIRs, using </a:t>
            </a:r>
            <a:r>
              <a:rPr lang="en-US" sz="2400" dirty="0" smtClean="0"/>
              <a:t>CPDLC </a:t>
            </a:r>
            <a:r>
              <a:rPr lang="en-US" sz="2400" dirty="0" smtClean="0"/>
              <a:t>should logon as follows</a:t>
            </a:r>
            <a:r>
              <a:rPr lang="en-US" sz="2400" dirty="0" smtClean="0"/>
              <a:t>:</a:t>
            </a:r>
            <a:endParaRPr lang="en-US" sz="2400" dirty="0" smtClean="0"/>
          </a:p>
          <a:p>
            <a:pPr>
              <a:buAutoNum type="arabicPeriod"/>
            </a:pPr>
            <a:r>
              <a:rPr lang="en-US" sz="2400" dirty="0" smtClean="0"/>
              <a:t>On </a:t>
            </a:r>
            <a:r>
              <a:rPr lang="en-US" sz="2400" dirty="0" smtClean="0"/>
              <a:t>ground, just before the flight logon address for </a:t>
            </a:r>
            <a:r>
              <a:rPr lang="en-US" sz="2400" dirty="0" smtClean="0"/>
              <a:t>the </a:t>
            </a:r>
            <a:r>
              <a:rPr lang="en-US" sz="2400" dirty="0" smtClean="0"/>
              <a:t>FIR that the departure airport is located </a:t>
            </a:r>
            <a:r>
              <a:rPr lang="en-US" sz="2400" dirty="0" smtClean="0"/>
              <a:t>within should </a:t>
            </a:r>
            <a:r>
              <a:rPr lang="en-US" sz="2400" dirty="0" smtClean="0"/>
              <a:t>be used.</a:t>
            </a:r>
          </a:p>
          <a:p>
            <a:pPr>
              <a:buAutoNum type="arabicPeriod"/>
            </a:pPr>
            <a:r>
              <a:rPr lang="en-US" sz="2400" dirty="0" smtClean="0"/>
              <a:t>When </a:t>
            </a:r>
            <a:r>
              <a:rPr lang="en-US" sz="2400" dirty="0" smtClean="0"/>
              <a:t>airborne, logon should be established at any </a:t>
            </a:r>
            <a:r>
              <a:rPr lang="en-US" sz="2400" dirty="0" smtClean="0"/>
              <a:t>time </a:t>
            </a:r>
            <a:r>
              <a:rPr lang="en-US" sz="2400" dirty="0" smtClean="0"/>
              <a:t>after passing 10,000FT, using the logon address of </a:t>
            </a:r>
            <a:r>
              <a:rPr lang="en-US" sz="2400" dirty="0" smtClean="0"/>
              <a:t>the </a:t>
            </a:r>
            <a:r>
              <a:rPr lang="en-US" sz="2400" dirty="0" smtClean="0"/>
              <a:t>FIR in which the aircraft is currently operating. </a:t>
            </a: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CPDLC</a:t>
            </a:r>
            <a:endParaRPr lang="en-US" dirty="0"/>
          </a:p>
        </p:txBody>
      </p:sp>
      <p:sp>
        <p:nvSpPr>
          <p:cNvPr id="3" name="Content Placeholder 2"/>
          <p:cNvSpPr>
            <a:spLocks noGrp="1"/>
          </p:cNvSpPr>
          <p:nvPr>
            <p:ph idx="1"/>
          </p:nvPr>
        </p:nvSpPr>
        <p:spPr/>
        <p:txBody>
          <a:bodyPr/>
          <a:lstStyle/>
          <a:p>
            <a:r>
              <a:rPr lang="en-US" sz="2400" dirty="0" smtClean="0"/>
              <a:t>Facility for the crew to print messages</a:t>
            </a:r>
          </a:p>
          <a:p>
            <a:r>
              <a:rPr lang="en-US" sz="2400" dirty="0" smtClean="0"/>
              <a:t>Reduction of crew input errors due to auto load of specific uplink messages into FMS</a:t>
            </a:r>
          </a:p>
          <a:p>
            <a:r>
              <a:rPr lang="en-US" sz="2400" dirty="0" smtClean="0"/>
              <a:t>Facility to downlink complex route clearance request which can be resent back from ATC after approval as such</a:t>
            </a:r>
          </a:p>
          <a:p>
            <a:r>
              <a:rPr lang="en-US" sz="2400" dirty="0" smtClean="0"/>
              <a:t>FMS armed by specific uplink messages to automatically downlink a report after every event</a:t>
            </a:r>
          </a:p>
          <a:p>
            <a:r>
              <a:rPr lang="en-US" sz="2400" dirty="0" smtClean="0"/>
              <a:t>Automatic update of Flight Data Record on ground</a:t>
            </a: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Controller’s Viewpoint on CPDLC-Clip</a:t>
            </a:r>
            <a:endParaRPr lang="en-US" dirty="0"/>
          </a:p>
        </p:txBody>
      </p:sp>
      <p:pic>
        <p:nvPicPr>
          <p:cNvPr id="5" name="CPDLC 1_mpeg4.mp4">
            <a:hlinkClick r:id="" action="ppaction://media"/>
          </p:cNvPr>
          <p:cNvPicPr>
            <a:picLocks noGrp="1" noRot="1" noChangeAspect="1"/>
          </p:cNvPicPr>
          <p:nvPr>
            <p:ph idx="1"/>
            <a:videoFile r:link="rId1"/>
          </p:nvPr>
        </p:nvPicPr>
        <p:blipFill>
          <a:blip r:embed="rId4" cstate="print"/>
          <a:stretch>
            <a:fillRect/>
          </a:stretch>
        </p:blipFill>
        <p:spPr>
          <a:xfrm>
            <a:off x="3719513" y="2241550"/>
            <a:ext cx="3048000" cy="2286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p:cMediaNode>
                <p:cTn id="7" fill="hold" display="0">
                  <p:stCondLst>
                    <p:cond delay="indefinite"/>
                  </p:stCondLst>
                  <p:endCondLst>
                    <p:cond evt="onNext" delay="0">
                      <p:tgtEl>
                        <p:sldTgt/>
                      </p:tgtEl>
                    </p:cond>
                    <p:cond evt="onPrev" delay="0">
                      <p:tgtEl>
                        <p:sldTgt/>
                      </p:tgtEl>
                    </p:cond>
                  </p:endCondLst>
                </p:cTn>
                <p:tgtEl>
                  <p:spTgt spid="5"/>
                </p:tgtEl>
              </p:cMediaNode>
            </p:video>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Pilots’ Viewpoint on CPDLC-Clip I</a:t>
            </a:r>
            <a:endParaRPr lang="en-US" dirty="0"/>
          </a:p>
        </p:txBody>
      </p:sp>
      <p:pic>
        <p:nvPicPr>
          <p:cNvPr id="6" name="CPDLC 2_mpeg4.mp4">
            <a:hlinkClick r:id="" action="ppaction://media"/>
          </p:cNvPr>
          <p:cNvPicPr>
            <a:picLocks noGrp="1" noRot="1" noChangeAspect="1"/>
          </p:cNvPicPr>
          <p:nvPr>
            <p:ph idx="1"/>
            <a:videoFile r:link="rId1"/>
          </p:nvPr>
        </p:nvPicPr>
        <p:blipFill>
          <a:blip r:embed="rId4" cstate="print"/>
          <a:stretch>
            <a:fillRect/>
          </a:stretch>
        </p:blipFill>
        <p:spPr>
          <a:xfrm>
            <a:off x="3719513" y="2241550"/>
            <a:ext cx="3048000" cy="2286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Pilots’ Viewpoint on CPDLC-Clip II</a:t>
            </a:r>
            <a:endParaRPr lang="en-US" dirty="0"/>
          </a:p>
        </p:txBody>
      </p:sp>
      <p:pic>
        <p:nvPicPr>
          <p:cNvPr id="4" name="CPDLC Controller-Pilot Data-Link Communications - CPDLC training   - YouTube_mpeg4.mp4">
            <a:hlinkClick r:id="" action="ppaction://media"/>
          </p:cNvPr>
          <p:cNvPicPr>
            <a:picLocks noGrp="1" noRot="1" noChangeAspect="1"/>
          </p:cNvPicPr>
          <p:nvPr>
            <p:ph idx="1"/>
            <a:videoFile r:link="rId1"/>
          </p:nvPr>
        </p:nvPicPr>
        <p:blipFill>
          <a:blip r:embed="rId4" cstate="print"/>
          <a:stretch>
            <a:fillRect/>
          </a:stretch>
        </p:blipFill>
        <p:spPr>
          <a:xfrm>
            <a:off x="3719513" y="2241550"/>
            <a:ext cx="3048000" cy="2286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Governing CPDLC Dialogues</a:t>
            </a:r>
            <a:endParaRPr lang="en-US" dirty="0"/>
          </a:p>
        </p:txBody>
      </p:sp>
      <p:sp>
        <p:nvSpPr>
          <p:cNvPr id="3" name="Content Placeholder 2"/>
          <p:cNvSpPr>
            <a:spLocks noGrp="1"/>
          </p:cNvSpPr>
          <p:nvPr>
            <p:ph idx="1"/>
          </p:nvPr>
        </p:nvSpPr>
        <p:spPr/>
        <p:txBody>
          <a:bodyPr/>
          <a:lstStyle/>
          <a:p>
            <a:r>
              <a:rPr lang="en-US" dirty="0" smtClean="0"/>
              <a:t>Dialogues: Exchange of CPDLC messages between the flight crew and ground controller</a:t>
            </a:r>
          </a:p>
          <a:p>
            <a:r>
              <a:rPr lang="en-US" dirty="0" smtClean="0"/>
              <a:t>All dialogues to be closed wherever possible</a:t>
            </a:r>
          </a:p>
          <a:p>
            <a:r>
              <a:rPr lang="en-US" dirty="0" smtClean="0"/>
              <a:t>Dialogue opened by CPDLC MUST be closed by CPDLC (Exception: Connectivity Loss)</a:t>
            </a:r>
          </a:p>
          <a:p>
            <a:r>
              <a:rPr lang="en-US" dirty="0" smtClean="0"/>
              <a:t>Dialogue opened by Voice must be closed by Voice and NOT CPDLC</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CPDLC Procedures-Execution of Clearance</a:t>
            </a:r>
            <a:endParaRPr lang="en-US" dirty="0"/>
          </a:p>
        </p:txBody>
      </p:sp>
      <p:sp>
        <p:nvSpPr>
          <p:cNvPr id="3" name="Content Placeholder 2"/>
          <p:cNvSpPr>
            <a:spLocks noGrp="1"/>
          </p:cNvSpPr>
          <p:nvPr>
            <p:ph idx="1"/>
          </p:nvPr>
        </p:nvSpPr>
        <p:spPr/>
        <p:txBody>
          <a:bodyPr/>
          <a:lstStyle/>
          <a:p>
            <a:r>
              <a:rPr lang="en-US" dirty="0" smtClean="0"/>
              <a:t>Profile changing ATC clearance must in addition to data link operational response be followed by a voice read back by the crew &amp; a WILCO response</a:t>
            </a:r>
          </a:p>
          <a:p>
            <a:r>
              <a:rPr lang="en-US" dirty="0" smtClean="0"/>
              <a:t>Execute Clearance</a:t>
            </a:r>
          </a:p>
          <a:p>
            <a:r>
              <a:rPr lang="en-US" dirty="0" smtClean="0"/>
              <a:t>In Clearance/Instruction not requiring voice read back, WILCO response should be sent followed by execution of clearance/instruction</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smtClean="0"/>
              <a:t>Introduction</a:t>
            </a:r>
            <a:endParaRPr lang="en-US" dirty="0"/>
          </a:p>
        </p:txBody>
      </p:sp>
      <p:sp>
        <p:nvSpPr>
          <p:cNvPr id="6147" name="Rectangle 3"/>
          <p:cNvSpPr>
            <a:spLocks noGrp="1" noChangeArrowheads="1"/>
          </p:cNvSpPr>
          <p:nvPr>
            <p:ph type="body" idx="1"/>
          </p:nvPr>
        </p:nvSpPr>
        <p:spPr/>
        <p:txBody>
          <a:bodyPr/>
          <a:lstStyle/>
          <a:p>
            <a:r>
              <a:rPr lang="en-US" dirty="0" smtClean="0"/>
              <a:t>High intensity of flights worldwide necessitate highly technical &amp; precise air traffic control mechanisms</a:t>
            </a:r>
          </a:p>
          <a:p>
            <a:r>
              <a:rPr lang="en-US" dirty="0" smtClean="0"/>
              <a:t>Information technology has brought forth new mechanisms of air traffic control</a:t>
            </a:r>
          </a:p>
          <a:p>
            <a:r>
              <a:rPr lang="en-US" dirty="0" smtClean="0"/>
              <a:t>Application of such newer technologies is dependant upon financial resources and availability of hardware on the planes as well as on the ground</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CPDLC-OPERATING CONTEXTS</a:t>
            </a:r>
            <a:endParaRPr lang="en-US" dirty="0"/>
          </a:p>
        </p:txBody>
      </p:sp>
      <p:sp>
        <p:nvSpPr>
          <p:cNvPr id="3" name="Content Placeholder 2"/>
          <p:cNvSpPr>
            <a:spLocks noGrp="1"/>
          </p:cNvSpPr>
          <p:nvPr>
            <p:ph idx="1"/>
          </p:nvPr>
        </p:nvSpPr>
        <p:spPr/>
        <p:txBody>
          <a:bodyPr/>
          <a:lstStyle/>
          <a:p>
            <a:r>
              <a:rPr lang="en-US" sz="2400" dirty="0" smtClean="0"/>
              <a:t>Data link CPDLC exchanges to be used only in context with strategic/routine situations and not tactical situations</a:t>
            </a:r>
          </a:p>
          <a:p>
            <a:r>
              <a:rPr lang="en-US" sz="2400" dirty="0" smtClean="0"/>
              <a:t>Strategic: routine, non time critical situations</a:t>
            </a:r>
          </a:p>
          <a:p>
            <a:r>
              <a:rPr lang="en-US" sz="2400" dirty="0" smtClean="0"/>
              <a:t>Tactical: Time critical situations in which response is critical for aircraft safety</a:t>
            </a:r>
          </a:p>
          <a:p>
            <a:r>
              <a:rPr lang="en-US" sz="2400" dirty="0" smtClean="0"/>
              <a:t>Data link a supplement means of communication preceded in priority by voice communication</a:t>
            </a:r>
            <a:endParaRPr 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Appropriateness Determination</a:t>
            </a:r>
            <a:endParaRPr lang="en-US" dirty="0"/>
          </a:p>
        </p:txBody>
      </p:sp>
      <p:sp>
        <p:nvSpPr>
          <p:cNvPr id="3" name="Content Placeholder 2"/>
          <p:cNvSpPr>
            <a:spLocks noGrp="1"/>
          </p:cNvSpPr>
          <p:nvPr>
            <p:ph idx="1"/>
          </p:nvPr>
        </p:nvSpPr>
        <p:spPr/>
        <p:txBody>
          <a:bodyPr/>
          <a:lstStyle/>
          <a:p>
            <a:r>
              <a:rPr lang="en-US" dirty="0" smtClean="0"/>
              <a:t>Prevalent circumstances decide the appropriateness of data link employing CPDLC</a:t>
            </a:r>
          </a:p>
          <a:p>
            <a:r>
              <a:rPr lang="en-US" dirty="0" smtClean="0"/>
              <a:t>The flight crew and air traffic controllers may suspend or terminate data link if found inappropriate by either party</a:t>
            </a:r>
          </a:p>
          <a:p>
            <a:r>
              <a:rPr lang="en-US" dirty="0" smtClean="0"/>
              <a:t>CPDLC should NOT be chosen in emergency situations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ADS-B</a:t>
            </a:r>
            <a:endParaRPr lang="en-US" dirty="0"/>
          </a:p>
        </p:txBody>
      </p:sp>
      <p:sp>
        <p:nvSpPr>
          <p:cNvPr id="3" name="Content Placeholder 2"/>
          <p:cNvSpPr>
            <a:spLocks noGrp="1"/>
          </p:cNvSpPr>
          <p:nvPr>
            <p:ph idx="1"/>
          </p:nvPr>
        </p:nvSpPr>
        <p:spPr/>
        <p:txBody>
          <a:bodyPr/>
          <a:lstStyle/>
          <a:p>
            <a:r>
              <a:rPr lang="en-US" sz="2400" dirty="0" smtClean="0"/>
              <a:t>Stands for ‘Automatic Dependent Surveillance – Broadcast’</a:t>
            </a:r>
          </a:p>
          <a:p>
            <a:r>
              <a:rPr lang="en-US" sz="2400" dirty="0" smtClean="0"/>
              <a:t>Common communication, navigation and surveillance (CNS) services throughout the world</a:t>
            </a:r>
          </a:p>
          <a:p>
            <a:r>
              <a:rPr lang="en-US" sz="2400" dirty="0" smtClean="0"/>
              <a:t>Development of Global Navigation Satellite Systems (GNSS) recently brought forth this technology</a:t>
            </a:r>
          </a:p>
          <a:p>
            <a:r>
              <a:rPr lang="en-US" sz="2400" dirty="0" smtClean="0"/>
              <a:t>Toted as the second revolutionary development after the development of the RADAR in aviation history</a:t>
            </a:r>
            <a:endParaRPr lang="en-US"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ADS-B Explanation</a:t>
            </a:r>
            <a:endParaRPr lang="en-US" dirty="0"/>
          </a:p>
        </p:txBody>
      </p:sp>
      <p:sp>
        <p:nvSpPr>
          <p:cNvPr id="3" name="Content Placeholder 2"/>
          <p:cNvSpPr>
            <a:spLocks noGrp="1"/>
          </p:cNvSpPr>
          <p:nvPr>
            <p:ph idx="1"/>
          </p:nvPr>
        </p:nvSpPr>
        <p:spPr/>
        <p:txBody>
          <a:bodyPr/>
          <a:lstStyle/>
          <a:p>
            <a:r>
              <a:rPr lang="en-US" dirty="0" smtClean="0"/>
              <a:t>Automatic, because no operator intervention is required</a:t>
            </a:r>
          </a:p>
          <a:p>
            <a:r>
              <a:rPr lang="en-US" dirty="0" smtClean="0"/>
              <a:t>Dependent, because it relies on accurate GNSS signal for determining position</a:t>
            </a:r>
          </a:p>
          <a:p>
            <a:r>
              <a:rPr lang="en-US" dirty="0" smtClean="0"/>
              <a:t>Surveillance, because it provides RADAR like information</a:t>
            </a:r>
          </a:p>
          <a:p>
            <a:r>
              <a:rPr lang="en-US" dirty="0" smtClean="0"/>
              <a:t>Broadcast, because it continuously broadcasts data between aircraft &amp; ground stations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ADS-B</a:t>
            </a:r>
            <a:endParaRPr lang="en-US" dirty="0"/>
          </a:p>
        </p:txBody>
      </p:sp>
      <p:sp>
        <p:nvSpPr>
          <p:cNvPr id="3" name="Content Placeholder 2"/>
          <p:cNvSpPr>
            <a:spLocks noGrp="1"/>
          </p:cNvSpPr>
          <p:nvPr>
            <p:ph idx="1"/>
          </p:nvPr>
        </p:nvSpPr>
        <p:spPr/>
        <p:txBody>
          <a:bodyPr/>
          <a:lstStyle/>
          <a:p>
            <a:r>
              <a:rPr lang="en-US" sz="2200" dirty="0" smtClean="0"/>
              <a:t>Unlike RADAR systems, it is not large &amp; expensive</a:t>
            </a:r>
          </a:p>
          <a:p>
            <a:r>
              <a:rPr lang="en-US" sz="2200" dirty="0" smtClean="0"/>
              <a:t>Unlike RADAR, not limited by distance, terrain and weather conditions</a:t>
            </a:r>
          </a:p>
          <a:p>
            <a:r>
              <a:rPr lang="en-US" sz="2200" dirty="0" smtClean="0"/>
              <a:t>Provides accurate &amp; efficient routing data</a:t>
            </a:r>
          </a:p>
          <a:p>
            <a:r>
              <a:rPr lang="en-US" sz="2200" dirty="0" smtClean="0"/>
              <a:t>Improves safety due to reliability of data, better flight following &amp; separation of services</a:t>
            </a:r>
          </a:p>
          <a:p>
            <a:r>
              <a:rPr lang="en-US" sz="2200" dirty="0" smtClean="0"/>
              <a:t>Provides useful graphical data inside the cockpit</a:t>
            </a:r>
          </a:p>
          <a:p>
            <a:r>
              <a:rPr lang="en-US" sz="2200" dirty="0" smtClean="0"/>
              <a:t>More efficient routing than RADAR</a:t>
            </a:r>
          </a:p>
          <a:p>
            <a:r>
              <a:rPr lang="en-US" sz="2200" dirty="0" smtClean="0"/>
              <a:t>Large bandwidth and robust design support bi-directional data link</a:t>
            </a:r>
            <a:endParaRPr lang="en-US" sz="22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Graphical User Interface of ADS-B</a:t>
            </a:r>
            <a:endParaRPr lang="en-US" dirty="0"/>
          </a:p>
        </p:txBody>
      </p:sp>
      <p:pic>
        <p:nvPicPr>
          <p:cNvPr id="6" name="ADS-B GUI.mp4">
            <a:hlinkClick r:id="" action="ppaction://media"/>
          </p:cNvPr>
          <p:cNvPicPr>
            <a:picLocks noGrp="1" noRot="1" noChangeAspect="1"/>
          </p:cNvPicPr>
          <p:nvPr>
            <p:ph idx="1"/>
            <a:videoFile r:link="rId1"/>
          </p:nvPr>
        </p:nvPicPr>
        <p:blipFill>
          <a:blip r:embed="rId4" cstate="print"/>
          <a:stretch>
            <a:fillRect/>
          </a:stretch>
        </p:blipFill>
        <p:spPr>
          <a:xfrm>
            <a:off x="3719513" y="2241550"/>
            <a:ext cx="3048000" cy="2286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Aviation Experts Opinion about ADS-B</a:t>
            </a:r>
            <a:endParaRPr lang="en-US" dirty="0"/>
          </a:p>
        </p:txBody>
      </p:sp>
      <p:pic>
        <p:nvPicPr>
          <p:cNvPr id="6" name="ADS-B_Aviation expert.mp4">
            <a:hlinkClick r:id="" action="ppaction://media"/>
          </p:cNvPr>
          <p:cNvPicPr>
            <a:picLocks noGrp="1" noRot="1" noChangeAspect="1"/>
          </p:cNvPicPr>
          <p:nvPr>
            <p:ph idx="1"/>
            <a:videoFile r:link="rId1"/>
          </p:nvPr>
        </p:nvPicPr>
        <p:blipFill>
          <a:blip r:embed="rId4" cstate="print"/>
          <a:stretch>
            <a:fillRect/>
          </a:stretch>
        </p:blipFill>
        <p:spPr>
          <a:xfrm>
            <a:off x="3719513" y="2241550"/>
            <a:ext cx="3048000" cy="2286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Accuracy of ADS-B</a:t>
            </a:r>
            <a:endParaRPr lang="en-US" dirty="0"/>
          </a:p>
        </p:txBody>
      </p:sp>
      <p:pic>
        <p:nvPicPr>
          <p:cNvPr id="6" name="ADS-B_Accuracy.mp4">
            <a:hlinkClick r:id="" action="ppaction://media"/>
          </p:cNvPr>
          <p:cNvPicPr>
            <a:picLocks noGrp="1" noRot="1" noChangeAspect="1"/>
          </p:cNvPicPr>
          <p:nvPr>
            <p:ph idx="1"/>
            <a:videoFile r:link="rId1"/>
          </p:nvPr>
        </p:nvPicPr>
        <p:blipFill>
          <a:blip r:embed="rId4" cstate="print"/>
          <a:stretch>
            <a:fillRect/>
          </a:stretch>
        </p:blipFill>
        <p:spPr>
          <a:xfrm>
            <a:off x="3719513" y="2241550"/>
            <a:ext cx="3048000" cy="2286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ADS-B in Australia &amp; Oceania</a:t>
            </a:r>
            <a:endParaRPr lang="en-US" dirty="0"/>
          </a:p>
        </p:txBody>
      </p:sp>
      <p:sp>
        <p:nvSpPr>
          <p:cNvPr id="3" name="Content Placeholder 2"/>
          <p:cNvSpPr>
            <a:spLocks noGrp="1"/>
          </p:cNvSpPr>
          <p:nvPr>
            <p:ph idx="1"/>
          </p:nvPr>
        </p:nvSpPr>
        <p:spPr/>
        <p:txBody>
          <a:bodyPr/>
          <a:lstStyle/>
          <a:p>
            <a:r>
              <a:rPr lang="en-US" dirty="0" smtClean="0"/>
              <a:t>Already deployed in Australia</a:t>
            </a:r>
          </a:p>
          <a:p>
            <a:r>
              <a:rPr lang="en-US" dirty="0" smtClean="0"/>
              <a:t>Bundaberg, Bourke, Esperance, </a:t>
            </a:r>
            <a:r>
              <a:rPr lang="en-US" dirty="0" err="1" smtClean="0"/>
              <a:t>Longreach</a:t>
            </a:r>
            <a:r>
              <a:rPr lang="en-US" dirty="0" smtClean="0"/>
              <a:t> &amp; </a:t>
            </a:r>
            <a:r>
              <a:rPr lang="en-US" dirty="0" err="1" smtClean="0"/>
              <a:t>Woomera</a:t>
            </a:r>
            <a:r>
              <a:rPr lang="en-US" dirty="0" smtClean="0"/>
              <a:t> </a:t>
            </a:r>
            <a:r>
              <a:rPr lang="en-US" dirty="0" err="1" smtClean="0"/>
              <a:t>groundstations</a:t>
            </a:r>
            <a:r>
              <a:rPr lang="en-US" dirty="0" smtClean="0"/>
              <a:t> in operation and 28 more being developed</a:t>
            </a:r>
          </a:p>
          <a:p>
            <a:r>
              <a:rPr lang="en-US" dirty="0" smtClean="0"/>
              <a:t>In some areas it is operational in combination with RADAR</a:t>
            </a:r>
          </a:p>
          <a:p>
            <a:r>
              <a:rPr lang="en-US" dirty="0" smtClean="0"/>
              <a:t>Almost the entire continent and surrounding oceanic regions covered</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ADS-B Mechanism</a:t>
            </a:r>
            <a:endParaRPr lang="en-US" dirty="0"/>
          </a:p>
        </p:txBody>
      </p:sp>
      <p:sp>
        <p:nvSpPr>
          <p:cNvPr id="3" name="Content Placeholder 2"/>
          <p:cNvSpPr>
            <a:spLocks noGrp="1"/>
          </p:cNvSpPr>
          <p:nvPr>
            <p:ph idx="1"/>
          </p:nvPr>
        </p:nvSpPr>
        <p:spPr/>
        <p:txBody>
          <a:bodyPr/>
          <a:lstStyle/>
          <a:p>
            <a:r>
              <a:rPr lang="en-US" dirty="0" smtClean="0"/>
              <a:t>Data broadcast every half-second on a 1090 MHz digital data link</a:t>
            </a:r>
          </a:p>
          <a:p>
            <a:r>
              <a:rPr lang="en-US" dirty="0" smtClean="0"/>
              <a:t>Data exchange limited by ‘line of sight’ just like RADAR</a:t>
            </a:r>
          </a:p>
          <a:p>
            <a:r>
              <a:rPr lang="en-US" dirty="0" smtClean="0"/>
              <a:t>Maximum range of each ground station can exceed 250 nautical miles</a:t>
            </a:r>
          </a:p>
          <a:p>
            <a:r>
              <a:rPr lang="en-US" dirty="0" smtClean="0"/>
              <a:t>Compatible GPS receivers &amp; aircraft transponders with appropriate software essential</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Australian &amp; Oceanic Airspace</a:t>
            </a:r>
            <a:endParaRPr lang="en-US" dirty="0"/>
          </a:p>
        </p:txBody>
      </p:sp>
      <p:sp>
        <p:nvSpPr>
          <p:cNvPr id="3" name="Content Placeholder 2"/>
          <p:cNvSpPr>
            <a:spLocks noGrp="1"/>
          </p:cNvSpPr>
          <p:nvPr>
            <p:ph idx="1"/>
          </p:nvPr>
        </p:nvSpPr>
        <p:spPr/>
        <p:txBody>
          <a:bodyPr/>
          <a:lstStyle/>
          <a:p>
            <a:r>
              <a:rPr lang="en-US" sz="2700" dirty="0" smtClean="0"/>
              <a:t>Much of the Australian Airspace below 18000 feet amsl is uncontrolled i.e. falls in Class G</a:t>
            </a:r>
          </a:p>
          <a:p>
            <a:r>
              <a:rPr lang="en-US" sz="2700" dirty="0" smtClean="0"/>
              <a:t>Controlled Airspace is monitored and the traffic directed by ground based ATC</a:t>
            </a:r>
          </a:p>
          <a:p>
            <a:r>
              <a:rPr lang="en-US" sz="2700" dirty="0" smtClean="0"/>
              <a:t>Controlled area (CTA) usually extends from 8500 feet amsl to 18000 feet amsl</a:t>
            </a:r>
          </a:p>
          <a:p>
            <a:r>
              <a:rPr lang="en-US" sz="2700" dirty="0" smtClean="0"/>
              <a:t>CTR is the controlled zone which extends from ground level &amp; is stepped up to lower limit of the CTA </a:t>
            </a:r>
            <a:endParaRPr lang="en-US" sz="27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ADS-B Mechanism (Contd.)</a:t>
            </a:r>
            <a:endParaRPr lang="en-US" dirty="0"/>
          </a:p>
        </p:txBody>
      </p:sp>
      <p:sp>
        <p:nvSpPr>
          <p:cNvPr id="3" name="Content Placeholder 2"/>
          <p:cNvSpPr>
            <a:spLocks noGrp="1"/>
          </p:cNvSpPr>
          <p:nvPr>
            <p:ph idx="1"/>
          </p:nvPr>
        </p:nvSpPr>
        <p:spPr/>
        <p:txBody>
          <a:bodyPr/>
          <a:lstStyle/>
          <a:p>
            <a:r>
              <a:rPr lang="en-US" dirty="0" smtClean="0"/>
              <a:t>Aircraft parameters broadcast every half second include:</a:t>
            </a:r>
          </a:p>
          <a:p>
            <a:r>
              <a:rPr lang="en-US" sz="2000" dirty="0" smtClean="0"/>
              <a:t>Flight Identity</a:t>
            </a:r>
          </a:p>
          <a:p>
            <a:r>
              <a:rPr lang="en-US" sz="2000" dirty="0" smtClean="0"/>
              <a:t>Aircraft Address</a:t>
            </a:r>
          </a:p>
          <a:p>
            <a:r>
              <a:rPr lang="en-US" sz="2000" dirty="0" smtClean="0"/>
              <a:t>Aircraft Position</a:t>
            </a:r>
          </a:p>
          <a:p>
            <a:r>
              <a:rPr lang="en-US" sz="2000" dirty="0" smtClean="0"/>
              <a:t>Barometric &amp; Geometric altitudes</a:t>
            </a:r>
          </a:p>
          <a:p>
            <a:r>
              <a:rPr lang="en-US" sz="2000" dirty="0" smtClean="0"/>
              <a:t>Vertical Rate</a:t>
            </a:r>
          </a:p>
          <a:p>
            <a:r>
              <a:rPr lang="en-US" sz="2000" dirty="0" smtClean="0"/>
              <a:t>Track Angle, Ground Speed</a:t>
            </a:r>
          </a:p>
          <a:p>
            <a:r>
              <a:rPr lang="en-US" sz="2000" dirty="0" smtClean="0"/>
              <a:t>Emergency Indication</a:t>
            </a:r>
          </a:p>
          <a:p>
            <a:r>
              <a:rPr lang="en-US" sz="2000" dirty="0" smtClean="0"/>
              <a:t>Special Position Identification</a:t>
            </a:r>
          </a:p>
          <a:p>
            <a:pPr>
              <a:buNone/>
            </a:pPr>
            <a:r>
              <a:rPr lang="en-US" sz="2000" dirty="0" smtClean="0"/>
              <a:t>     (Ref. </a:t>
            </a:r>
            <a:r>
              <a:rPr lang="en-US" sz="2000" dirty="0" err="1" smtClean="0"/>
              <a:t>Airservices</a:t>
            </a:r>
            <a:r>
              <a:rPr lang="en-US" sz="2000" dirty="0" smtClean="0"/>
              <a:t> Australia)</a:t>
            </a:r>
            <a:endParaRPr lang="en-US" sz="20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 Status of ADS-B in Australia</a:t>
            </a:r>
            <a:endParaRPr lang="en-US" dirty="0"/>
          </a:p>
        </p:txBody>
      </p:sp>
      <p:sp>
        <p:nvSpPr>
          <p:cNvPr id="3" name="Content Placeholder 2"/>
          <p:cNvSpPr>
            <a:spLocks noGrp="1"/>
          </p:cNvSpPr>
          <p:nvPr>
            <p:ph idx="1"/>
          </p:nvPr>
        </p:nvSpPr>
        <p:spPr/>
        <p:txBody>
          <a:bodyPr/>
          <a:lstStyle/>
          <a:p>
            <a:r>
              <a:rPr lang="en-US" dirty="0" smtClean="0"/>
              <a:t>By 2009, 28 sites were fully operational with 43 more stations in the pipeline</a:t>
            </a:r>
          </a:p>
          <a:p>
            <a:r>
              <a:rPr lang="en-US" dirty="0" smtClean="0"/>
              <a:t>ADS-B in combination with RADAR covers the entire continent above FL300 (30,000 feet)</a:t>
            </a:r>
          </a:p>
          <a:p>
            <a:r>
              <a:rPr lang="en-US" dirty="0" smtClean="0"/>
              <a:t>It has greatly increased cost effectiveness and air safety in the continent </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CPDLC &amp; ADS-B have greatly enhanced the accuracy of communication between aircraft and ATC</a:t>
            </a:r>
          </a:p>
          <a:p>
            <a:r>
              <a:rPr lang="en-US" dirty="0" smtClean="0"/>
              <a:t>Both technologies are hardware and software dependent offering comprehensible graphical interface</a:t>
            </a:r>
          </a:p>
          <a:p>
            <a:r>
              <a:rPr lang="en-US" dirty="0" smtClean="0"/>
              <a:t>Advances in IT and GPS have been instrumental in developing these capabilities</a:t>
            </a:r>
          </a:p>
          <a:p>
            <a:r>
              <a:rPr lang="en-US" dirty="0" smtClean="0"/>
              <a:t>The future of aviation is more secure with such technological innovations</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a:buNone/>
            </a:pPr>
            <a:r>
              <a:rPr lang="en-US" sz="1600" dirty="0" smtClean="0"/>
              <a:t>ADS-B, Australian Government, Civil Aviation Safety Authority</a:t>
            </a:r>
          </a:p>
          <a:p>
            <a:pPr>
              <a:buNone/>
            </a:pPr>
            <a:r>
              <a:rPr lang="en-US" sz="1600" dirty="0" smtClean="0"/>
              <a:t>ADS_B Technologies, retrieved July 17, 2011 from: http://www.ads-b.com/</a:t>
            </a:r>
          </a:p>
          <a:p>
            <a:pPr>
              <a:buNone/>
            </a:pPr>
            <a:r>
              <a:rPr lang="en-US" sz="1600" dirty="0" smtClean="0"/>
              <a:t>ADS-B For Beginners, Retrieved July 17, 2011 from: http://www.freeflightsystems.com/docs/ADS-B_For_Beginners.pdf</a:t>
            </a:r>
          </a:p>
          <a:p>
            <a:pPr>
              <a:buNone/>
            </a:pPr>
            <a:r>
              <a:rPr lang="en-US" sz="1600" dirty="0" err="1" smtClean="0"/>
              <a:t>Airservices</a:t>
            </a:r>
            <a:r>
              <a:rPr lang="en-US" sz="1600" dirty="0" smtClean="0"/>
              <a:t> Australia, ADS-B Upper Airspace Program</a:t>
            </a:r>
          </a:p>
          <a:p>
            <a:pPr>
              <a:buNone/>
            </a:pPr>
            <a:r>
              <a:rPr lang="en-US" sz="1600" dirty="0" smtClean="0"/>
              <a:t>Australian airspace regulations, Retrieved July 18, 2011 from: http://www.recreationalflying.net/tutorials/navigation/airspace.html</a:t>
            </a:r>
          </a:p>
          <a:p>
            <a:pPr>
              <a:buNone/>
            </a:pPr>
            <a:r>
              <a:rPr lang="en-US" sz="1600" dirty="0" smtClean="0"/>
              <a:t>Automatic Dependent Surveillance Broadcast (ADS-B), retrieved July 18, 2011 from: http://www.airservicesaustralia.com/projectsservices/projects/adsb/default.asp</a:t>
            </a:r>
          </a:p>
          <a:p>
            <a:pPr>
              <a:buNone/>
            </a:pPr>
            <a:r>
              <a:rPr lang="en-US" sz="1600" dirty="0" smtClean="0"/>
              <a:t>Controller Pilot Data Link Communications (CPDLC), Retrieved July 18, 2011 from: http://members.optusnet.com.au/~cjr/CPDLC.htm</a:t>
            </a:r>
          </a:p>
          <a:p>
            <a:pPr>
              <a:buNone/>
            </a:pPr>
            <a:r>
              <a:rPr lang="en-US" sz="1600" dirty="0" smtClean="0"/>
              <a:t>Global Operational Data Link Document (GOLD)</a:t>
            </a:r>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Videos</a:t>
            </a:r>
            <a:endParaRPr lang="en-US" dirty="0"/>
          </a:p>
        </p:txBody>
      </p:sp>
      <p:sp>
        <p:nvSpPr>
          <p:cNvPr id="3" name="Content Placeholder 2"/>
          <p:cNvSpPr>
            <a:spLocks noGrp="1"/>
          </p:cNvSpPr>
          <p:nvPr>
            <p:ph idx="1"/>
          </p:nvPr>
        </p:nvSpPr>
        <p:spPr/>
        <p:txBody>
          <a:bodyPr/>
          <a:lstStyle/>
          <a:p>
            <a:r>
              <a:rPr lang="en-US" sz="1600" dirty="0" smtClean="0"/>
              <a:t>ADS-B Traffic that WORKS!! with Audio Alerts! </a:t>
            </a:r>
            <a:r>
              <a:rPr lang="en-US" sz="1600" dirty="0" err="1" smtClean="0"/>
              <a:t>SkyVision</a:t>
            </a:r>
            <a:r>
              <a:rPr lang="en-US" sz="1600" dirty="0" smtClean="0"/>
              <a:t> </a:t>
            </a:r>
            <a:r>
              <a:rPr lang="en-US" sz="1600" dirty="0" err="1" smtClean="0"/>
              <a:t>Xtreme</a:t>
            </a:r>
            <a:r>
              <a:rPr lang="en-US" sz="1600" dirty="0" smtClean="0"/>
              <a:t>, Retrieved July 19, 2011 from: http://www.youtube.com/watch?v=ukhYDPl9hdw&amp;feature=related</a:t>
            </a:r>
          </a:p>
          <a:p>
            <a:r>
              <a:rPr lang="en-US" sz="1600" dirty="0" smtClean="0"/>
              <a:t>Aero-TV: ADS-B AND GA - The Future is Here... Now, Retrieved July 19, 2011 from: http://www.youtube.com/watch?v=jJTrVaQMxfI</a:t>
            </a:r>
          </a:p>
          <a:p>
            <a:r>
              <a:rPr lang="en-US" sz="1600" dirty="0" smtClean="0"/>
              <a:t>CPDLC Controller-Pilot Data-Link Communications - Pilot's Perspective, Retrieved July 19, 2011 from: http://www.youtube.com/watch?v=V5SOKebwp00</a:t>
            </a:r>
          </a:p>
          <a:p>
            <a:r>
              <a:rPr lang="en-US" sz="1600" dirty="0" smtClean="0"/>
              <a:t>CPDLC Controller-Pilot Data-Link Communications - ATC Perspective, Retrieved July 19, 2011 from: http://www.youtube.com/watch?v=OBosYth_Pjg</a:t>
            </a:r>
          </a:p>
          <a:p>
            <a:r>
              <a:rPr lang="en-US" sz="1600" dirty="0" smtClean="0"/>
              <a:t>CPDLC Controller-Pilot Data-Link Communications - CPDLC training, Retrieved July 19, 2011 </a:t>
            </a:r>
            <a:r>
              <a:rPr lang="en-US" sz="1600" dirty="0" err="1" smtClean="0"/>
              <a:t>from:http</a:t>
            </a:r>
            <a:r>
              <a:rPr lang="en-US" sz="1600" dirty="0" smtClean="0"/>
              <a:t>://</a:t>
            </a:r>
            <a:r>
              <a:rPr lang="en-US" sz="1600" dirty="0" err="1" smtClean="0"/>
              <a:t>www.youtube.com</a:t>
            </a:r>
            <a:r>
              <a:rPr lang="en-US" sz="1600" dirty="0" smtClean="0"/>
              <a:t>/</a:t>
            </a:r>
            <a:r>
              <a:rPr lang="en-US" sz="1600" dirty="0" err="1" smtClean="0"/>
              <a:t>watch?v</a:t>
            </a:r>
            <a:r>
              <a:rPr lang="en-US" sz="1600" dirty="0" smtClean="0"/>
              <a:t>=Uf8LXMZTyOM</a:t>
            </a:r>
          </a:p>
          <a:p>
            <a:r>
              <a:rPr lang="en-US" sz="1600" dirty="0" smtClean="0"/>
              <a:t>Highly Accurate In-Cockpit Traffic ADS-B / </a:t>
            </a:r>
            <a:r>
              <a:rPr lang="en-US" sz="1600" dirty="0" err="1" smtClean="0"/>
              <a:t>NextGen</a:t>
            </a:r>
            <a:r>
              <a:rPr lang="en-US" sz="1600" dirty="0" smtClean="0"/>
              <a:t> </a:t>
            </a:r>
            <a:r>
              <a:rPr lang="en-US" sz="1600" dirty="0" err="1" smtClean="0"/>
              <a:t>SkyVision</a:t>
            </a:r>
            <a:r>
              <a:rPr lang="en-US" sz="1600" dirty="0" smtClean="0"/>
              <a:t> </a:t>
            </a:r>
            <a:r>
              <a:rPr lang="en-US" sz="1600" dirty="0" err="1" smtClean="0"/>
              <a:t>Xtreme</a:t>
            </a:r>
            <a:r>
              <a:rPr lang="en-US" sz="1600" dirty="0" smtClean="0"/>
              <a:t> Video 2, Retrieved July 19, 2011 from: http://www.youtube.com/watch?v=qinHT1fsxM0</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3846" y="2980944"/>
            <a:ext cx="7772400" cy="609600"/>
          </a:xfrm>
        </p:spPr>
        <p:txBody>
          <a:bodyPr/>
          <a:lstStyle/>
          <a:p>
            <a:r>
              <a:rPr lang="en-US" dirty="0" smtClean="0"/>
              <a:t>Thank You</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Australian &amp; Oceanic Airspace</a:t>
            </a:r>
            <a:endParaRPr lang="en-US" dirty="0"/>
          </a:p>
        </p:txBody>
      </p:sp>
      <p:sp>
        <p:nvSpPr>
          <p:cNvPr id="3" name="Content Placeholder 2"/>
          <p:cNvSpPr>
            <a:spLocks noGrp="1"/>
          </p:cNvSpPr>
          <p:nvPr>
            <p:ph idx="1"/>
          </p:nvPr>
        </p:nvSpPr>
        <p:spPr/>
        <p:txBody>
          <a:bodyPr/>
          <a:lstStyle/>
          <a:p>
            <a:r>
              <a:rPr lang="en-US" dirty="0" smtClean="0"/>
              <a:t>The International Civil Aviation Organization (ICAO) controlled airspace classes currently used in Australia are A, C, D &amp; E</a:t>
            </a:r>
          </a:p>
          <a:p>
            <a:r>
              <a:rPr lang="en-US" dirty="0" smtClean="0"/>
              <a:t>Recreational Pilot Certificate holders flying aircraft operating under the CAO 95.55, CAO 95.32, CAO 95.12 &amp; CAO 95.10 exemption orders are allowed to enter and fly only in Class C and D airspace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Australian Air Space</a:t>
            </a:r>
            <a:endParaRPr lang="en-US" dirty="0"/>
          </a:p>
        </p:txBody>
      </p:sp>
      <p:sp>
        <p:nvSpPr>
          <p:cNvPr id="4" name="Text Placeholder 3"/>
          <p:cNvSpPr>
            <a:spLocks noGrp="1"/>
          </p:cNvSpPr>
          <p:nvPr>
            <p:ph type="body" sz="half" idx="2"/>
          </p:nvPr>
        </p:nvSpPr>
        <p:spPr/>
        <p:txBody>
          <a:bodyPr/>
          <a:lstStyle/>
          <a:p>
            <a:r>
              <a:rPr lang="en-US" b="1" dirty="0" smtClean="0"/>
              <a:t>RADAR South of Sydney</a:t>
            </a:r>
          </a:p>
          <a:p>
            <a:r>
              <a:rPr lang="en-US" sz="1200" b="1" dirty="0" smtClean="0"/>
              <a:t>C</a:t>
            </a:r>
            <a:r>
              <a:rPr lang="en-US" sz="1200" dirty="0" smtClean="0"/>
              <a:t>ourtesy: http://www.recreationalflying.net/tutorials/navigation/airspace.html#octa</a:t>
            </a:r>
            <a:endParaRPr lang="en-US" sz="1200" dirty="0"/>
          </a:p>
        </p:txBody>
      </p:sp>
      <p:pic>
        <p:nvPicPr>
          <p:cNvPr id="7" name="Picture Placeholder 6" descr="airspace_radar_south[1].png"/>
          <p:cNvPicPr>
            <a:picLocks noGrp="1" noChangeAspect="1"/>
          </p:cNvPicPr>
          <p:nvPr>
            <p:ph type="pic" idx="1"/>
          </p:nvPr>
        </p:nvPicPr>
        <p:blipFill>
          <a:blip r:embed="rId2" cstate="print"/>
          <a:srcRect t="4931" b="4931"/>
          <a:stretch>
            <a:fillRect/>
          </a:stretch>
        </p:blipFill>
        <p:spPr bwMode="auto">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Australian Air Space</a:t>
            </a:r>
            <a:endParaRPr lang="en-US" dirty="0"/>
          </a:p>
        </p:txBody>
      </p:sp>
      <p:pic>
        <p:nvPicPr>
          <p:cNvPr id="5" name="Picture Placeholder 4" descr="airspace_radar_north[1].png"/>
          <p:cNvPicPr>
            <a:picLocks noGrp="1" noChangeAspect="1"/>
          </p:cNvPicPr>
          <p:nvPr>
            <p:ph type="pic" idx="1"/>
          </p:nvPr>
        </p:nvPicPr>
        <p:blipFill>
          <a:blip r:embed="rId2" cstate="print"/>
          <a:srcRect t="6591" b="6591"/>
          <a:stretch>
            <a:fillRect/>
          </a:stretch>
        </p:blipFill>
        <p:spPr/>
      </p:pic>
      <p:sp>
        <p:nvSpPr>
          <p:cNvPr id="4" name="Text Placeholder 3"/>
          <p:cNvSpPr>
            <a:spLocks noGrp="1"/>
          </p:cNvSpPr>
          <p:nvPr>
            <p:ph type="body" sz="half" idx="2"/>
          </p:nvPr>
        </p:nvSpPr>
        <p:spPr/>
        <p:txBody>
          <a:bodyPr/>
          <a:lstStyle/>
          <a:p>
            <a:r>
              <a:rPr lang="en-US" b="1" dirty="0" smtClean="0"/>
              <a:t>RADAR North of Sydney</a:t>
            </a:r>
          </a:p>
          <a:p>
            <a:r>
              <a:rPr lang="en-US" sz="1200" dirty="0" smtClean="0"/>
              <a:t>Courtesy: http://www.recreationalflying.net/tutorials/navigation/airspace.html#octa </a:t>
            </a:r>
            <a:endParaRPr lang="en-US" sz="1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Australian Airspace</a:t>
            </a:r>
            <a:endParaRPr lang="en-US" dirty="0"/>
          </a:p>
        </p:txBody>
      </p:sp>
      <p:pic>
        <p:nvPicPr>
          <p:cNvPr id="5" name="Picture Placeholder 4" descr="airspace_non_radar[1].png"/>
          <p:cNvPicPr>
            <a:picLocks noGrp="1" noChangeAspect="1"/>
          </p:cNvPicPr>
          <p:nvPr>
            <p:ph type="pic" idx="1"/>
          </p:nvPr>
        </p:nvPicPr>
        <p:blipFill>
          <a:blip r:embed="rId2" cstate="print"/>
          <a:srcRect t="8055" b="8055"/>
          <a:stretch>
            <a:fillRect/>
          </a:stretch>
        </p:blipFill>
        <p:spPr/>
      </p:pic>
      <p:sp>
        <p:nvSpPr>
          <p:cNvPr id="4" name="Text Placeholder 3"/>
          <p:cNvSpPr>
            <a:spLocks noGrp="1"/>
          </p:cNvSpPr>
          <p:nvPr>
            <p:ph type="body" sz="half" idx="2"/>
          </p:nvPr>
        </p:nvSpPr>
        <p:spPr/>
        <p:txBody>
          <a:bodyPr/>
          <a:lstStyle/>
          <a:p>
            <a:r>
              <a:rPr lang="en-US" b="1" dirty="0" smtClean="0"/>
              <a:t>Non RADAR</a:t>
            </a:r>
          </a:p>
          <a:p>
            <a:r>
              <a:rPr lang="en-US" sz="1200" dirty="0" smtClean="0"/>
              <a:t>Courtesy: http://www.recreationalflying.net/tutorials/navigation/airspace.html#octa</a:t>
            </a:r>
            <a:endParaRPr lang="en-US" sz="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Oceanic Airspace near Australia</a:t>
            </a:r>
            <a:endParaRPr lang="en-US" dirty="0"/>
          </a:p>
        </p:txBody>
      </p:sp>
      <p:sp>
        <p:nvSpPr>
          <p:cNvPr id="3" name="Content Placeholder 2"/>
          <p:cNvSpPr>
            <a:spLocks noGrp="1"/>
          </p:cNvSpPr>
          <p:nvPr>
            <p:ph idx="1"/>
          </p:nvPr>
        </p:nvSpPr>
        <p:spPr/>
        <p:txBody>
          <a:bodyPr/>
          <a:lstStyle/>
          <a:p>
            <a:r>
              <a:rPr lang="en-US" dirty="0" smtClean="0"/>
              <a:t>South Pacific Oceanic Airspace (</a:t>
            </a:r>
            <a:r>
              <a:rPr lang="en-US" dirty="0" err="1" smtClean="0"/>
              <a:t>SoPac</a:t>
            </a:r>
            <a:r>
              <a:rPr lang="en-US" dirty="0" smtClean="0"/>
              <a:t>) divided into the following areas:</a:t>
            </a:r>
          </a:p>
          <a:p>
            <a:r>
              <a:rPr lang="en-US" dirty="0" smtClean="0"/>
              <a:t>Australian Eastern Oceanic Area</a:t>
            </a:r>
          </a:p>
          <a:p>
            <a:r>
              <a:rPr lang="en-US" dirty="0" smtClean="0"/>
              <a:t>Auckland Oceanic Area</a:t>
            </a:r>
          </a:p>
          <a:p>
            <a:r>
              <a:rPr lang="en-US" dirty="0" err="1" smtClean="0"/>
              <a:t>Nadi</a:t>
            </a:r>
            <a:endParaRPr lang="en-US" dirty="0" smtClean="0"/>
          </a:p>
          <a:p>
            <a:r>
              <a:rPr lang="en-US" dirty="0" smtClean="0"/>
              <a:t>Honiara</a:t>
            </a:r>
          </a:p>
          <a:p>
            <a:r>
              <a:rPr lang="en-US" dirty="0" smtClean="0"/>
              <a:t>Nauru</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Modern Communication Technologies between Pilot and ATC</a:t>
            </a:r>
            <a:endParaRPr lang="en-US" sz="2800" dirty="0"/>
          </a:p>
        </p:txBody>
      </p:sp>
      <p:sp>
        <p:nvSpPr>
          <p:cNvPr id="3" name="Content Placeholder 2"/>
          <p:cNvSpPr>
            <a:spLocks noGrp="1"/>
          </p:cNvSpPr>
          <p:nvPr>
            <p:ph idx="1"/>
          </p:nvPr>
        </p:nvSpPr>
        <p:spPr/>
        <p:txBody>
          <a:bodyPr/>
          <a:lstStyle/>
          <a:p>
            <a:r>
              <a:rPr lang="en-US" dirty="0" smtClean="0"/>
              <a:t>Pilots must satisfy strict ICAO proficiency criteria for communication ability with ATC</a:t>
            </a:r>
          </a:p>
          <a:p>
            <a:r>
              <a:rPr lang="en-US" dirty="0" smtClean="0"/>
              <a:t>Voice communication over radio or satellite are still reliable but outdated</a:t>
            </a:r>
          </a:p>
          <a:p>
            <a:r>
              <a:rPr lang="en-US" dirty="0" smtClean="0"/>
              <a:t>ACARS is a prevalent digital </a:t>
            </a:r>
            <a:r>
              <a:rPr lang="en-US" dirty="0" err="1" smtClean="0"/>
              <a:t>datalink</a:t>
            </a:r>
            <a:r>
              <a:rPr lang="en-US" dirty="0" smtClean="0"/>
              <a:t> system for communication to and fro</a:t>
            </a:r>
          </a:p>
          <a:p>
            <a:r>
              <a:rPr lang="en-US" dirty="0" smtClean="0"/>
              <a:t>ATN protocol employing internet is being developed and being made operational gradually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S010043541">
  <a:themeElements>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OOFile" ma:contentTypeID="0x0101006025706CF4CD034688BEBAE97A2E701D020200C3831ACA17D8814887A164412888521E" ma:contentTypeVersion="7" ma:contentTypeDescription="Create a new document." ma:contentTypeScope="" ma:versionID="ed1fea5d08807278759d338940aa9e8f">
  <xsd:schema xmlns:xsd="http://www.w3.org/2001/XMLSchema" xmlns:xs="http://www.w3.org/2001/XMLSchema" xmlns:p="http://schemas.microsoft.com/office/2006/metadata/properties" xmlns:ns2="145c5697-5eb5-440b-b2f1-a8273fb59250" targetNamespace="http://schemas.microsoft.com/office/2006/metadata/properties" ma:root="true" ma:fieldsID="174e4b03d57b3d621fa064bbab783e99" ns2:_="">
    <xsd:import namespace="145c5697-5eb5-440b-b2f1-a8273fb59250"/>
    <xsd:element name="properties">
      <xsd:complexType>
        <xsd:sequence>
          <xsd:element name="documentManagement">
            <xsd:complexType>
              <xsd:all>
                <xsd:element ref="ns2:AssetId" minOccurs="0"/>
                <xsd:element ref="ns2:AuthoringAssetId" minOccurs="0"/>
                <xsd:element ref="ns2:AssetType" minOccurs="0"/>
                <xsd:element ref="ns2:Markets" minOccurs="0"/>
                <xsd:element ref="ns2:NumericAssetId" minOccurs="0"/>
                <xsd:element ref="ns2:AppV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5c5697-5eb5-440b-b2f1-a8273fb59250" elementFormDefault="qualified">
    <xsd:import namespace="http://schemas.microsoft.com/office/2006/documentManagement/types"/>
    <xsd:import namespace="http://schemas.microsoft.com/office/infopath/2007/PartnerControls"/>
    <xsd:element name="AssetId" ma:index="8" nillable="true" ma:displayName="AssetId" ma:indexed="true" ma:internalName="AssetId" ma:readOnly="false">
      <xsd:simpleType>
        <xsd:restriction base="dms:Text"/>
      </xsd:simpleType>
    </xsd:element>
    <xsd:element name="AuthoringAssetId" ma:index="9" nillable="true" ma:displayName="AuthoringAssetId" ma:indexed="true" ma:internalName="AuthoringAssetId" ma:readOnly="false">
      <xsd:simpleType>
        <xsd:restriction base="dms:Text"/>
      </xsd:simpleType>
    </xsd:element>
    <xsd:element name="AssetType" ma:index="10" nillable="true" ma:displayName="AssetType" ma:internalName="AssetType" ma:readOnly="false">
      <xsd:simpleType>
        <xsd:restriction base="dms:Text"/>
      </xsd:simpleType>
    </xsd:element>
    <xsd:element name="Markets" ma:index="11" nillable="true" ma:displayName="Markets" ma:internalName="Markets" ma:readOnly="false">
      <xsd:simpleType>
        <xsd:restriction base="dms:Text"/>
      </xsd:simpleType>
    </xsd:element>
    <xsd:element name="NumericAssetId" ma:index="12" nillable="true" ma:displayName="NumericAssetId" ma:indexed="true" ma:internalName="NumericAssetId" ma:readOnly="false">
      <xsd:simpleType>
        <xsd:restriction base="dms:Unknown"/>
      </xsd:simpleType>
    </xsd:element>
    <xsd:element name="AppVer" ma:index="13" nillable="true" ma:displayName="AppVer" ma:internalName="AppVer"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documentManagement>
    <NumericAssetId xmlns="145c5697-5eb5-440b-b2f1-a8273fb59250" xsi:nil="true"/>
    <AssetType xmlns="145c5697-5eb5-440b-b2f1-a8273fb59250">TP</AssetType>
    <Markets xmlns="145c5697-5eb5-440b-b2f1-a8273fb59250" xsi:nil="true"/>
    <AppVer xmlns="145c5697-5eb5-440b-b2f1-a8273fb59250" xsi:nil="true"/>
    <AuthoringAssetId xmlns="145c5697-5eb5-440b-b2f1-a8273fb59250">TP010043541</AuthoringAssetId>
    <AssetId xmlns="145c5697-5eb5-440b-b2f1-a8273fb59250">TS010043541</AssetId>
  </documentManagement>
</p:properties>
</file>

<file path=customXml/itemProps1.xml><?xml version="1.0" encoding="utf-8"?>
<ds:datastoreItem xmlns:ds="http://schemas.openxmlformats.org/officeDocument/2006/customXml" ds:itemID="{D8CE9A36-0A7E-49E2-951C-09EC0FC875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5c5697-5eb5-440b-b2f1-a8273fb592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1DC0F086-1A92-4D30-8B97-077047CCF747}">
  <ds:schemaRefs>
    <ds:schemaRef ds:uri="http://schemas.microsoft.com/sharepoint/v3/contenttype/forms"/>
  </ds:schemaRefs>
</ds:datastoreItem>
</file>

<file path=customXml/itemProps3.xml><?xml version="1.0" encoding="utf-8"?>
<ds:datastoreItem xmlns:ds="http://schemas.openxmlformats.org/officeDocument/2006/customXml" ds:itemID="{6D5918D6-5441-4716-9680-55094270E4F4}">
  <ds:schemaRefs>
    <ds:schemaRef ds:uri="http://schemas.microsoft.com/office/2006/metadata/longProperties"/>
  </ds:schemaRefs>
</ds:datastoreItem>
</file>

<file path=customXml/itemProps4.xml><?xml version="1.0" encoding="utf-8"?>
<ds:datastoreItem xmlns:ds="http://schemas.openxmlformats.org/officeDocument/2006/customXml" ds:itemID="{4C95237E-0E1F-4E35-B1AD-C9F6C868870C}">
  <ds:schemaRefs>
    <ds:schemaRef ds:uri="http://schemas.microsoft.com/office/2006/metadata/properties"/>
    <ds:schemaRef ds:uri="145c5697-5eb5-440b-b2f1-a8273fb59250"/>
  </ds:schemaRefs>
</ds:datastoreItem>
</file>

<file path=docProps/app.xml><?xml version="1.0" encoding="utf-8"?>
<Properties xmlns="http://schemas.openxmlformats.org/officeDocument/2006/extended-properties" xmlns:vt="http://schemas.openxmlformats.org/officeDocument/2006/docPropsVTypes">
  <Template>TS010043541</Template>
  <TotalTime>1096</TotalTime>
  <Words>2065</Words>
  <Application>Microsoft Office PowerPoint</Application>
  <PresentationFormat>On-screen Show (4:3)</PresentationFormat>
  <Paragraphs>184</Paragraphs>
  <Slides>35</Slides>
  <Notes>12</Notes>
  <HiddenSlides>0</HiddenSlides>
  <MMClips>6</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TS010043541</vt:lpstr>
      <vt:lpstr>CPDLC and ADS-B in Australian and Oceanic Airspace</vt:lpstr>
      <vt:lpstr>Introduction</vt:lpstr>
      <vt:lpstr>Australian &amp; Oceanic Airspace</vt:lpstr>
      <vt:lpstr>Australian &amp; Oceanic Airspace</vt:lpstr>
      <vt:lpstr>Australian Air Space</vt:lpstr>
      <vt:lpstr>Australian Air Space</vt:lpstr>
      <vt:lpstr>Australian Airspace</vt:lpstr>
      <vt:lpstr>Oceanic Airspace near Australia</vt:lpstr>
      <vt:lpstr>Modern Communication Technologies between Pilot and ATC</vt:lpstr>
      <vt:lpstr>CPDLC &amp; ADS-B Technologies</vt:lpstr>
      <vt:lpstr>CPDLC</vt:lpstr>
      <vt:lpstr>Typical Logon Status Page</vt:lpstr>
      <vt:lpstr>CPLDC Logon Procedure in Australia</vt:lpstr>
      <vt:lpstr>Advantages of CPDLC</vt:lpstr>
      <vt:lpstr>Controller’s Viewpoint on CPDLC-Clip</vt:lpstr>
      <vt:lpstr>Pilots’ Viewpoint on CPDLC-Clip I</vt:lpstr>
      <vt:lpstr>Pilots’ Viewpoint on CPDLC-Clip II</vt:lpstr>
      <vt:lpstr>Rules Governing CPDLC Dialogues</vt:lpstr>
      <vt:lpstr>CPDLC Procedures-Execution of Clearance</vt:lpstr>
      <vt:lpstr>CPDLC-OPERATING CONTEXTS</vt:lpstr>
      <vt:lpstr>Appropriateness Determination</vt:lpstr>
      <vt:lpstr>ADS-B</vt:lpstr>
      <vt:lpstr>ADS-B Explanation</vt:lpstr>
      <vt:lpstr>Advantages of ADS-B</vt:lpstr>
      <vt:lpstr>Graphical User Interface of ADS-B</vt:lpstr>
      <vt:lpstr>Aviation Experts Opinion about ADS-B</vt:lpstr>
      <vt:lpstr>Accuracy of ADS-B</vt:lpstr>
      <vt:lpstr>ADS-B in Australia &amp; Oceania</vt:lpstr>
      <vt:lpstr>ADS-B Mechanism</vt:lpstr>
      <vt:lpstr>ADS-B Mechanism (Contd.)</vt:lpstr>
      <vt:lpstr>Present Status of ADS-B in Australia</vt:lpstr>
      <vt:lpstr>Conclusion</vt:lpstr>
      <vt:lpstr>References</vt:lpstr>
      <vt:lpstr>References- Videos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2011-07-18T00:12:09Z</dcterms:created>
  <dcterms:modified xsi:type="dcterms:W3CDTF">2011-07-19T13:57:26Z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arkets">
    <vt:lpwstr/>
  </property>
  <property fmtid="{D5CDD505-2E9C-101B-9397-08002B2CF9AE}" pid="3" name="TPInstallLocation">
    <vt:lpwstr>{Document Themes}</vt:lpwstr>
  </property>
  <property fmtid="{D5CDD505-2E9C-101B-9397-08002B2CF9AE}" pid="4" name="PrimaryImageGen">
    <vt:lpwstr>true</vt:lpwstr>
  </property>
  <property fmtid="{D5CDD505-2E9C-101B-9397-08002B2CF9AE}" pid="5" name="AssetType">
    <vt:lpwstr>TP</vt:lpwstr>
  </property>
  <property fmtid="{D5CDD505-2E9C-101B-9397-08002B2CF9AE}" pid="6" name="BugNumber">
    <vt:lpwstr>398316</vt:lpwstr>
  </property>
  <property fmtid="{D5CDD505-2E9C-101B-9397-08002B2CF9AE}" pid="7" name="TPCommandLine">
    <vt:lpwstr>{PP} {FilePath}</vt:lpwstr>
  </property>
  <property fmtid="{D5CDD505-2E9C-101B-9397-08002B2CF9AE}" pid="8" name="TPAppVersion">
    <vt:lpwstr>11</vt:lpwstr>
  </property>
  <property fmtid="{D5CDD505-2E9C-101B-9397-08002B2CF9AE}" pid="9" name="Milestone">
    <vt:lpwstr>Continuous</vt:lpwstr>
  </property>
  <property fmtid="{D5CDD505-2E9C-101B-9397-08002B2CF9AE}" pid="10" name="APAuthor">
    <vt:lpwstr>191</vt:lpwstr>
  </property>
  <property fmtid="{D5CDD505-2E9C-101B-9397-08002B2CF9AE}" pid="11" name="TemplateStatus">
    <vt:lpwstr>Complete</vt:lpwstr>
  </property>
  <property fmtid="{D5CDD505-2E9C-101B-9397-08002B2CF9AE}" pid="12" name="ContentTypeId">
    <vt:lpwstr>0x0101006025706CF4CD034688BEBAE97A2E701D020200C3831ACA17D8814887A164412888521E</vt:lpwstr>
  </property>
  <property fmtid="{D5CDD505-2E9C-101B-9397-08002B2CF9AE}" pid="13" name="IsDeleted">
    <vt:lpwstr>false</vt:lpwstr>
  </property>
  <property fmtid="{D5CDD505-2E9C-101B-9397-08002B2CF9AE}" pid="14" name="ShowIn">
    <vt:lpwstr>Show everywhere</vt:lpwstr>
  </property>
  <property fmtid="{D5CDD505-2E9C-101B-9397-08002B2CF9AE}" pid="15" name="TrustLevel">
    <vt:lpwstr>Microsoft Managed Content</vt:lpwstr>
  </property>
  <property fmtid="{D5CDD505-2E9C-101B-9397-08002B2CF9AE}" pid="16" name="IsSearchable">
    <vt:lpwstr>false</vt:lpwstr>
  </property>
  <property fmtid="{D5CDD505-2E9C-101B-9397-08002B2CF9AE}" pid="17" name="NumericId">
    <vt:lpwstr>-1</vt:lpwstr>
  </property>
  <property fmtid="{D5CDD505-2E9C-101B-9397-08002B2CF9AE}" pid="18" name="PublishTargets">
    <vt:lpwstr>OfficeOnline</vt:lpwstr>
  </property>
  <property fmtid="{D5CDD505-2E9C-101B-9397-08002B2CF9AE}" pid="19" name="TPFriendlyName">
    <vt:lpwstr>PowerPoint Presentation</vt:lpwstr>
  </property>
  <property fmtid="{D5CDD505-2E9C-101B-9397-08002B2CF9AE}" pid="20" name="AssetId">
    <vt:lpwstr>TS010043541</vt:lpwstr>
  </property>
  <property fmtid="{D5CDD505-2E9C-101B-9397-08002B2CF9AE}" pid="21" name="TPLaunchHelpLinkType">
    <vt:lpwstr>Template</vt:lpwstr>
  </property>
  <property fmtid="{D5CDD505-2E9C-101B-9397-08002B2CF9AE}" pid="22" name="OpenTemplate">
    <vt:lpwstr>true</vt:lpwstr>
  </property>
  <property fmtid="{D5CDD505-2E9C-101B-9397-08002B2CF9AE}" pid="23" name="SourceTitle">
    <vt:lpwstr>Vibrant Aviation design template</vt:lpwstr>
  </property>
  <property fmtid="{D5CDD505-2E9C-101B-9397-08002B2CF9AE}" pid="24" name="TPLaunchHelpLink">
    <vt:lpwstr/>
  </property>
  <property fmtid="{D5CDD505-2E9C-101B-9397-08002B2CF9AE}" pid="25" name="APEditor">
    <vt:lpwstr>92</vt:lpwstr>
  </property>
  <property fmtid="{D5CDD505-2E9C-101B-9397-08002B2CF9AE}" pid="26" name="TPApplication">
    <vt:lpwstr>PowerPoint</vt:lpwstr>
  </property>
  <property fmtid="{D5CDD505-2E9C-101B-9397-08002B2CF9AE}" pid="27" name="Provider">
    <vt:lpwstr>0</vt:lpwstr>
  </property>
  <property fmtid="{D5CDD505-2E9C-101B-9397-08002B2CF9AE}" pid="28" name="UACurrentWords">
    <vt:lpwstr>0</vt:lpwstr>
  </property>
  <property fmtid="{D5CDD505-2E9C-101B-9397-08002B2CF9AE}" pid="29" name="Applications">
    <vt:lpwstr>67;#PowerPoint - Design Templt 12;#79;#Template 12;#66;#PowerPoint - Design Templt 2003;#182;#Office XP;#65;#Microsoft Office PowerPoint 2007;#184;#Office 2000;#64;#PowerPoint 2003</vt:lpwstr>
  </property>
  <property fmtid="{D5CDD505-2E9C-101B-9397-08002B2CF9AE}" pid="30" name="UALocRecommendation">
    <vt:lpwstr>Never Localize</vt:lpwstr>
  </property>
  <property fmtid="{D5CDD505-2E9C-101B-9397-08002B2CF9AE}" pid="31" name="Title">
    <vt:lpwstr>Vibrant Aviation design template</vt:lpwstr>
  </property>
  <property fmtid="{D5CDD505-2E9C-101B-9397-08002B2CF9AE}" pid="32" name="PublishStatusLookup">
    <vt:lpwstr>260983</vt:lpwstr>
  </property>
  <property fmtid="{D5CDD505-2E9C-101B-9397-08002B2CF9AE}" pid="33" name="APTrustLevel">
    <vt:lpwstr>1.00000000000000</vt:lpwstr>
  </property>
  <property fmtid="{D5CDD505-2E9C-101B-9397-08002B2CF9AE}" pid="34" name="TPClientViewer">
    <vt:lpwstr>Microsoft Office PowerPoint</vt:lpwstr>
  </property>
  <property fmtid="{D5CDD505-2E9C-101B-9397-08002B2CF9AE}" pid="35" name="TPComponent">
    <vt:lpwstr>PPTFiles</vt:lpwstr>
  </property>
  <property fmtid="{D5CDD505-2E9C-101B-9397-08002B2CF9AE}" pid="36" name="TPNamespace">
    <vt:lpwstr>POWERPNT</vt:lpwstr>
  </property>
  <property fmtid="{D5CDD505-2E9C-101B-9397-08002B2CF9AE}" pid="37" name="Content Type">
    <vt:lpwstr>OOFile</vt:lpwstr>
  </property>
  <property fmtid="{D5CDD505-2E9C-101B-9397-08002B2CF9AE}" pid="38" name="AuthoringAssetId">
    <vt:lpwstr>TP010043541</vt:lpwstr>
  </property>
  <property fmtid="{D5CDD505-2E9C-101B-9397-08002B2CF9AE}" pid="39" name="NumericAssetId">
    <vt:lpwstr/>
  </property>
  <property fmtid="{D5CDD505-2E9C-101B-9397-08002B2CF9AE}" pid="40" name="AppVer">
    <vt:lpwstr/>
  </property>
</Properties>
</file>