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0"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78" autoAdjust="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74E15-69D4-47AE-A274-AF0B87BF7CF6}" type="datetimeFigureOut">
              <a:rPr lang="en-US" smtClean="0"/>
              <a:t>7/25/2011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57BF0-1C45-43C3-8247-A5BF78AA96E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allowing Global HRM</a:t>
            </a:r>
            <a:r>
              <a:rPr lang="en-US" baseline="0" dirty="0" smtClean="0"/>
              <a:t> to present to you our plan to improve your customer experience. Feel free to ask questions during the presentation. We will also have a Q&amp;A at the end of the presentation. Now, let’s begin.</a:t>
            </a:r>
            <a:endParaRPr lang="en-US" dirty="0"/>
          </a:p>
        </p:txBody>
      </p:sp>
      <p:sp>
        <p:nvSpPr>
          <p:cNvPr id="4" name="Slide Number Placeholder 3"/>
          <p:cNvSpPr>
            <a:spLocks noGrp="1"/>
          </p:cNvSpPr>
          <p:nvPr>
            <p:ph type="sldNum" sz="quarter" idx="10"/>
          </p:nvPr>
        </p:nvSpPr>
        <p:spPr/>
        <p:txBody>
          <a:bodyPr/>
          <a:lstStyle/>
          <a:p>
            <a:fld id="{6AC57BF0-1C45-43C3-8247-A5BF78AA96E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competitive forces that managers face today and will continue to confront in the future demand organizational excellence. To state it plainly: achieving organizational excellence must be the work of HR” (Ulrich, 1998). Human Resources in the 21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century must incorporate strategies</a:t>
            </a:r>
            <a:r>
              <a:rPr lang="en-US" sz="1200" kern="1200" baseline="0" dirty="0" smtClean="0">
                <a:solidFill>
                  <a:schemeClr val="tx1"/>
                </a:solidFill>
                <a:latin typeface="+mn-lt"/>
                <a:ea typeface="+mn-ea"/>
                <a:cs typeface="+mn-cs"/>
              </a:rPr>
              <a:t> to maintain their employee  base in order to increase quality and productivity and overall profitability. Stay-interviews is one of our most significant components in meeting this objective. Stay-interviews allows the organization to proactively address employee issues prior to them reaching a point of employment separation. </a:t>
            </a:r>
          </a:p>
          <a:p>
            <a:endParaRPr lang="en-US" dirty="0"/>
          </a:p>
        </p:txBody>
      </p:sp>
      <p:sp>
        <p:nvSpPr>
          <p:cNvPr id="4" name="Slide Number Placeholder 3"/>
          <p:cNvSpPr>
            <a:spLocks noGrp="1"/>
          </p:cNvSpPr>
          <p:nvPr>
            <p:ph type="sldNum" sz="quarter" idx="10"/>
          </p:nvPr>
        </p:nvSpPr>
        <p:spPr/>
        <p:txBody>
          <a:bodyPr/>
          <a:lstStyle/>
          <a:p>
            <a:fld id="{6AC57BF0-1C45-43C3-8247-A5BF78AA96E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six</a:t>
            </a:r>
            <a:r>
              <a:rPr lang="en-US" baseline="0" dirty="0" smtClean="0"/>
              <a:t> key steps to implementing a Training and Employee Development Plan. Global HRM will determine right away what the issues are and meet with the high-risk employees. Our goal is to immediately stop the exit of good employees. Next, we will provide this feedback during our Stage One meeting with the management team. We cannot assume that training is properly aligned to meet our critical objectives. As a result, the T&amp;E Development Plan may require a realignment of trainers and training materials prior to Stage One Training. Finally, we will assess the results and plan continuous improvement strategies.  </a:t>
            </a:r>
            <a:endParaRPr lang="en-US" dirty="0"/>
          </a:p>
        </p:txBody>
      </p:sp>
      <p:sp>
        <p:nvSpPr>
          <p:cNvPr id="4" name="Slide Number Placeholder 3"/>
          <p:cNvSpPr>
            <a:spLocks noGrp="1"/>
          </p:cNvSpPr>
          <p:nvPr>
            <p:ph type="sldNum" sz="quarter" idx="10"/>
          </p:nvPr>
        </p:nvSpPr>
        <p:spPr/>
        <p:txBody>
          <a:bodyPr/>
          <a:lstStyle/>
          <a:p>
            <a:fld id="{6AC57BF0-1C45-43C3-8247-A5BF78AA96E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thing employees need is another worksheet. Worksheets</a:t>
            </a:r>
            <a:r>
              <a:rPr lang="en-US" baseline="0" dirty="0" smtClean="0"/>
              <a:t> must be replaced by one-on-one interactions. Our Stage One worksheet simply serves as a quick implementation to get the feedback process and improvement processes underway. The worksheet has five basic areas that we will cover and the worksheet becomes a working document for management versus the employee. The form should remain in the employee file and should always be used as part of the performance review process </a:t>
            </a:r>
            <a:endParaRPr lang="en-US" dirty="0"/>
          </a:p>
        </p:txBody>
      </p:sp>
      <p:sp>
        <p:nvSpPr>
          <p:cNvPr id="4" name="Slide Number Placeholder 3"/>
          <p:cNvSpPr>
            <a:spLocks noGrp="1"/>
          </p:cNvSpPr>
          <p:nvPr>
            <p:ph type="sldNum" sz="quarter" idx="10"/>
          </p:nvPr>
        </p:nvSpPr>
        <p:spPr/>
        <p:txBody>
          <a:bodyPr/>
          <a:lstStyle/>
          <a:p>
            <a:fld id="{6AC57BF0-1C45-43C3-8247-A5BF78AA96E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six key steps to applying the HRM Service.</a:t>
            </a:r>
            <a:r>
              <a:rPr lang="en-US" baseline="0" dirty="0" smtClean="0"/>
              <a:t> We will work with you to hire the right employees, develop solid programs, make sure employees understand what is occurring with the performance processes the first time around, open up lines of communication, ensure that employees are a part of the appraisal process and reward and recognize those employees who excel.</a:t>
            </a:r>
            <a:endParaRPr lang="en-US" dirty="0"/>
          </a:p>
        </p:txBody>
      </p:sp>
      <p:sp>
        <p:nvSpPr>
          <p:cNvPr id="4" name="Slide Number Placeholder 3"/>
          <p:cNvSpPr>
            <a:spLocks noGrp="1"/>
          </p:cNvSpPr>
          <p:nvPr>
            <p:ph type="sldNum" sz="quarter" idx="10"/>
          </p:nvPr>
        </p:nvSpPr>
        <p:spPr/>
        <p:txBody>
          <a:bodyPr/>
          <a:lstStyle/>
          <a:p>
            <a:fld id="{6AC57BF0-1C45-43C3-8247-A5BF78AA96E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HRM</a:t>
            </a:r>
            <a:r>
              <a:rPr lang="en-US" baseline="0" dirty="0" smtClean="0"/>
              <a:t> will produce immediate benefits to your organization. Some of these benefits include:</a:t>
            </a:r>
          </a:p>
          <a:p>
            <a:pPr marL="228600" indent="-228600">
              <a:buAutoNum type="arabicPeriod"/>
            </a:pPr>
            <a:r>
              <a:rPr lang="en-US" baseline="0" dirty="0" smtClean="0"/>
              <a:t>Less turnovers</a:t>
            </a:r>
          </a:p>
          <a:p>
            <a:pPr marL="228600" indent="-228600">
              <a:buAutoNum type="arabicPeriod"/>
            </a:pPr>
            <a:r>
              <a:rPr lang="en-US" baseline="0" dirty="0" smtClean="0"/>
              <a:t>Increased customer satisfaction</a:t>
            </a:r>
          </a:p>
          <a:p>
            <a:pPr marL="228600" indent="-228600">
              <a:buAutoNum type="arabicPeriod"/>
            </a:pPr>
            <a:r>
              <a:rPr lang="en-US" baseline="0" dirty="0" smtClean="0"/>
              <a:t>Increased employee satisfaction</a:t>
            </a:r>
          </a:p>
          <a:p>
            <a:pPr marL="228600" indent="-228600">
              <a:buAutoNum type="arabicPeriod"/>
            </a:pPr>
            <a:r>
              <a:rPr lang="en-US" baseline="0" dirty="0" smtClean="0"/>
              <a:t>Less grievances and corporate escalations</a:t>
            </a:r>
          </a:p>
          <a:p>
            <a:pPr marL="228600" indent="-228600">
              <a:buAutoNum type="arabicPeriod"/>
            </a:pPr>
            <a:r>
              <a:rPr lang="en-US" baseline="0" dirty="0" smtClean="0"/>
              <a:t>A diverse operation with new and innovative ideas</a:t>
            </a:r>
          </a:p>
          <a:p>
            <a:pPr marL="228600" indent="-228600">
              <a:buAutoNum type="arabicPeriod"/>
            </a:pPr>
            <a:r>
              <a:rPr lang="en-US" baseline="0" dirty="0" smtClean="0"/>
              <a:t>An actual Performance Management System versus a basic performance evaluation</a:t>
            </a:r>
          </a:p>
          <a:p>
            <a:pPr marL="228600" indent="-228600">
              <a:buAutoNum type="arabicPeriod"/>
            </a:pPr>
            <a:r>
              <a:rPr lang="en-US" baseline="0" dirty="0" smtClean="0"/>
              <a:t>Most important for organizational longevity – profit.</a:t>
            </a:r>
          </a:p>
          <a:p>
            <a:endParaRPr lang="en-US" dirty="0"/>
          </a:p>
        </p:txBody>
      </p:sp>
      <p:sp>
        <p:nvSpPr>
          <p:cNvPr id="4" name="Slide Number Placeholder 3"/>
          <p:cNvSpPr>
            <a:spLocks noGrp="1"/>
          </p:cNvSpPr>
          <p:nvPr>
            <p:ph type="sldNum" sz="quarter" idx="10"/>
          </p:nvPr>
        </p:nvSpPr>
        <p:spPr/>
        <p:txBody>
          <a:bodyPr/>
          <a:lstStyle/>
          <a:p>
            <a:fld id="{6AC57BF0-1C45-43C3-8247-A5BF78AA96E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now take </a:t>
            </a:r>
            <a:r>
              <a:rPr lang="en-US" smtClean="0"/>
              <a:t>your questions.</a:t>
            </a:r>
            <a:endParaRPr lang="en-US"/>
          </a:p>
        </p:txBody>
      </p:sp>
      <p:sp>
        <p:nvSpPr>
          <p:cNvPr id="4" name="Slide Number Placeholder 3"/>
          <p:cNvSpPr>
            <a:spLocks noGrp="1"/>
          </p:cNvSpPr>
          <p:nvPr>
            <p:ph type="sldNum" sz="quarter" idx="10"/>
          </p:nvPr>
        </p:nvSpPr>
        <p:spPr/>
        <p:txBody>
          <a:bodyPr/>
          <a:lstStyle/>
          <a:p>
            <a:fld id="{6AC57BF0-1C45-43C3-8247-A5BF78AA96E6}"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0EE7D-106D-4DEB-AF2B-83CEF8571725}" type="datetimeFigureOut">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0EE7D-106D-4DEB-AF2B-83CEF8571725}" type="datetimeFigureOut">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0EE7D-106D-4DEB-AF2B-83CEF8571725}" type="datetimeFigureOut">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0EE7D-106D-4DEB-AF2B-83CEF8571725}" type="datetimeFigureOut">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A0EE7D-106D-4DEB-AF2B-83CEF8571725}" type="datetimeFigureOut">
              <a:rPr lang="en-US" smtClean="0"/>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0EE7D-106D-4DEB-AF2B-83CEF8571725}" type="datetimeFigureOut">
              <a:rPr lang="en-US" smtClean="0"/>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0EE7D-106D-4DEB-AF2B-83CEF8571725}" type="datetimeFigureOut">
              <a:rPr lang="en-US" smtClean="0"/>
              <a:t>7/25/2011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0EE7D-106D-4DEB-AF2B-83CEF8571725}" type="datetimeFigureOut">
              <a:rPr lang="en-US" smtClean="0"/>
              <a:t>7/25/2011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0EE7D-106D-4DEB-AF2B-83CEF8571725}" type="datetimeFigureOut">
              <a:rPr lang="en-US" smtClean="0"/>
              <a:t>7/25/2011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0EE7D-106D-4DEB-AF2B-83CEF8571725}" type="datetimeFigureOut">
              <a:rPr lang="en-US" smtClean="0"/>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0EE7D-106D-4DEB-AF2B-83CEF8571725}" type="datetimeFigureOut">
              <a:rPr lang="en-US" smtClean="0"/>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A3704-834F-470B-A979-08E81416E5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0EE7D-106D-4DEB-AF2B-83CEF8571725}" type="datetimeFigureOut">
              <a:rPr lang="en-US" smtClean="0"/>
              <a:t>7/25/2011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A3704-834F-470B-A979-08E81416E5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og.rozee.pk/wp-content/uploads/2010/05/Spotlight.jpg"/>
          <p:cNvPicPr>
            <a:picLocks noChangeAspect="1" noChangeArrowheads="1"/>
          </p:cNvPicPr>
          <p:nvPr/>
        </p:nvPicPr>
        <p:blipFill>
          <a:blip r:embed="rId3" cstate="print"/>
          <a:srcRect/>
          <a:stretch>
            <a:fillRect/>
          </a:stretch>
        </p:blipFill>
        <p:spPr bwMode="auto">
          <a:xfrm>
            <a:off x="2667000" y="1600200"/>
            <a:ext cx="3190875" cy="3190876"/>
          </a:xfrm>
          <a:prstGeom prst="rect">
            <a:avLst/>
          </a:prstGeom>
          <a:noFill/>
        </p:spPr>
      </p:pic>
      <p:sp>
        <p:nvSpPr>
          <p:cNvPr id="2" name="Title 1"/>
          <p:cNvSpPr>
            <a:spLocks noGrp="1"/>
          </p:cNvSpPr>
          <p:nvPr>
            <p:ph type="ctrTitle"/>
          </p:nvPr>
        </p:nvSpPr>
        <p:spPr>
          <a:xfrm>
            <a:off x="533400" y="533400"/>
            <a:ext cx="7772400" cy="1470025"/>
          </a:xfrm>
        </p:spPr>
        <p:txBody>
          <a:bodyPr>
            <a:normAutofit fontScale="90000"/>
          </a:bodyPr>
          <a:lstStyle/>
          <a:p>
            <a:r>
              <a:rPr lang="en-US" b="1" dirty="0" smtClean="0">
                <a:solidFill>
                  <a:schemeClr val="tx2">
                    <a:lumMod val="60000"/>
                    <a:lumOff val="40000"/>
                  </a:schemeClr>
                </a:solidFill>
              </a:rPr>
              <a:t>Gateway</a:t>
            </a:r>
            <a:r>
              <a:rPr lang="en-US" dirty="0" smtClean="0"/>
              <a:t> Call Centers &amp; </a:t>
            </a:r>
            <a:r>
              <a:rPr lang="en-US" b="1" dirty="0" smtClean="0">
                <a:solidFill>
                  <a:schemeClr val="accent6">
                    <a:lumMod val="75000"/>
                  </a:schemeClr>
                </a:solidFill>
              </a:rPr>
              <a:t>Global </a:t>
            </a:r>
            <a:r>
              <a:rPr lang="en-US" dirty="0" smtClean="0"/>
              <a:t>Human Resource Management, Co.</a:t>
            </a:r>
            <a:endParaRPr lang="en-US" dirty="0"/>
          </a:p>
        </p:txBody>
      </p:sp>
      <p:sp>
        <p:nvSpPr>
          <p:cNvPr id="3" name="Subtitle 2"/>
          <p:cNvSpPr>
            <a:spLocks noGrp="1"/>
          </p:cNvSpPr>
          <p:nvPr>
            <p:ph type="subTitle" idx="1"/>
          </p:nvPr>
        </p:nvSpPr>
        <p:spPr>
          <a:xfrm>
            <a:off x="1371600" y="4572000"/>
            <a:ext cx="6400800" cy="1752600"/>
          </a:xfrm>
        </p:spPr>
        <p:txBody>
          <a:bodyPr/>
          <a:lstStyle/>
          <a:p>
            <a:pPr>
              <a:spcBef>
                <a:spcPts val="0"/>
              </a:spcBef>
            </a:pPr>
            <a:r>
              <a:rPr lang="en-US" dirty="0" smtClean="0">
                <a:solidFill>
                  <a:srgbClr val="00B050"/>
                </a:solidFill>
              </a:rPr>
              <a:t>Partnering to Improve </a:t>
            </a:r>
          </a:p>
          <a:p>
            <a:pPr>
              <a:spcBef>
                <a:spcPts val="0"/>
              </a:spcBef>
            </a:pPr>
            <a:r>
              <a:rPr lang="en-US" dirty="0" smtClean="0">
                <a:solidFill>
                  <a:srgbClr val="00B050"/>
                </a:solidFill>
              </a:rPr>
              <a:t>the Customer Experience</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starmark.com/wp-content/uploads/2009/05/FocusGroup.png"/>
          <p:cNvPicPr>
            <a:picLocks noChangeAspect="1" noChangeArrowheads="1"/>
          </p:cNvPicPr>
          <p:nvPr/>
        </p:nvPicPr>
        <p:blipFill>
          <a:blip r:embed="rId3" cstate="print"/>
          <a:srcRect/>
          <a:stretch>
            <a:fillRect/>
          </a:stretch>
        </p:blipFill>
        <p:spPr bwMode="auto">
          <a:xfrm>
            <a:off x="6794120" y="4895850"/>
            <a:ext cx="2349880" cy="1962150"/>
          </a:xfrm>
          <a:prstGeom prst="rect">
            <a:avLst/>
          </a:prstGeom>
          <a:noFill/>
        </p:spPr>
      </p:pic>
      <p:sp>
        <p:nvSpPr>
          <p:cNvPr id="2" name="Title 1"/>
          <p:cNvSpPr>
            <a:spLocks noGrp="1"/>
          </p:cNvSpPr>
          <p:nvPr>
            <p:ph type="title"/>
          </p:nvPr>
        </p:nvSpPr>
        <p:spPr>
          <a:xfrm>
            <a:off x="457200" y="152400"/>
            <a:ext cx="8229600" cy="762000"/>
          </a:xfrm>
        </p:spPr>
        <p:txBody>
          <a:bodyPr/>
          <a:lstStyle/>
          <a:p>
            <a:r>
              <a:rPr lang="en-US" b="1" dirty="0" smtClean="0"/>
              <a:t>Training &amp; Development</a:t>
            </a:r>
            <a:endParaRPr lang="en-US" b="1" dirty="0"/>
          </a:p>
        </p:txBody>
      </p:sp>
      <p:sp>
        <p:nvSpPr>
          <p:cNvPr id="3" name="Content Placeholder 2"/>
          <p:cNvSpPr>
            <a:spLocks noGrp="1"/>
          </p:cNvSpPr>
          <p:nvPr>
            <p:ph idx="1"/>
          </p:nvPr>
        </p:nvSpPr>
        <p:spPr>
          <a:xfrm>
            <a:off x="457200" y="914400"/>
            <a:ext cx="8229600" cy="5410200"/>
          </a:xfrm>
        </p:spPr>
        <p:txBody>
          <a:bodyPr>
            <a:normAutofit lnSpcReduction="10000"/>
          </a:bodyPr>
          <a:lstStyle/>
          <a:p>
            <a:pPr>
              <a:spcAft>
                <a:spcPts val="1200"/>
              </a:spcAft>
            </a:pPr>
            <a:r>
              <a:rPr lang="en-US" dirty="0" smtClean="0"/>
              <a:t>Attrition Rates are highest within Call Centers Environments</a:t>
            </a:r>
          </a:p>
          <a:p>
            <a:pPr>
              <a:spcAft>
                <a:spcPts val="1200"/>
              </a:spcAft>
            </a:pPr>
            <a:r>
              <a:rPr lang="en-US" dirty="0" smtClean="0"/>
              <a:t>High turnover rates impact quality and productivity due to lack of service continuity</a:t>
            </a:r>
          </a:p>
          <a:p>
            <a:pPr>
              <a:spcAft>
                <a:spcPts val="1200"/>
              </a:spcAft>
            </a:pPr>
            <a:r>
              <a:rPr lang="en-US" dirty="0" smtClean="0"/>
              <a:t>Global HRM will develop continuous improvement programs and stay-interviews to minimize employee attrition</a:t>
            </a:r>
          </a:p>
          <a:p>
            <a:pPr>
              <a:lnSpc>
                <a:spcPct val="110000"/>
              </a:lnSpc>
              <a:spcBef>
                <a:spcPts val="0"/>
              </a:spcBef>
            </a:pPr>
            <a:r>
              <a:rPr lang="en-US" dirty="0" smtClean="0"/>
              <a:t>Global HRM will implement and manage employee focus groups, surveys an</a:t>
            </a:r>
          </a:p>
          <a:p>
            <a:pPr>
              <a:lnSpc>
                <a:spcPct val="110000"/>
              </a:lnSpc>
              <a:spcBef>
                <a:spcPts val="0"/>
              </a:spcBef>
              <a:buNone/>
            </a:pPr>
            <a:r>
              <a:rPr lang="en-US" dirty="0" smtClean="0"/>
              <a:t>    other communication venues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020762"/>
          </a:xfrm>
        </p:spPr>
        <p:txBody>
          <a:bodyPr>
            <a:normAutofit fontScale="90000"/>
          </a:bodyPr>
          <a:lstStyle/>
          <a:p>
            <a:r>
              <a:rPr lang="en-US" dirty="0" smtClean="0"/>
              <a:t/>
            </a:r>
            <a:br>
              <a:rPr lang="en-US" dirty="0" smtClean="0"/>
            </a:br>
            <a:r>
              <a:rPr lang="en-US" b="1" dirty="0" smtClean="0"/>
              <a:t>Training &amp; Employee Development Plan</a:t>
            </a:r>
            <a:br>
              <a:rPr lang="en-US" b="1" dirty="0" smtClean="0"/>
            </a:b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a:spcAft>
                <a:spcPts val="600"/>
              </a:spcAft>
            </a:pPr>
            <a:r>
              <a:rPr lang="en-US" dirty="0" smtClean="0"/>
              <a:t>Preliminary Interviews to Assess Performance and Employee Relations Deficiencies </a:t>
            </a:r>
          </a:p>
          <a:p>
            <a:pPr>
              <a:spcAft>
                <a:spcPts val="600"/>
              </a:spcAft>
            </a:pPr>
            <a:r>
              <a:rPr lang="en-US" dirty="0" smtClean="0"/>
              <a:t>Stay Interviews with High Risk Employees</a:t>
            </a:r>
          </a:p>
          <a:p>
            <a:pPr>
              <a:spcAft>
                <a:spcPts val="600"/>
              </a:spcAft>
            </a:pPr>
            <a:r>
              <a:rPr lang="en-US" dirty="0" smtClean="0"/>
              <a:t>Stage One Management Feedback &amp; Recommendations</a:t>
            </a:r>
          </a:p>
          <a:p>
            <a:pPr>
              <a:spcAft>
                <a:spcPts val="600"/>
              </a:spcAft>
            </a:pPr>
            <a:r>
              <a:rPr lang="en-US" dirty="0" smtClean="0"/>
              <a:t>Training Program Realignment</a:t>
            </a:r>
          </a:p>
          <a:p>
            <a:pPr>
              <a:spcAft>
                <a:spcPts val="600"/>
              </a:spcAft>
            </a:pPr>
            <a:r>
              <a:rPr lang="en-US" dirty="0" smtClean="0"/>
              <a:t>Stage One Training</a:t>
            </a:r>
          </a:p>
          <a:p>
            <a:r>
              <a:rPr lang="en-US" dirty="0" smtClean="0"/>
              <a:t>Continuous Improvement Plans </a:t>
            </a:r>
          </a:p>
          <a:p>
            <a:endParaRPr lang="en-US" dirty="0" smtClean="0"/>
          </a:p>
          <a:p>
            <a:endParaRPr lang="en-US" dirty="0"/>
          </a:p>
        </p:txBody>
      </p:sp>
      <p:pic>
        <p:nvPicPr>
          <p:cNvPr id="8194" name="Picture 2" descr="http://t1.gstatic.com/images?q=tbn:ANd9GcTLU5Iz6kBir05C28FiRhkxqBoRnO0_bq2sHQ7Pki--WT4cl71_ig"/>
          <p:cNvPicPr>
            <a:picLocks noChangeAspect="1" noChangeArrowheads="1"/>
          </p:cNvPicPr>
          <p:nvPr/>
        </p:nvPicPr>
        <p:blipFill>
          <a:blip r:embed="rId3" cstate="print"/>
          <a:srcRect/>
          <a:stretch>
            <a:fillRect/>
          </a:stretch>
        </p:blipFill>
        <p:spPr bwMode="auto">
          <a:xfrm>
            <a:off x="6695584" y="4648200"/>
            <a:ext cx="2448416" cy="2209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img.docstoccdn.com/thumb/orig/43094328.png"/>
          <p:cNvPicPr>
            <a:picLocks noChangeAspect="1" noChangeArrowheads="1"/>
          </p:cNvPicPr>
          <p:nvPr/>
        </p:nvPicPr>
        <p:blipFill>
          <a:blip r:embed="rId3" cstate="print"/>
          <a:srcRect/>
          <a:stretch>
            <a:fillRect/>
          </a:stretch>
        </p:blipFill>
        <p:spPr bwMode="auto">
          <a:xfrm>
            <a:off x="0" y="0"/>
            <a:ext cx="9144000" cy="7239000"/>
          </a:xfrm>
          <a:prstGeom prst="rect">
            <a:avLst/>
          </a:prstGeom>
          <a:noFill/>
        </p:spPr>
      </p:pic>
      <p:sp>
        <p:nvSpPr>
          <p:cNvPr id="7" name="TextBox 6"/>
          <p:cNvSpPr txBox="1"/>
          <p:nvPr/>
        </p:nvSpPr>
        <p:spPr>
          <a:xfrm>
            <a:off x="2514600" y="990600"/>
            <a:ext cx="3962400" cy="338554"/>
          </a:xfrm>
          <a:prstGeom prst="rect">
            <a:avLst/>
          </a:prstGeom>
          <a:solidFill>
            <a:schemeClr val="bg1"/>
          </a:solidFill>
        </p:spPr>
        <p:txBody>
          <a:bodyPr wrap="square" rtlCol="0">
            <a:spAutoFit/>
          </a:bodyPr>
          <a:lstStyle/>
          <a:p>
            <a:pPr algn="ctr"/>
            <a:r>
              <a:rPr lang="en-US" sz="1600" b="1" dirty="0" smtClean="0">
                <a:solidFill>
                  <a:schemeClr val="tx1">
                    <a:lumMod val="75000"/>
                    <a:lumOff val="25000"/>
                  </a:schemeClr>
                </a:solidFill>
                <a:latin typeface="Arial Narrow" pitchFamily="34" charset="0"/>
              </a:rPr>
              <a:t>Process Improvement Plan Stage 1</a:t>
            </a:r>
            <a:endParaRPr lang="en-US" sz="1600" b="1" dirty="0">
              <a:solidFill>
                <a:schemeClr val="tx1">
                  <a:lumMod val="75000"/>
                  <a:lumOff val="25000"/>
                </a:schemeClr>
              </a:solidFill>
              <a:latin typeface="Arial Narrow" pitchFamily="34" charset="0"/>
            </a:endParaRPr>
          </a:p>
        </p:txBody>
      </p:sp>
      <p:sp>
        <p:nvSpPr>
          <p:cNvPr id="8" name="TextBox 7"/>
          <p:cNvSpPr txBox="1"/>
          <p:nvPr/>
        </p:nvSpPr>
        <p:spPr>
          <a:xfrm>
            <a:off x="2819400" y="6248400"/>
            <a:ext cx="3962400" cy="830997"/>
          </a:xfrm>
          <a:prstGeom prst="rect">
            <a:avLst/>
          </a:prstGeom>
          <a:solidFill>
            <a:schemeClr val="bg1"/>
          </a:solidFill>
        </p:spPr>
        <p:txBody>
          <a:bodyPr wrap="square" rtlCol="0">
            <a:spAutoFit/>
          </a:bodyPr>
          <a:lstStyle/>
          <a:p>
            <a:pPr algn="ctr"/>
            <a:endParaRPr lang="en-US" sz="1600" b="1" dirty="0" smtClean="0">
              <a:solidFill>
                <a:schemeClr val="tx1">
                  <a:lumMod val="75000"/>
                  <a:lumOff val="25000"/>
                </a:schemeClr>
              </a:solidFill>
              <a:latin typeface="Arial Narrow" pitchFamily="34" charset="0"/>
            </a:endParaRPr>
          </a:p>
          <a:p>
            <a:pPr algn="ctr"/>
            <a:endParaRPr lang="en-US" sz="1600" b="1" dirty="0">
              <a:solidFill>
                <a:schemeClr val="tx1">
                  <a:lumMod val="75000"/>
                  <a:lumOff val="25000"/>
                </a:schemeClr>
              </a:solidFill>
              <a:latin typeface="Arial Narrow" pitchFamily="34" charset="0"/>
            </a:endParaRPr>
          </a:p>
          <a:p>
            <a:pPr algn="ctr"/>
            <a:endParaRPr lang="en-US" sz="1600" b="1" dirty="0">
              <a:solidFill>
                <a:schemeClr val="tx1">
                  <a:lumMod val="75000"/>
                  <a:lumOff val="25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socialstrategy1.com/wp-content/uploads/2010/12/Social-Media-Focus-Group.png"/>
          <p:cNvPicPr>
            <a:picLocks noChangeAspect="1" noChangeArrowheads="1"/>
          </p:cNvPicPr>
          <p:nvPr/>
        </p:nvPicPr>
        <p:blipFill>
          <a:blip r:embed="rId3" cstate="print"/>
          <a:srcRect/>
          <a:stretch>
            <a:fillRect/>
          </a:stretch>
        </p:blipFill>
        <p:spPr bwMode="auto">
          <a:xfrm>
            <a:off x="6781800" y="0"/>
            <a:ext cx="2362200" cy="2743200"/>
          </a:xfrm>
          <a:prstGeom prst="rect">
            <a:avLst/>
          </a:prstGeom>
          <a:noFill/>
        </p:spPr>
      </p:pic>
      <p:sp>
        <p:nvSpPr>
          <p:cNvPr id="2" name="Title 1"/>
          <p:cNvSpPr>
            <a:spLocks noGrp="1"/>
          </p:cNvSpPr>
          <p:nvPr>
            <p:ph type="title"/>
          </p:nvPr>
        </p:nvSpPr>
        <p:spPr/>
        <p:txBody>
          <a:bodyPr/>
          <a:lstStyle/>
          <a:p>
            <a:pPr algn="l"/>
            <a:r>
              <a:rPr lang="en-US" b="1" dirty="0" smtClean="0"/>
              <a:t> Application of HRM Services</a:t>
            </a:r>
            <a:endParaRPr lang="en-US" b="1" dirty="0"/>
          </a:p>
        </p:txBody>
      </p:sp>
      <p:sp>
        <p:nvSpPr>
          <p:cNvPr id="3" name="Content Placeholder 2"/>
          <p:cNvSpPr>
            <a:spLocks noGrp="1"/>
          </p:cNvSpPr>
          <p:nvPr>
            <p:ph idx="1"/>
          </p:nvPr>
        </p:nvSpPr>
        <p:spPr>
          <a:xfrm>
            <a:off x="457200" y="1371600"/>
            <a:ext cx="8229600" cy="5105400"/>
          </a:xfrm>
        </p:spPr>
        <p:txBody>
          <a:bodyPr>
            <a:normAutofit/>
          </a:bodyPr>
          <a:lstStyle/>
          <a:p>
            <a:pPr lvl="0"/>
            <a:r>
              <a:rPr lang="en-US" i="1" dirty="0"/>
              <a:t>Hire the right </a:t>
            </a:r>
            <a:r>
              <a:rPr lang="en-US" i="1" dirty="0" smtClean="0"/>
              <a:t>people</a:t>
            </a:r>
            <a:endParaRPr lang="en-US" dirty="0"/>
          </a:p>
          <a:p>
            <a:pPr lvl="0"/>
            <a:r>
              <a:rPr lang="en-US" i="1" dirty="0" smtClean="0"/>
              <a:t>Develop solid training </a:t>
            </a:r>
            <a:r>
              <a:rPr lang="en-US" i="1" dirty="0"/>
              <a:t>and </a:t>
            </a:r>
            <a:r>
              <a:rPr lang="en-US" i="1" dirty="0" smtClean="0"/>
              <a:t>orientation </a:t>
            </a:r>
            <a:r>
              <a:rPr lang="en-US" i="1" dirty="0"/>
              <a:t>p</a:t>
            </a:r>
            <a:r>
              <a:rPr lang="en-US" i="1" dirty="0" smtClean="0"/>
              <a:t>rograms</a:t>
            </a:r>
            <a:endParaRPr lang="en-US" dirty="0"/>
          </a:p>
          <a:p>
            <a:pPr lvl="0"/>
            <a:r>
              <a:rPr lang="en-US" i="1" dirty="0" smtClean="0"/>
              <a:t>Communicate </a:t>
            </a:r>
            <a:r>
              <a:rPr lang="en-US" i="1" dirty="0"/>
              <a:t>clear </a:t>
            </a:r>
            <a:r>
              <a:rPr lang="en-US" i="1" dirty="0" smtClean="0"/>
              <a:t>expectations the first time</a:t>
            </a:r>
          </a:p>
          <a:p>
            <a:pPr lvl="0"/>
            <a:r>
              <a:rPr lang="en-US" i="1" dirty="0" smtClean="0"/>
              <a:t>Increase lines of communication</a:t>
            </a:r>
            <a:endParaRPr lang="en-US" dirty="0"/>
          </a:p>
          <a:p>
            <a:pPr lvl="0"/>
            <a:r>
              <a:rPr lang="en-US" i="1" dirty="0" smtClean="0"/>
              <a:t>Ensure employees receive Appraisal </a:t>
            </a:r>
            <a:r>
              <a:rPr lang="en-US" i="1" dirty="0"/>
              <a:t>Process </a:t>
            </a:r>
            <a:r>
              <a:rPr lang="en-US" i="1" dirty="0" smtClean="0"/>
              <a:t>Training</a:t>
            </a:r>
            <a:endParaRPr lang="en-US" dirty="0"/>
          </a:p>
          <a:p>
            <a:pPr lvl="0"/>
            <a:r>
              <a:rPr lang="en-US" i="1" dirty="0"/>
              <a:t>Continuous Development </a:t>
            </a:r>
            <a:r>
              <a:rPr lang="en-US" i="1" dirty="0" smtClean="0"/>
              <a:t>to include Reward and </a:t>
            </a:r>
            <a:r>
              <a:rPr lang="en-US" i="1" dirty="0"/>
              <a:t>Recognition</a:t>
            </a: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themiddleshelf.com/wp-content/uploads/2010/03/Profitability_Productivity.jpg"/>
          <p:cNvPicPr>
            <a:picLocks noChangeAspect="1" noChangeArrowheads="1"/>
          </p:cNvPicPr>
          <p:nvPr/>
        </p:nvPicPr>
        <p:blipFill>
          <a:blip r:embed="rId3" cstate="print"/>
          <a:srcRect/>
          <a:stretch>
            <a:fillRect/>
          </a:stretch>
        </p:blipFill>
        <p:spPr bwMode="auto">
          <a:xfrm>
            <a:off x="6553200" y="990600"/>
            <a:ext cx="2590800" cy="2847976"/>
          </a:xfrm>
          <a:prstGeom prst="rect">
            <a:avLst/>
          </a:prstGeom>
          <a:noFill/>
        </p:spPr>
      </p:pic>
      <p:sp>
        <p:nvSpPr>
          <p:cNvPr id="2" name="Title 1"/>
          <p:cNvSpPr>
            <a:spLocks noGrp="1"/>
          </p:cNvSpPr>
          <p:nvPr>
            <p:ph type="title"/>
          </p:nvPr>
        </p:nvSpPr>
        <p:spPr>
          <a:xfrm>
            <a:off x="457200" y="152400"/>
            <a:ext cx="8229600" cy="1020762"/>
          </a:xfrm>
        </p:spPr>
        <p:txBody>
          <a:bodyPr/>
          <a:lstStyle/>
          <a:p>
            <a:r>
              <a:rPr lang="en-US" b="1" dirty="0" smtClean="0"/>
              <a:t>Benefits &amp; Impact to Service</a:t>
            </a:r>
            <a:endParaRPr lang="en-US" b="1" dirty="0"/>
          </a:p>
        </p:txBody>
      </p:sp>
      <p:sp>
        <p:nvSpPr>
          <p:cNvPr id="3" name="Content Placeholder 2"/>
          <p:cNvSpPr>
            <a:spLocks noGrp="1"/>
          </p:cNvSpPr>
          <p:nvPr>
            <p:ph idx="1"/>
          </p:nvPr>
        </p:nvSpPr>
        <p:spPr>
          <a:xfrm>
            <a:off x="304800" y="1143000"/>
            <a:ext cx="8610600" cy="5562600"/>
          </a:xfrm>
        </p:spPr>
        <p:txBody>
          <a:bodyPr>
            <a:normAutofit/>
          </a:bodyPr>
          <a:lstStyle/>
          <a:p>
            <a:pPr>
              <a:spcAft>
                <a:spcPts val="600"/>
              </a:spcAft>
            </a:pPr>
            <a:r>
              <a:rPr lang="en-US" dirty="0" smtClean="0"/>
              <a:t>Decreased Attrition</a:t>
            </a:r>
          </a:p>
          <a:p>
            <a:pPr>
              <a:spcAft>
                <a:spcPts val="600"/>
              </a:spcAft>
            </a:pPr>
            <a:r>
              <a:rPr lang="en-US" dirty="0" smtClean="0"/>
              <a:t>Improved Customer Service Index Ratings</a:t>
            </a:r>
          </a:p>
          <a:p>
            <a:pPr>
              <a:spcAft>
                <a:spcPts val="600"/>
              </a:spcAft>
            </a:pPr>
            <a:r>
              <a:rPr lang="en-US" dirty="0" smtClean="0"/>
              <a:t>Increased Employee Satisfaction</a:t>
            </a:r>
          </a:p>
          <a:p>
            <a:pPr>
              <a:spcAft>
                <a:spcPts val="600"/>
              </a:spcAft>
            </a:pPr>
            <a:r>
              <a:rPr lang="en-US" dirty="0" smtClean="0"/>
              <a:t>Minimized Risks of Employee Grievances</a:t>
            </a:r>
          </a:p>
          <a:p>
            <a:r>
              <a:rPr lang="en-US" dirty="0" smtClean="0"/>
              <a:t> Increased Diversity through Strategic Staffing</a:t>
            </a:r>
          </a:p>
          <a:p>
            <a:pPr>
              <a:spcAft>
                <a:spcPts val="1200"/>
              </a:spcAft>
            </a:pPr>
            <a:r>
              <a:rPr lang="en-US" dirty="0" smtClean="0"/>
              <a:t>Transition from Annual Appraisal to Performance Management System</a:t>
            </a:r>
          </a:p>
          <a:p>
            <a:r>
              <a:rPr lang="en-US" b="1" dirty="0" smtClean="0"/>
              <a:t>Organizational Profitability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Global HRM, Co.</a:t>
            </a:r>
            <a:endParaRPr lang="en-US" b="1" dirty="0"/>
          </a:p>
        </p:txBody>
      </p:sp>
      <p:pic>
        <p:nvPicPr>
          <p:cNvPr id="22532" name="Picture 4" descr="http://www.sportswebconsulting.ca/ask_small.jpg"/>
          <p:cNvPicPr>
            <a:picLocks noChangeAspect="1" noChangeArrowheads="1"/>
          </p:cNvPicPr>
          <p:nvPr/>
        </p:nvPicPr>
        <p:blipFill>
          <a:blip r:embed="rId3" cstate="print"/>
          <a:srcRect/>
          <a:stretch>
            <a:fillRect/>
          </a:stretch>
        </p:blipFill>
        <p:spPr bwMode="auto">
          <a:xfrm>
            <a:off x="2209800" y="1600200"/>
            <a:ext cx="4495800" cy="4495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spcAft>
                <a:spcPts val="1200"/>
              </a:spcAft>
              <a:buNone/>
            </a:pPr>
            <a:r>
              <a:rPr lang="en-US" sz="2400" dirty="0" smtClean="0"/>
              <a:t>Newstrom, John W. &amp; Davis, Keith (1993).</a:t>
            </a:r>
            <a:r>
              <a:rPr lang="en-US" sz="2400" i="1" dirty="0" smtClean="0"/>
              <a:t> Organizational Behavior: Human Behavior at Work</a:t>
            </a:r>
            <a:r>
              <a:rPr lang="en-US" sz="2400" dirty="0" smtClean="0"/>
              <a:t>.  New York: McGraw-Hill</a:t>
            </a:r>
          </a:p>
          <a:p>
            <a:pPr>
              <a:spcBef>
                <a:spcPts val="0"/>
              </a:spcBef>
              <a:buNone/>
            </a:pPr>
            <a:r>
              <a:rPr lang="en-US" sz="2400" dirty="0" smtClean="0"/>
              <a:t>Ulrich, D. (1998). </a:t>
            </a:r>
            <a:r>
              <a:rPr lang="en-US" sz="2400" i="1" dirty="0" smtClean="0"/>
              <a:t>A New Mandate for Human</a:t>
            </a:r>
            <a:r>
              <a:rPr lang="en-US" sz="2400" dirty="0" smtClean="0"/>
              <a:t> </a:t>
            </a:r>
            <a:r>
              <a:rPr lang="en-US" sz="2400" i="1" dirty="0" smtClean="0"/>
              <a:t>Resources</a:t>
            </a:r>
            <a:r>
              <a:rPr lang="en-US" sz="2400" dirty="0" smtClean="0"/>
              <a:t>. Retrieved July 25, 2011 from web: </a:t>
            </a:r>
          </a:p>
          <a:p>
            <a:pPr>
              <a:spcBef>
                <a:spcPts val="0"/>
              </a:spcBef>
              <a:spcAft>
                <a:spcPts val="1200"/>
              </a:spcAft>
              <a:buNone/>
            </a:pPr>
            <a:r>
              <a:rPr lang="en-US" sz="2400" dirty="0" smtClean="0"/>
              <a:t>	http://www.vta.vic.edu.au/docs/strategic/New%20Mandate%20Ulrich%201998.pdf</a:t>
            </a:r>
          </a:p>
          <a:p>
            <a:pPr>
              <a:spcAft>
                <a:spcPts val="1200"/>
              </a:spcAft>
              <a:buNone/>
            </a:pPr>
            <a:r>
              <a:rPr lang="en-US" sz="2400" dirty="0" smtClean="0"/>
              <a:t>Wilton</a:t>
            </a:r>
            <a:r>
              <a:rPr lang="en-US" sz="2400" dirty="0"/>
              <a:t>, N. (2010). </a:t>
            </a:r>
            <a:r>
              <a:rPr lang="en-US" sz="2400" i="1" dirty="0"/>
              <a:t>An Introduction to Human Resource Management</a:t>
            </a:r>
            <a:r>
              <a:rPr lang="en-US" sz="2400" dirty="0"/>
              <a:t>. Thousand Oaks, CA: Sage </a:t>
            </a:r>
            <a:r>
              <a:rPr lang="en-US" sz="2400" dirty="0" smtClean="0"/>
              <a:t>Publications</a:t>
            </a:r>
            <a:endParaRPr lang="en-US" sz="2400" dirty="0"/>
          </a:p>
          <a:p>
            <a:pPr>
              <a:spcBef>
                <a:spcPts val="0"/>
              </a:spcBef>
              <a:buNone/>
            </a:pPr>
            <a:r>
              <a:rPr lang="en-US" sz="2400" dirty="0" smtClean="0"/>
              <a:t> </a:t>
            </a:r>
          </a:p>
          <a:p>
            <a:pPr>
              <a:buNone/>
            </a:pP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698</Words>
  <Application>Microsoft Office PowerPoint</Application>
  <PresentationFormat>On-screen Show (4:3)</PresentationFormat>
  <Paragraphs>61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Gateway Call Centers &amp; Global Human Resource Management, Co.</vt:lpstr>
      <vt:lpstr>Training &amp; Development</vt:lpstr>
      <vt:lpstr> Training &amp; Employee Development Plan </vt:lpstr>
      <vt:lpstr>Slide 4</vt:lpstr>
      <vt:lpstr> Application of HRM Services</vt:lpstr>
      <vt:lpstr>Benefits &amp; Impact to Service</vt:lpstr>
      <vt:lpstr>Global HRM, Co.</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2011-07-25T22:39:01Z</dcterms:created>
  <dcterms:modified xsi:type="dcterms:W3CDTF">2011-07-25T23:55:27Z</dcterms:modified>
</cp:coreProperties>
</file>