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5" r:id="rId4"/>
    <p:sldId id="258" r:id="rId5"/>
    <p:sldId id="259" r:id="rId6"/>
    <p:sldId id="260"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80" autoAdjust="0"/>
  </p:normalViewPr>
  <p:slideViewPr>
    <p:cSldViewPr>
      <p:cViewPr varScale="1">
        <p:scale>
          <a:sx n="45" d="100"/>
          <a:sy n="45" d="100"/>
        </p:scale>
        <p:origin x="-20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438C9-844D-4F9D-9659-E47167CF4A95}" type="datetimeFigureOut">
              <a:rPr lang="en-US" smtClean="0"/>
              <a:pPr/>
              <a:t>7/8/2011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998B7E-F3C0-4978-9FF1-F80F075DDF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study was conducted to determine the pain characteristics with respect to different measures</a:t>
            </a:r>
            <a:r>
              <a:rPr lang="en-US" baseline="0" dirty="0" smtClean="0"/>
              <a:t> like anxiety, age, gender etc. The study was conducted by taking a sample of 50 unites of Chinese American patients suffering from cancer. The study identifies that how and why different measures like gender, age, class, anxiety affects on disease and how the different patients deal with the disease.</a:t>
            </a:r>
            <a:endParaRPr lang="en-US" dirty="0"/>
          </a:p>
        </p:txBody>
      </p:sp>
      <p:sp>
        <p:nvSpPr>
          <p:cNvPr id="4" name="Slide Number Placeholder 3"/>
          <p:cNvSpPr>
            <a:spLocks noGrp="1"/>
          </p:cNvSpPr>
          <p:nvPr>
            <p:ph type="sldNum" sz="quarter" idx="10"/>
          </p:nvPr>
        </p:nvSpPr>
        <p:spPr/>
        <p:txBody>
          <a:bodyPr/>
          <a:lstStyle/>
          <a:p>
            <a:fld id="{DE998B7E-F3C0-4978-9FF1-F80F075DDF8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a:t>
            </a:r>
            <a:r>
              <a:rPr lang="en-US" baseline="0" dirty="0" smtClean="0"/>
              <a:t> study has some pros and cons, no doubt, the author does his best but there are always some points which needs to be considered before grading any research or any the authors work. The study was conducted by taking a short sample of 50 unites from Chinese American patients.  The sample was too short to determine the link between different measures and pain management. The sample should be little bit big in order to have a better and broad understanding of the subject.</a:t>
            </a:r>
            <a:endParaRPr lang="en-US" dirty="0"/>
          </a:p>
        </p:txBody>
      </p:sp>
      <p:sp>
        <p:nvSpPr>
          <p:cNvPr id="4" name="Slide Number Placeholder 3"/>
          <p:cNvSpPr>
            <a:spLocks noGrp="1"/>
          </p:cNvSpPr>
          <p:nvPr>
            <p:ph type="sldNum" sz="quarter" idx="10"/>
          </p:nvPr>
        </p:nvSpPr>
        <p:spPr/>
        <p:txBody>
          <a:bodyPr/>
          <a:lstStyle/>
          <a:p>
            <a:fld id="{DE998B7E-F3C0-4978-9FF1-F80F075DDF8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Several limitations of this study should be acknowledged. The relatively small sample size and the homogeneity</a:t>
            </a:r>
          </a:p>
          <a:p>
            <a:r>
              <a:rPr lang="en-US" sz="1200" kern="1200" dirty="0" smtClean="0">
                <a:solidFill>
                  <a:schemeClr val="tx1"/>
                </a:solidFill>
                <a:latin typeface="+mn-lt"/>
                <a:ea typeface="+mn-ea"/>
                <a:cs typeface="+mn-cs"/>
              </a:rPr>
              <a:t>of the sample in terms of acculturation level limit the </a:t>
            </a:r>
            <a:r>
              <a:rPr lang="en-US" sz="1200" kern="1200" dirty="0" err="1" smtClean="0">
                <a:solidFill>
                  <a:schemeClr val="tx1"/>
                </a:solidFill>
                <a:latin typeface="+mn-lt"/>
                <a:ea typeface="+mn-ea"/>
                <a:cs typeface="+mn-cs"/>
              </a:rPr>
              <a:t>generalizability</a:t>
            </a:r>
            <a:r>
              <a:rPr lang="en-US" sz="1200" kern="1200" dirty="0" smtClean="0">
                <a:solidFill>
                  <a:schemeClr val="tx1"/>
                </a:solidFill>
                <a:latin typeface="+mn-lt"/>
                <a:ea typeface="+mn-ea"/>
                <a:cs typeface="+mn-cs"/>
              </a:rPr>
              <a:t> of the study findings. In addition, because of the relatively small sample and the characteristics of the patients, as well as the multiple correlations</a:t>
            </a:r>
          </a:p>
          <a:p>
            <a:r>
              <a:rPr lang="en-US" sz="1200" kern="1200" dirty="0" smtClean="0">
                <a:solidFill>
                  <a:schemeClr val="tx1"/>
                </a:solidFill>
                <a:latin typeface="+mn-lt"/>
                <a:ea typeface="+mn-ea"/>
                <a:cs typeface="+mn-cs"/>
              </a:rPr>
              <a:t>that were performed</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findings from this pilot study should be interpreted with caution and warrant replication in larger and more heterogeneous samples of Chinese Americans, particularly in terms of their acculturation levels. Although 40 of the 50 patients had lived in the United States for more than 10 years, their level of acculturation was low (—X = 1.8), which suggests a strong Asian (Chinese) identification. Although the recruitment of this type of sample was a major goal of this</a:t>
            </a:r>
          </a:p>
          <a:p>
            <a:r>
              <a:rPr lang="en-US" sz="1200" kern="1200" dirty="0" smtClean="0">
                <a:solidFill>
                  <a:schemeClr val="tx1"/>
                </a:solidFill>
                <a:latin typeface="+mn-lt"/>
                <a:ea typeface="+mn-ea"/>
                <a:cs typeface="+mn-cs"/>
              </a:rPr>
              <a:t>study, future research should include larger numbers of second- and third-generation Chinese American patients with cancer. All of the patients were from a community setting in a large urban area. Therefore, these findings cannot be generalized to hospitalized patients or to patients in more rural areas. Finally, patients’ self-reports of their analgesic use were used to calculate the PMI. Future studies should evaluate the medication regimen in more detail (e.g., doses of analgesic medication, adherence to the analgesic regimen, effectiveness of the</a:t>
            </a:r>
          </a:p>
          <a:p>
            <a:r>
              <a:rPr lang="en-US" sz="1200" kern="1200" dirty="0" smtClean="0">
                <a:solidFill>
                  <a:schemeClr val="tx1"/>
                </a:solidFill>
                <a:latin typeface="+mn-lt"/>
                <a:ea typeface="+mn-ea"/>
                <a:cs typeface="+mn-cs"/>
              </a:rPr>
              <a:t>analgesic regimen). Future quantitative and qualitative studies with larger numbers of patients need to extend the work reported here on the cancer pain experience of Chinese Americans. These types of studies are needed to plan culturally appropriate intervention studies to improve cancer pain management in this vulnerable population.</a:t>
            </a:r>
          </a:p>
          <a:p>
            <a:endParaRPr lang="en-US" dirty="0"/>
          </a:p>
        </p:txBody>
      </p:sp>
      <p:sp>
        <p:nvSpPr>
          <p:cNvPr id="4" name="Slide Number Placeholder 3"/>
          <p:cNvSpPr>
            <a:spLocks noGrp="1"/>
          </p:cNvSpPr>
          <p:nvPr>
            <p:ph type="sldNum" sz="quarter" idx="10"/>
          </p:nvPr>
        </p:nvSpPr>
        <p:spPr/>
        <p:txBody>
          <a:bodyPr/>
          <a:lstStyle/>
          <a:p>
            <a:fld id="{DE998B7E-F3C0-4978-9FF1-F80F075DDF8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depth of the researchers move to make sure the units are not contaminated by language or cultural biasness</a:t>
            </a:r>
            <a:r>
              <a:rPr lang="en-US" baseline="0" dirty="0" smtClean="0"/>
              <a:t> </a:t>
            </a:r>
            <a:r>
              <a:rPr lang="en-US" dirty="0" smtClean="0"/>
              <a:t>and to obtain the trust of the subjects are thorough.  </a:t>
            </a:r>
          </a:p>
          <a:p>
            <a:endParaRPr lang="en-US" dirty="0"/>
          </a:p>
        </p:txBody>
      </p:sp>
      <p:sp>
        <p:nvSpPr>
          <p:cNvPr id="4" name="Slide Number Placeholder 3"/>
          <p:cNvSpPr>
            <a:spLocks noGrp="1"/>
          </p:cNvSpPr>
          <p:nvPr>
            <p:ph type="sldNum" sz="quarter" idx="10"/>
          </p:nvPr>
        </p:nvSpPr>
        <p:spPr/>
        <p:txBody>
          <a:bodyPr/>
          <a:lstStyle/>
          <a:p>
            <a:fld id="{DE998B7E-F3C0-4978-9FF1-F80F075DDF8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998B7E-F3C0-4978-9FF1-F80F075DDF8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types of goals a student enters with, can affect their style of learning (surface or deep). If, however, the intention of higher education is to appreciate</a:t>
            </a:r>
            <a:r>
              <a:rPr lang="en-US" baseline="0" dirty="0" smtClean="0"/>
              <a:t> </a:t>
            </a:r>
            <a:r>
              <a:rPr lang="en-US" dirty="0" smtClean="0"/>
              <a:t>a deep approach as students Moves with the the course, then if students fail to understand what they are being required to seek for in any one project, then they will Misunderstood the implicit exposure of any course of study and make different meanings.</a:t>
            </a:r>
            <a:endParaRPr lang="en-US" dirty="0"/>
          </a:p>
        </p:txBody>
      </p:sp>
      <p:sp>
        <p:nvSpPr>
          <p:cNvPr id="4" name="Slide Number Placeholder 3"/>
          <p:cNvSpPr>
            <a:spLocks noGrp="1"/>
          </p:cNvSpPr>
          <p:nvPr>
            <p:ph type="sldNum" sz="quarter" idx="10"/>
          </p:nvPr>
        </p:nvSpPr>
        <p:spPr/>
        <p:txBody>
          <a:bodyPr/>
          <a:lstStyle/>
          <a:p>
            <a:fld id="{DE998B7E-F3C0-4978-9FF1-F80F075DDF8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Oncology nurses has an</a:t>
            </a:r>
            <a:r>
              <a:rPr lang="en-US" baseline="0" dirty="0" smtClean="0"/>
              <a:t> important and a wide role to perform. They holds a great responsibility towards cancer patients. Oncology nurse</a:t>
            </a:r>
            <a:r>
              <a:rPr lang="en-US" dirty="0" smtClean="0"/>
              <a:t> experience in a huge variety of settings including acute care hospitals, ambulatory care clinics, private oncologists' offices, radiation therapy facilities, home healthcare agencies, and community agencies. Nurse performs a great role in making a cancer patient relax for</a:t>
            </a:r>
            <a:r>
              <a:rPr lang="en-US" baseline="0" dirty="0" smtClean="0"/>
              <a:t> some time.</a:t>
            </a:r>
            <a:endParaRPr lang="en-US" dirty="0"/>
          </a:p>
        </p:txBody>
      </p:sp>
      <p:sp>
        <p:nvSpPr>
          <p:cNvPr id="4" name="Slide Number Placeholder 3"/>
          <p:cNvSpPr>
            <a:spLocks noGrp="1"/>
          </p:cNvSpPr>
          <p:nvPr>
            <p:ph type="sldNum" sz="quarter" idx="10"/>
          </p:nvPr>
        </p:nvSpPr>
        <p:spPr/>
        <p:txBody>
          <a:bodyPr/>
          <a:lstStyle/>
          <a:p>
            <a:fld id="{DE998B7E-F3C0-4978-9FF1-F80F075DDF8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8D9065-FE1E-4086-8FD5-F9D103EA4EA0}"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9065-FE1E-4086-8FD5-F9D103EA4EA0}"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9065-FE1E-4086-8FD5-F9D103EA4EA0}"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D9065-FE1E-4086-8FD5-F9D103EA4EA0}"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D9065-FE1E-4086-8FD5-F9D103EA4EA0}"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8D9065-FE1E-4086-8FD5-F9D103EA4EA0}"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D9065-FE1E-4086-8FD5-F9D103EA4EA0}" type="datetimeFigureOut">
              <a:rPr lang="en-US" smtClean="0"/>
              <a:pPr/>
              <a:t>7/8/2011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D9065-FE1E-4086-8FD5-F9D103EA4EA0}" type="datetimeFigureOut">
              <a:rPr lang="en-US" smtClean="0"/>
              <a:pPr/>
              <a:t>7/8/2011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D9065-FE1E-4086-8FD5-F9D103EA4EA0}" type="datetimeFigureOut">
              <a:rPr lang="en-US" smtClean="0"/>
              <a:pPr/>
              <a:t>7/8/2011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D9065-FE1E-4086-8FD5-F9D103EA4EA0}"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D9065-FE1E-4086-8FD5-F9D103EA4EA0}"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D36D-602F-464F-BE97-3D3CC9313C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D9065-FE1E-4086-8FD5-F9D103EA4EA0}" type="datetimeFigureOut">
              <a:rPr lang="en-US" smtClean="0"/>
              <a:pPr/>
              <a:t>7/8/2011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6D36D-602F-464F-BE97-3D3CC9313C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Article Critique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Comprehension</a:t>
            </a:r>
            <a:endParaRPr lang="en-US" dirty="0"/>
          </a:p>
        </p:txBody>
      </p:sp>
      <p:sp>
        <p:nvSpPr>
          <p:cNvPr id="3" name="Content Placeholder 2"/>
          <p:cNvSpPr>
            <a:spLocks noGrp="1"/>
          </p:cNvSpPr>
          <p:nvPr>
            <p:ph idx="1"/>
          </p:nvPr>
        </p:nvSpPr>
        <p:spPr/>
        <p:txBody>
          <a:bodyPr/>
          <a:lstStyle/>
          <a:p>
            <a:r>
              <a:rPr lang="en-US" dirty="0" smtClean="0"/>
              <a:t>This phase leads to understanding the concept, finding the meaning and purpose of research. Identifying the elements, measures, and grasping the main theme and plot of the research. Drawing a final and strong conclusion helps in making a research successful.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&amp; Analysis</a:t>
            </a:r>
            <a:endParaRPr lang="en-US" dirty="0"/>
          </a:p>
        </p:txBody>
      </p:sp>
      <p:sp>
        <p:nvSpPr>
          <p:cNvPr id="3" name="Content Placeholder 2"/>
          <p:cNvSpPr>
            <a:spLocks noGrp="1"/>
          </p:cNvSpPr>
          <p:nvPr>
            <p:ph idx="1"/>
          </p:nvPr>
        </p:nvSpPr>
        <p:spPr/>
        <p:txBody>
          <a:bodyPr>
            <a:normAutofit fontScale="92500"/>
          </a:bodyPr>
          <a:lstStyle/>
          <a:p>
            <a:r>
              <a:rPr lang="en-US" dirty="0" smtClean="0"/>
              <a:t>Comparison leads to matching the available data or the researched data with an ideal data or process. It helps in identifying the category of the research.</a:t>
            </a:r>
          </a:p>
          <a:p>
            <a:pPr lvl="0"/>
            <a:r>
              <a:rPr lang="en-US" dirty="0" smtClean="0"/>
              <a:t>Analysis includes the critique </a:t>
            </a:r>
            <a:r>
              <a:rPr lang="en-US" dirty="0" smtClean="0"/>
              <a:t>of the logical </a:t>
            </a:r>
            <a:r>
              <a:rPr lang="en-US" dirty="0" smtClean="0"/>
              <a:t>bridges linking one </a:t>
            </a:r>
            <a:r>
              <a:rPr lang="en-US" dirty="0" smtClean="0"/>
              <a:t>study element with another. The </a:t>
            </a:r>
            <a:r>
              <a:rPr lang="en-US" dirty="0" smtClean="0"/>
              <a:t>sequence of </a:t>
            </a:r>
            <a:r>
              <a:rPr lang="en-US" dirty="0" smtClean="0"/>
              <a:t>the research process </a:t>
            </a:r>
            <a:r>
              <a:rPr lang="en-US" dirty="0" smtClean="0"/>
              <a:t>require to </a:t>
            </a:r>
            <a:r>
              <a:rPr lang="en-US" dirty="0" smtClean="0"/>
              <a:t>be </a:t>
            </a:r>
            <a:r>
              <a:rPr lang="en-US" dirty="0" smtClean="0"/>
              <a:t>briefly deployed and tightly linked </a:t>
            </a:r>
            <a:r>
              <a:rPr lang="en-US" dirty="0" smtClean="0"/>
              <a:t>to each other to </a:t>
            </a:r>
            <a:r>
              <a:rPr lang="en-US" dirty="0" smtClean="0"/>
              <a:t>perform a </a:t>
            </a:r>
            <a:r>
              <a:rPr lang="en-US" dirty="0" smtClean="0"/>
              <a:t>quality study.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0" lvl="0" indent="0" fontAlgn="base">
              <a:spcBef>
                <a:spcPct val="0"/>
              </a:spcBef>
              <a:spcAft>
                <a:spcPct val="0"/>
              </a:spcAft>
              <a:buFontTx/>
              <a:buChar char="•"/>
              <a:tabLst>
                <a:tab pos="457200" algn="l"/>
              </a:tabLst>
            </a:pPr>
            <a:endParaRPr lang="en-US" dirty="0" smtClean="0">
              <a:solidFill>
                <a:srgbClr val="000000"/>
              </a:solidFill>
              <a:latin typeface="Times New Roman" pitchFamily="18" charset="0"/>
              <a:ea typeface="Times New Roman" pitchFamily="18" charset="0"/>
              <a:cs typeface="Times New Roman" pitchFamily="18" charset="0"/>
            </a:endParaRPr>
          </a:p>
          <a:p>
            <a:pPr marL="0" lvl="0" indent="0" fontAlgn="base">
              <a:spcBef>
                <a:spcPct val="0"/>
              </a:spcBef>
              <a:spcAft>
                <a:spcPct val="0"/>
              </a:spcAft>
              <a:buFontTx/>
              <a:buChar char="•"/>
              <a:tabLst>
                <a:tab pos="457200" algn="l"/>
              </a:tabLst>
            </a:pPr>
            <a:r>
              <a:rPr lang="en-US" dirty="0" smtClean="0">
                <a:solidFill>
                  <a:srgbClr val="000000"/>
                </a:solidFill>
                <a:latin typeface="Times New Roman" pitchFamily="18" charset="0"/>
                <a:ea typeface="Times New Roman" pitchFamily="18" charset="0"/>
                <a:cs typeface="Times New Roman" pitchFamily="18" charset="0"/>
              </a:rPr>
              <a:t>The </a:t>
            </a:r>
            <a:r>
              <a:rPr lang="en-US" dirty="0" smtClean="0">
                <a:solidFill>
                  <a:srgbClr val="000000"/>
                </a:solidFill>
                <a:latin typeface="Times New Roman" pitchFamily="18" charset="0"/>
                <a:ea typeface="Times New Roman" pitchFamily="18" charset="0"/>
                <a:cs typeface="Times New Roman" pitchFamily="18" charset="0"/>
              </a:rPr>
              <a:t>goal of this assignment is to </a:t>
            </a:r>
            <a:r>
              <a:rPr lang="en-US" dirty="0" smtClean="0">
                <a:solidFill>
                  <a:srgbClr val="000000"/>
                </a:solidFill>
                <a:latin typeface="Times New Roman" pitchFamily="18" charset="0"/>
                <a:ea typeface="Times New Roman" pitchFamily="18" charset="0"/>
                <a:cs typeface="Times New Roman" pitchFamily="18" charset="0"/>
              </a:rPr>
              <a:t>critique/analyze  </a:t>
            </a:r>
            <a:r>
              <a:rPr lang="en-US" dirty="0" smtClean="0">
                <a:solidFill>
                  <a:srgbClr val="000000"/>
                </a:solidFill>
                <a:latin typeface="Times New Roman" pitchFamily="18" charset="0"/>
                <a:ea typeface="Times New Roman" pitchFamily="18" charset="0"/>
                <a:cs typeface="Times New Roman" pitchFamily="18" charset="0"/>
              </a:rPr>
              <a:t>the </a:t>
            </a:r>
            <a:r>
              <a:rPr lang="en-US" dirty="0" smtClean="0">
                <a:solidFill>
                  <a:srgbClr val="000000"/>
                </a:solidFill>
                <a:latin typeface="Times New Roman" pitchFamily="18" charset="0"/>
                <a:ea typeface="Times New Roman" pitchFamily="18" charset="0"/>
                <a:cs typeface="Times New Roman" pitchFamily="18" charset="0"/>
              </a:rPr>
              <a:t>study</a:t>
            </a:r>
            <a:r>
              <a:rPr lang="en-US" dirty="0" smtClean="0">
                <a:solidFill>
                  <a:srgbClr val="000000"/>
                </a:solidFill>
                <a:latin typeface="Times New Roman" pitchFamily="18" charset="0"/>
                <a:ea typeface="Times New Roman" pitchFamily="18" charset="0"/>
                <a:cs typeface="Times New Roman" pitchFamily="18" charset="0"/>
              </a:rPr>
              <a:t> </a:t>
            </a:r>
            <a:r>
              <a:rPr lang="en-US" dirty="0" smtClean="0">
                <a:solidFill>
                  <a:srgbClr val="000000"/>
                </a:solidFill>
                <a:latin typeface="Times New Roman" pitchFamily="18" charset="0"/>
                <a:ea typeface="Times New Roman" pitchFamily="18" charset="0"/>
                <a:cs typeface="Times New Roman" pitchFamily="18" charset="0"/>
              </a:rPr>
              <a:t>of finding pain characteristics with respect to various factors.</a:t>
            </a:r>
            <a:endParaRPr lang="en-US" dirty="0" smtClean="0">
              <a:solidFill>
                <a:srgbClr val="000000"/>
              </a:solidFill>
              <a:latin typeface="Times New Roman" pitchFamily="18" charset="0"/>
              <a:ea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&amp; weaknesses</a:t>
            </a:r>
            <a:endParaRPr lang="en-US" dirty="0"/>
          </a:p>
        </p:txBody>
      </p:sp>
      <p:sp>
        <p:nvSpPr>
          <p:cNvPr id="3" name="Content Placeholder 2"/>
          <p:cNvSpPr>
            <a:spLocks noGrp="1"/>
          </p:cNvSpPr>
          <p:nvPr>
            <p:ph idx="1"/>
          </p:nvPr>
        </p:nvSpPr>
        <p:spPr/>
        <p:txBody>
          <a:bodyPr>
            <a:normAutofit lnSpcReduction="10000"/>
          </a:bodyPr>
          <a:lstStyle/>
          <a:p>
            <a:r>
              <a:rPr lang="en-US" dirty="0" smtClean="0"/>
              <a:t>The study focuses on pain characteristics in cancer patients </a:t>
            </a:r>
            <a:r>
              <a:rPr lang="en-US" dirty="0" smtClean="0"/>
              <a:t>from a </a:t>
            </a:r>
            <a:r>
              <a:rPr lang="en-US" dirty="0" smtClean="0"/>
              <a:t>community sample of Chinese American Patients.  The study highlights the pain characteristics according to demographic characteristics, performance status, mood disturbances and pain acculturation levels. The study sheds light on different perspectives as how several attributes affect on pain management of the sample patients.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study covers several points regarding pain management for cancer patients but it does not </a:t>
            </a:r>
            <a:r>
              <a:rPr lang="en-US" dirty="0" smtClean="0"/>
              <a:t>highlight </a:t>
            </a:r>
            <a:r>
              <a:rPr lang="en-US" dirty="0" smtClean="0"/>
              <a:t>the use of alcohol and other measures.</a:t>
            </a:r>
          </a:p>
          <a:p>
            <a:r>
              <a:rPr lang="en-US" dirty="0" smtClean="0"/>
              <a:t>The study design is purely cross-sectional and descriptive which helps a lot in providing clear and better understanding of the literature but there should be some other measures like use of drugs </a:t>
            </a:r>
            <a:r>
              <a:rPr lang="en-US" dirty="0" err="1" smtClean="0"/>
              <a:t>w.r.t</a:t>
            </a:r>
            <a:r>
              <a:rPr lang="en-US" dirty="0" smtClean="0"/>
              <a:t> Anxiety, depression should be considered as they play an important role in pain management.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Every research has some limitations and boundaries same this study does. There are some limitations of this study as a small number of samples were taken. The study area could be expanded to more groups of patients as 100 patients may experience different symptoms, different feelings and </a:t>
            </a:r>
            <a:r>
              <a:rPr lang="en-US" dirty="0" smtClean="0"/>
              <a:t>different </a:t>
            </a:r>
            <a:r>
              <a:rPr lang="en-US" dirty="0" smtClean="0"/>
              <a:t>pains. Every patient has its own strategy for dealing with pain.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Research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depth of research depends on research variables and measures. The lengths the researchers go to make sure the measures are not contaminated by language or cultural barriers and to gain the trust of the subjects are thorough.  </a:t>
            </a:r>
          </a:p>
          <a:p>
            <a:r>
              <a:rPr lang="en-US" dirty="0" smtClean="0"/>
              <a:t>Care and attention are required to avoid the biasness from any research. Correct and deep understanding of the subject and sample holds great significance in any research. .  In preparing the measures to be as objective and as acculturated as possible the researchers followed a sound protocol; however, the use of visual analog scales might have just as easily reduced the potential for some of these confounds (Gregory, 2011).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many researchers focus a lot on ethical consideration while doing a research. There are a lot of ethical consideration which must be covered when it comes to sample collections, findings of the data and obtaining some result out of it.</a:t>
            </a:r>
            <a:r>
              <a:rPr lang="en-US" dirty="0"/>
              <a:t> Future quantitative and qualitative studies with larger numbers of patients need to extend the work reported here on the cancer pain experience of Chinese Americans. These types of studies are needed to plan culturally appropriate intervention studies to improve cancer pain management in this vulnerable population.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between theory, practice &amp; research</a:t>
            </a:r>
            <a:endParaRPr lang="en-US" dirty="0"/>
          </a:p>
        </p:txBody>
      </p:sp>
      <p:sp>
        <p:nvSpPr>
          <p:cNvPr id="3" name="Content Placeholder 2"/>
          <p:cNvSpPr>
            <a:spLocks noGrp="1"/>
          </p:cNvSpPr>
          <p:nvPr>
            <p:ph idx="1"/>
          </p:nvPr>
        </p:nvSpPr>
        <p:spPr/>
        <p:txBody>
          <a:bodyPr/>
          <a:lstStyle/>
          <a:p>
            <a:r>
              <a:rPr lang="en-US" dirty="0" smtClean="0"/>
              <a:t>There </a:t>
            </a:r>
            <a:r>
              <a:rPr lang="en-US" dirty="0" smtClean="0"/>
              <a:t>is </a:t>
            </a:r>
            <a:r>
              <a:rPr lang="en-US" dirty="0" smtClean="0"/>
              <a:t>a strong bond between theory, practice and research. A number of people believe, if a person has enough learning and a wide range of research, he can be a good </a:t>
            </a:r>
            <a:r>
              <a:rPr lang="en-US" dirty="0" smtClean="0"/>
              <a:t>practitioner </a:t>
            </a:r>
            <a:r>
              <a:rPr lang="en-US" dirty="0" smtClean="0"/>
              <a:t>of his field. However, studies </a:t>
            </a:r>
            <a:r>
              <a:rPr lang="en-US" dirty="0" smtClean="0"/>
              <a:t>show </a:t>
            </a:r>
            <a:r>
              <a:rPr lang="en-US" dirty="0" smtClean="0"/>
              <a:t>that not only theory is enough to achieve the success, one has to be proper knowledge plus </a:t>
            </a:r>
            <a:r>
              <a:rPr lang="en-US" dirty="0" smtClean="0"/>
              <a:t>an eye on frequent changing demands of the field.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purpose of the study is to find out the relationship between pain characteristics and level of acculturation in Chinese American patients with cancer. Every patients tolerates different kind of pain and needs different type of care and attention. Nursing is a very respectful profession and nurses need to be very patient and humble. A nurse can play a vital role in making a patient relax and comfortable during hard times of his life. </a:t>
            </a:r>
            <a:r>
              <a:rPr lang="en-US" dirty="0" smtClean="0"/>
              <a:t>A nurse is a one who spends more time with a patient than a doctor. Nurse role is very important for cancer patients as they need special care and attention which a nurse can only provide.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Critique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study focus nursing care for cancer patients in research. particularly the Chinese American outpatients. The findings </a:t>
            </a:r>
            <a:r>
              <a:rPr lang="en-US" dirty="0" smtClean="0"/>
              <a:t>highlights </a:t>
            </a:r>
            <a:r>
              <a:rPr lang="en-US" dirty="0" smtClean="0"/>
              <a:t>that nurses has an important role to play and they must be aware of the physical and mental effects of the cancer disease in Chinese American patients, whose perspectives and techniques of dealing with pain remain delicate matters. </a:t>
            </a:r>
          </a:p>
          <a:p>
            <a:endParaRPr lang="en-US" dirty="0" smtClean="0"/>
          </a:p>
          <a:p>
            <a:r>
              <a:rPr lang="en-US" dirty="0" smtClean="0"/>
              <a:t>Nurses must be well </a:t>
            </a:r>
            <a:r>
              <a:rPr lang="en-US" dirty="0" smtClean="0"/>
              <a:t>aware </a:t>
            </a:r>
            <a:r>
              <a:rPr lang="en-US" dirty="0" smtClean="0"/>
              <a:t>in order to assess the pain variance of their patients while considering into account the link between acculturation and pain. </a:t>
            </a:r>
          </a:p>
          <a:p>
            <a:endParaRPr lang="en-US" dirty="0" smtClean="0"/>
          </a:p>
          <a:p>
            <a:r>
              <a:rPr lang="en-US" dirty="0" smtClean="0"/>
              <a:t>This study can play an important role in patient care, leading its self to the on-time evaluation of physical, emotional, and cognitive pain.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1508</Words>
  <Application>Microsoft Office PowerPoint</Application>
  <PresentationFormat>On-screen Show (4:3)</PresentationFormat>
  <Paragraphs>48</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Research Article Critique</vt:lpstr>
      <vt:lpstr>Strength &amp; weaknesses</vt:lpstr>
      <vt:lpstr>Weaknesses</vt:lpstr>
      <vt:lpstr>Limitations</vt:lpstr>
      <vt:lpstr>Evidence of Research</vt:lpstr>
      <vt:lpstr>Ethical Consideration</vt:lpstr>
      <vt:lpstr>Relationship between theory, practice &amp; research</vt:lpstr>
      <vt:lpstr>Nurse Role</vt:lpstr>
      <vt:lpstr>Article Critique</vt:lpstr>
      <vt:lpstr>Phase 1: Comprehension</vt:lpstr>
      <vt:lpstr>Comparison &amp; Analysis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Article Critique</dc:title>
  <dc:creator>SK</dc:creator>
  <cp:lastModifiedBy>SK</cp:lastModifiedBy>
  <cp:revision>41</cp:revision>
  <dcterms:created xsi:type="dcterms:W3CDTF">2011-07-07T16:52:16Z</dcterms:created>
  <dcterms:modified xsi:type="dcterms:W3CDTF">2011-07-08T09:02:31Z</dcterms:modified>
</cp:coreProperties>
</file>