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56" r:id="rId2"/>
    <p:sldMasterId id="2147483768" r:id="rId3"/>
    <p:sldMasterId id="2147483792" r:id="rId4"/>
    <p:sldMasterId id="2147483804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4E075-5B62-4EB8-AF08-234C648653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9AC88E-2F48-408A-BA5F-F5D3ED4A52A3}">
      <dgm:prSet phldrT="[Text]"/>
      <dgm:spPr/>
      <dgm:t>
        <a:bodyPr/>
        <a:lstStyle/>
        <a:p>
          <a:r>
            <a:rPr lang="en-US" dirty="0" smtClean="0"/>
            <a:t>Help People</a:t>
          </a:r>
          <a:endParaRPr lang="en-US" dirty="0"/>
        </a:p>
      </dgm:t>
    </dgm:pt>
    <dgm:pt modelId="{905C55A0-BC26-42B4-AE4C-8BE9E65DDDD2}" type="sibTrans" cxnId="{9F1E0EDC-DB4A-4CB2-88A9-0A17ACBEEEAB}">
      <dgm:prSet/>
      <dgm:spPr/>
      <dgm:t>
        <a:bodyPr/>
        <a:lstStyle/>
        <a:p>
          <a:endParaRPr lang="en-US"/>
        </a:p>
      </dgm:t>
    </dgm:pt>
    <dgm:pt modelId="{0BCE50B8-3496-44E3-B8DC-FB3C1317D268}" type="parTrans" cxnId="{9F1E0EDC-DB4A-4CB2-88A9-0A17ACBEEEAB}">
      <dgm:prSet/>
      <dgm:spPr/>
      <dgm:t>
        <a:bodyPr/>
        <a:lstStyle/>
        <a:p>
          <a:endParaRPr lang="en-US"/>
        </a:p>
      </dgm:t>
    </dgm:pt>
    <dgm:pt modelId="{0E3382EB-24ED-4483-8443-46E509A48A96}">
      <dgm:prSet phldrT="[Text]"/>
      <dgm:spPr/>
      <dgm:t>
        <a:bodyPr/>
        <a:lstStyle/>
        <a:p>
          <a:r>
            <a:rPr lang="en-US" dirty="0" smtClean="0"/>
            <a:t>Make a Difference</a:t>
          </a:r>
          <a:endParaRPr lang="en-US" dirty="0"/>
        </a:p>
      </dgm:t>
    </dgm:pt>
    <dgm:pt modelId="{3084F4AF-C360-49B2-A19A-4E2A1E6E900F}" type="sibTrans" cxnId="{6D66AB45-83D7-4C57-8BAC-F7309E2BC2B6}">
      <dgm:prSet/>
      <dgm:spPr/>
      <dgm:t>
        <a:bodyPr/>
        <a:lstStyle/>
        <a:p>
          <a:endParaRPr lang="en-US"/>
        </a:p>
      </dgm:t>
    </dgm:pt>
    <dgm:pt modelId="{956BF8F5-77FD-4227-ACD5-F5012DEB5A48}" type="parTrans" cxnId="{6D66AB45-83D7-4C57-8BAC-F7309E2BC2B6}">
      <dgm:prSet/>
      <dgm:spPr/>
      <dgm:t>
        <a:bodyPr/>
        <a:lstStyle/>
        <a:p>
          <a:endParaRPr lang="en-US"/>
        </a:p>
      </dgm:t>
    </dgm:pt>
    <dgm:pt modelId="{F1CC98DD-8E7B-4FA4-BB0F-45EF9622A33C}" type="pres">
      <dgm:prSet presAssocID="{7E64E075-5B62-4EB8-AF08-234C648653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74C701-90D0-47F2-9246-DAF9DB6C6B7A}" type="pres">
      <dgm:prSet presAssocID="{0E3382EB-24ED-4483-8443-46E509A48A9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32D82-57A2-4DFD-9BFD-6846D26BC4D0}" type="pres">
      <dgm:prSet presAssocID="{3084F4AF-C360-49B2-A19A-4E2A1E6E900F}" presName="spacer" presStyleCnt="0"/>
      <dgm:spPr/>
    </dgm:pt>
    <dgm:pt modelId="{A6F2BC45-7FA1-4EC4-8642-F42D498D8AC6}" type="pres">
      <dgm:prSet presAssocID="{BC9AC88E-2F48-408A-BA5F-F5D3ED4A52A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66AB45-83D7-4C57-8BAC-F7309E2BC2B6}" srcId="{7E64E075-5B62-4EB8-AF08-234C6486532C}" destId="{0E3382EB-24ED-4483-8443-46E509A48A96}" srcOrd="0" destOrd="0" parTransId="{956BF8F5-77FD-4227-ACD5-F5012DEB5A48}" sibTransId="{3084F4AF-C360-49B2-A19A-4E2A1E6E900F}"/>
    <dgm:cxn modelId="{9110F2C5-7472-46EF-B519-F240FD46F236}" type="presOf" srcId="{7E64E075-5B62-4EB8-AF08-234C6486532C}" destId="{F1CC98DD-8E7B-4FA4-BB0F-45EF9622A33C}" srcOrd="0" destOrd="0" presId="urn:microsoft.com/office/officeart/2005/8/layout/vList2"/>
    <dgm:cxn modelId="{9F1E0EDC-DB4A-4CB2-88A9-0A17ACBEEEAB}" srcId="{7E64E075-5B62-4EB8-AF08-234C6486532C}" destId="{BC9AC88E-2F48-408A-BA5F-F5D3ED4A52A3}" srcOrd="1" destOrd="0" parTransId="{0BCE50B8-3496-44E3-B8DC-FB3C1317D268}" sibTransId="{905C55A0-BC26-42B4-AE4C-8BE9E65DDDD2}"/>
    <dgm:cxn modelId="{11788706-CF5D-4371-8D25-62544C9A6723}" type="presOf" srcId="{BC9AC88E-2F48-408A-BA5F-F5D3ED4A52A3}" destId="{A6F2BC45-7FA1-4EC4-8642-F42D498D8AC6}" srcOrd="0" destOrd="0" presId="urn:microsoft.com/office/officeart/2005/8/layout/vList2"/>
    <dgm:cxn modelId="{B5EB9AD9-661B-4766-AD7A-EFE02F733EC3}" type="presOf" srcId="{0E3382EB-24ED-4483-8443-46E509A48A96}" destId="{E074C701-90D0-47F2-9246-DAF9DB6C6B7A}" srcOrd="0" destOrd="0" presId="urn:microsoft.com/office/officeart/2005/8/layout/vList2"/>
    <dgm:cxn modelId="{E18DC5C2-E6CA-4F3E-AB7C-424B45F074A2}" type="presParOf" srcId="{F1CC98DD-8E7B-4FA4-BB0F-45EF9622A33C}" destId="{E074C701-90D0-47F2-9246-DAF9DB6C6B7A}" srcOrd="0" destOrd="0" presId="urn:microsoft.com/office/officeart/2005/8/layout/vList2"/>
    <dgm:cxn modelId="{17DF8BB3-F4E6-457D-8479-97CEB62D3AF9}" type="presParOf" srcId="{F1CC98DD-8E7B-4FA4-BB0F-45EF9622A33C}" destId="{FD132D82-57A2-4DFD-9BFD-6846D26BC4D0}" srcOrd="1" destOrd="0" presId="urn:microsoft.com/office/officeart/2005/8/layout/vList2"/>
    <dgm:cxn modelId="{0E4F2FD6-00A6-4328-B318-00D18CAB93B6}" type="presParOf" srcId="{F1CC98DD-8E7B-4FA4-BB0F-45EF9622A33C}" destId="{A6F2BC45-7FA1-4EC4-8642-F42D498D8AC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74C701-90D0-47F2-9246-DAF9DB6C6B7A}">
      <dsp:nvSpPr>
        <dsp:cNvPr id="0" name=""/>
        <dsp:cNvSpPr/>
      </dsp:nvSpPr>
      <dsp:spPr>
        <a:xfrm>
          <a:off x="0" y="164899"/>
          <a:ext cx="51054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Make a Difference</a:t>
          </a:r>
          <a:endParaRPr lang="en-US" sz="4500" kern="1200" dirty="0"/>
        </a:p>
      </dsp:txBody>
      <dsp:txXfrm>
        <a:off x="0" y="164899"/>
        <a:ext cx="5105400" cy="1053000"/>
      </dsp:txXfrm>
    </dsp:sp>
    <dsp:sp modelId="{A6F2BC45-7FA1-4EC4-8642-F42D498D8AC6}">
      <dsp:nvSpPr>
        <dsp:cNvPr id="0" name=""/>
        <dsp:cNvSpPr/>
      </dsp:nvSpPr>
      <dsp:spPr>
        <a:xfrm>
          <a:off x="0" y="1347500"/>
          <a:ext cx="51054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Help People</a:t>
          </a:r>
          <a:endParaRPr lang="en-US" sz="4500" kern="1200" dirty="0"/>
        </a:p>
      </dsp:txBody>
      <dsp:txXfrm>
        <a:off x="0" y="1347500"/>
        <a:ext cx="5105400" cy="105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606EB-04BF-465D-B23A-4081D1E8B7E5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3F0C1-DAD7-413A-8FAD-FA90DE79C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3F0C1-DAD7-413A-8FAD-FA90DE79C2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90F-297D-4B96-8F68-FCF84896EA4D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CCC0-2042-4E19-BBC8-0975AD0E0481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79D7-4495-43DC-96B0-84103DD15C54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0A1B15-EFD7-406C-AC65-7F6A2C8596A8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077E78B-3ABD-4718-9F47-5594D07F1C29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FD0A10-8CF5-47B7-8176-AFA211D906FB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E2843F-3A22-485A-A78C-C4B5447BB30E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1DDBA93-12F0-4D58-A1AC-5F0DFC917778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9B9-4D00-41B1-BC1A-0FD747E0260D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48FFAB-B8A6-4A68-86C3-8E6328B246B7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A83B54F-B0E2-4A6C-A535-C2D769278363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4D0A-4DC2-461E-9C35-0FF8A2046B5D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29ED96-0CED-4CD0-977A-F0FC0CFD9F71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FB88-C994-44D6-85F4-B44A19300CBC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3545-0A04-4B27-A51C-DA094CC2C7BA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AFD6-969E-4B95-8D5E-924826E24FED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072F-6535-4177-AE2C-73E60BB8FB74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AEA-7ACA-4DC2-B880-9B59F699937B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77AB-22DE-4D10-AD49-ECD787660908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AE6-3CB9-468A-A02E-97D694F4C1D7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04EA-E1EA-43B8-8B74-F5D0D5F9643D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0B70-C6A8-497D-A54B-5DCF5DA4DE1E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91EE-4672-4AB4-B430-3699EAAB4EBD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DA0A-9B20-4054-8156-616227D49B1F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05B8-E2AC-43CE-B18A-4F9A6F82CA89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0926-7CBD-4E0F-8EF3-9A0B376EFB5F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3FE9-A287-4705-9FFF-E30AEE4E2D10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4FA8-9970-4A94-BE28-3E012480373B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A974B3-9055-4CAB-B598-D0E95408E493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D6F3-E632-4CDF-A7C1-7E16478E3E8C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92A-AC52-4146-9F53-914454EC3E31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F962-2C4F-4D4E-BD41-DE2E82372B45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8D36-F0B5-4ADE-AD54-883E243BA8E0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D415BE-EEC4-4AC6-9B23-152640B60651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2ED9-6E71-4446-99FA-1C54A1124DA1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CF1C50-428C-420C-A159-418E3FA1FCA0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FA04-B2F3-4D29-9C09-6C207468DF5E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7AF4B-77B7-47F2-962C-7A150CABA98D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33D-74EE-4CD6-A9F2-768CA56815C9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4FA8-9970-4A94-BE28-3E012480373B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74B3-9055-4CAB-B598-D0E95408E493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D6F3-E632-4CDF-A7C1-7E16478E3E8C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92A-AC52-4146-9F53-914454EC3E31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F962-2C4F-4D4E-BD41-DE2E82372B45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F574-F916-4AD1-B57F-6E01F51A3F8B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8D36-F0B5-4ADE-AD54-883E243BA8E0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2ED9-6E71-4446-99FA-1C54A1124DA1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1C50-428C-420C-A159-418E3FA1FCA0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FA04-B2F3-4D29-9C09-6C207468DF5E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7AF4B-77B7-47F2-962C-7A150CABA98D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333D-74EE-4CD6-A9F2-768CA56815C9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DB04-B652-4DBD-97E2-AB0BD516D949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042-C610-4F1B-82A1-DF64B966AC89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B0C1-DE5B-49BD-8481-273BA7A94220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6A7C2E-6A5D-48ED-896A-84CA7F71B2EA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95258B-93FF-40E7-A862-835E0CFC6F24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CF54D6A-2089-4EC9-BEE5-A7F1B91D4CAE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51CE60-C052-4FCA-9AF7-385EC4751391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CA001B-AD02-4C4F-8A89-9A4C71D3ACF7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95258B-93FF-40E7-A862-835E0CFC6F24}" type="datetime1">
              <a:rPr lang="en-US" smtClean="0"/>
              <a:pPr/>
              <a:t>9/11/2011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4BF726-7E4B-4C96-8F46-04165AF85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5181600" cy="2895600"/>
          </a:xfrm>
        </p:spPr>
        <p:txBody>
          <a:bodyPr numCol="1">
            <a:normAutofit/>
          </a:bodyPr>
          <a:lstStyle/>
          <a:p>
            <a:pPr lvl="1" algn="l">
              <a:buFont typeface="Wingdings" pitchFamily="2" charset="2"/>
              <a:buChar char="ü"/>
            </a:pPr>
            <a:endParaRPr lang="en-US" sz="2000" dirty="0" smtClean="0"/>
          </a:p>
          <a:p>
            <a:pPr marL="624078" indent="-514350" algn="just"/>
            <a:endParaRPr lang="en-US" sz="2000" dirty="0" smtClean="0"/>
          </a:p>
          <a:p>
            <a:pPr lvl="1" algn="l"/>
            <a:endParaRPr lang="en-US" sz="2000" dirty="0" smtClean="0"/>
          </a:p>
          <a:p>
            <a:pPr algn="l"/>
            <a:endParaRPr lang="en-US" sz="19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62000"/>
            <a:ext cx="6858000" cy="121919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Nursing Profession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6" name="Picture 2" descr="Healthcare profession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819400"/>
            <a:ext cx="2819400" cy="2819400"/>
          </a:xfrm>
          <a:prstGeom prst="rect">
            <a:avLst/>
          </a:prstGeom>
          <a:noFill/>
        </p:spPr>
      </p:pic>
      <p:graphicFrame>
        <p:nvGraphicFramePr>
          <p:cNvPr id="6" name="Diagram 5"/>
          <p:cNvGraphicFramePr/>
          <p:nvPr/>
        </p:nvGraphicFramePr>
        <p:xfrm>
          <a:off x="533400" y="2895600"/>
          <a:ext cx="5105400" cy="256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Four Types of Nurses </a:t>
            </a:r>
            <a:b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Studies and Job Duties Vary</a:t>
            </a:r>
            <a:r>
              <a:rPr lang="en-US" sz="27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57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>
            <a:normAutofit fontScale="92500" lnSpcReduction="10000"/>
          </a:bodyPr>
          <a:lstStyle/>
          <a:p>
            <a:pPr marL="624078" indent="-514350" algn="ctr">
              <a:buNone/>
            </a:pPr>
            <a:endParaRPr lang="en-US" sz="2300" dirty="0" smtClean="0"/>
          </a:p>
          <a:p>
            <a:pPr marL="1282446" lvl="2" indent="-514350" algn="ctr">
              <a:buAutoNum type="arabicPeriod"/>
            </a:pPr>
            <a:r>
              <a:rPr lang="en-US" sz="3200" dirty="0" smtClean="0">
                <a:latin typeface="Constantia" pitchFamily="18" charset="0"/>
              </a:rPr>
              <a:t>Certified Nursing Assistant </a:t>
            </a:r>
          </a:p>
          <a:p>
            <a:pPr marL="624078" indent="-514350">
              <a:buNone/>
            </a:pPr>
            <a:r>
              <a:rPr lang="en-US" sz="2800" dirty="0" smtClean="0">
                <a:latin typeface="Constantia" pitchFamily="18" charset="0"/>
              </a:rPr>
              <a:t>				</a:t>
            </a:r>
            <a:r>
              <a:rPr lang="en-US" sz="2200" dirty="0" smtClean="0">
                <a:latin typeface="Constantia" pitchFamily="18" charset="0"/>
              </a:rPr>
              <a:t>Average Wage $11.00 per hour</a:t>
            </a:r>
          </a:p>
          <a:p>
            <a:pPr marL="624078" indent="-514350">
              <a:buNone/>
            </a:pPr>
            <a:r>
              <a:rPr lang="en-US" sz="2200" dirty="0" smtClean="0">
                <a:latin typeface="Constantia" pitchFamily="18" charset="0"/>
              </a:rPr>
              <a:t>				Job Outlook is good</a:t>
            </a:r>
          </a:p>
          <a:p>
            <a:pPr marL="624078" indent="-514350" algn="ctr">
              <a:buNone/>
            </a:pPr>
            <a:endParaRPr lang="en-US" sz="2200" dirty="0" smtClean="0">
              <a:latin typeface="Constantia" pitchFamily="18" charset="0"/>
            </a:endParaRPr>
          </a:p>
          <a:p>
            <a:pPr marL="624078" indent="-514350">
              <a:buFont typeface="Wingdings" pitchFamily="2" charset="2"/>
              <a:buChar char="ü"/>
            </a:pPr>
            <a:r>
              <a:rPr lang="en-US" sz="2200" dirty="0" smtClean="0">
                <a:latin typeface="Constantia" pitchFamily="18" charset="0"/>
              </a:rPr>
              <a:t>Help patients eat, dress, and shower 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en-US" sz="2200" dirty="0" smtClean="0">
                <a:latin typeface="Constantia" pitchFamily="18" charset="0"/>
              </a:rPr>
              <a:t>Serve meals and make beds; lift and move patients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en-US" sz="2200" dirty="0" smtClean="0">
                <a:latin typeface="Constantia" pitchFamily="18" charset="0"/>
              </a:rPr>
              <a:t>Sometimes check  vital signs such as pulse and blood pressure</a:t>
            </a:r>
          </a:p>
          <a:p>
            <a:pPr marL="624078" indent="-514350">
              <a:buFont typeface="Wingdings" pitchFamily="2" charset="2"/>
              <a:buChar char="ü"/>
            </a:pPr>
            <a:endParaRPr lang="en-US" sz="2200" dirty="0" smtClean="0">
              <a:latin typeface="Constantia" pitchFamily="18" charset="0"/>
            </a:endParaRPr>
          </a:p>
          <a:p>
            <a:pPr marL="624078" indent="-514350">
              <a:buNone/>
            </a:pPr>
            <a:r>
              <a:rPr lang="en-US" sz="2200" dirty="0" smtClean="0">
                <a:latin typeface="Constantia" pitchFamily="18" charset="0"/>
              </a:rPr>
              <a:t>Required Training:  </a:t>
            </a:r>
            <a:r>
              <a:rPr lang="en-US" sz="2200" dirty="0" smtClean="0">
                <a:latin typeface="Constantia" pitchFamily="18" charset="0"/>
              </a:rPr>
              <a:t>	75 </a:t>
            </a:r>
            <a:r>
              <a:rPr lang="en-US" sz="2200" dirty="0" smtClean="0">
                <a:latin typeface="Constantia" pitchFamily="18" charset="0"/>
              </a:rPr>
              <a:t>hours of supervised experience; must 			</a:t>
            </a:r>
            <a:r>
              <a:rPr lang="en-US" sz="2200" dirty="0" smtClean="0">
                <a:latin typeface="Constantia" pitchFamily="18" charset="0"/>
              </a:rPr>
              <a:t>	pass </a:t>
            </a:r>
            <a:r>
              <a:rPr lang="en-US" sz="2200" dirty="0" smtClean="0">
                <a:latin typeface="Constantia" pitchFamily="18" charset="0"/>
              </a:rPr>
              <a:t>an exam.</a:t>
            </a:r>
          </a:p>
          <a:p>
            <a:pPr marL="624078" indent="-514350">
              <a:buNone/>
            </a:pPr>
            <a:r>
              <a:rPr lang="en-US" sz="2200" dirty="0" smtClean="0"/>
              <a:t>		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 algn="r">
              <a:buNone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dirty="0"/>
          </a:p>
        </p:txBody>
      </p:sp>
      <p:pic>
        <p:nvPicPr>
          <p:cNvPr id="13315" name="Picture 3" descr="C:\Users\tupacbean\Downloads\MR90030346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1447800" cy="12192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Licensed Practical Nurse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Duties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Measures </a:t>
            </a:r>
            <a:r>
              <a:rPr lang="en-US" sz="2200" dirty="0" smtClean="0"/>
              <a:t>vital signs such as blood </a:t>
            </a:r>
            <a:r>
              <a:rPr lang="en-US" sz="2200" dirty="0" smtClean="0"/>
              <a:t>pressure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Gives </a:t>
            </a:r>
            <a:r>
              <a:rPr lang="en-US" sz="2200" dirty="0" smtClean="0"/>
              <a:t>injections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Monitors </a:t>
            </a:r>
            <a:r>
              <a:rPr lang="en-US" sz="2200" dirty="0" smtClean="0"/>
              <a:t>catheters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Gives </a:t>
            </a:r>
            <a:r>
              <a:rPr lang="en-US" sz="2200" dirty="0" smtClean="0"/>
              <a:t>alcohol rubs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Work in hospitals, clinics,  and private agencies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4725"/>
          </a:xfrm>
        </p:spPr>
        <p:txBody>
          <a:bodyPr>
            <a:normAutofit lnSpcReduction="10000"/>
          </a:bodyPr>
          <a:lstStyle/>
          <a:p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Work in clinics, hospitals, </a:t>
            </a:r>
            <a:r>
              <a:rPr lang="en-US" sz="2200" dirty="0" smtClean="0"/>
              <a:t>Need </a:t>
            </a:r>
            <a:r>
              <a:rPr lang="en-US" sz="2200" dirty="0" smtClean="0"/>
              <a:t>will </a:t>
            </a:r>
            <a:r>
              <a:rPr lang="en-US" sz="2200" dirty="0" smtClean="0"/>
              <a:t>continue to grow </a:t>
            </a:r>
            <a:r>
              <a:rPr lang="en-US" sz="2200" dirty="0" smtClean="0"/>
              <a:t>due to elderly population 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Job outlook is good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Average </a:t>
            </a:r>
            <a:r>
              <a:rPr lang="en-US" sz="2200" dirty="0" smtClean="0"/>
              <a:t>Salary $39,000 per year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Training Required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Usually 12 to 13 months </a:t>
            </a:r>
          </a:p>
          <a:p>
            <a:pPr>
              <a:buNone/>
            </a:pPr>
            <a:r>
              <a:rPr lang="en-US" sz="2000" dirty="0" smtClean="0"/>
              <a:t>	-- varies by </a:t>
            </a:r>
            <a:r>
              <a:rPr lang="en-US" sz="2000" dirty="0" smtClean="0"/>
              <a:t>state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Must pass a state licensing exam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pic>
        <p:nvPicPr>
          <p:cNvPr id="3074" name="Picture 2" descr="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8006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Registered Nurse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800" dirty="0" smtClean="0"/>
              <a:t>Registered Nurses are in High Demand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21208" indent="-457200">
              <a:buFont typeface="Arial" pitchFamily="34" charset="0"/>
              <a:buChar char="•"/>
            </a:pPr>
            <a:r>
              <a:rPr lang="en-US" sz="2000" dirty="0" smtClean="0">
                <a:latin typeface="Constantia" pitchFamily="18" charset="0"/>
              </a:rPr>
              <a:t>Requires a two </a:t>
            </a:r>
            <a:r>
              <a:rPr lang="en-US" sz="2000" dirty="0" smtClean="0">
                <a:latin typeface="Constantia" pitchFamily="18" charset="0"/>
              </a:rPr>
              <a:t>year associates degree or </a:t>
            </a:r>
            <a:r>
              <a:rPr lang="en-US" sz="2000" dirty="0" smtClean="0">
                <a:latin typeface="Constantia" pitchFamily="18" charset="0"/>
              </a:rPr>
              <a:t>four </a:t>
            </a:r>
            <a:r>
              <a:rPr lang="en-US" sz="2000" dirty="0" smtClean="0">
                <a:latin typeface="Constantia" pitchFamily="18" charset="0"/>
              </a:rPr>
              <a:t>year bachelor’s </a:t>
            </a:r>
            <a:r>
              <a:rPr lang="en-US" sz="2000" dirty="0" smtClean="0">
                <a:latin typeface="Constantia" pitchFamily="18" charset="0"/>
              </a:rPr>
              <a:t>degree -- must pass a state licensing exam</a:t>
            </a:r>
          </a:p>
          <a:p>
            <a:pPr marL="521208" indent="-457200">
              <a:buFont typeface="Arial" pitchFamily="34" charset="0"/>
              <a:buChar char="•"/>
            </a:pPr>
            <a:r>
              <a:rPr lang="en-US" sz="2000" dirty="0" smtClean="0">
                <a:latin typeface="Constantia" pitchFamily="18" charset="0"/>
              </a:rPr>
              <a:t>Salary range is between $52,000 and $76,000 per year</a:t>
            </a:r>
            <a:endParaRPr lang="en-US" sz="2000" dirty="0" smtClean="0">
              <a:latin typeface="Constantia" pitchFamily="18" charset="0"/>
            </a:endParaRPr>
          </a:p>
          <a:p>
            <a:pPr marL="521208" indent="-457200">
              <a:buFont typeface="Arial" pitchFamily="34" charset="0"/>
              <a:buChar char="•"/>
            </a:pPr>
            <a:r>
              <a:rPr lang="en-US" sz="2000" dirty="0" smtClean="0">
                <a:latin typeface="Constantia" pitchFamily="18" charset="0"/>
              </a:rPr>
              <a:t>Registered nurses are needed by hospitals, clinics, the federal government and private agencies.</a:t>
            </a:r>
          </a:p>
          <a:p>
            <a:pPr marL="521208" indent="-457200">
              <a:buFont typeface="Arial" pitchFamily="34" charset="0"/>
              <a:buChar char="•"/>
            </a:pPr>
            <a:r>
              <a:rPr lang="en-US" sz="2000" dirty="0" smtClean="0">
                <a:latin typeface="Constantia" pitchFamily="18" charset="0"/>
              </a:rPr>
              <a:t>There are dozens of specialty areas, such as pediatrics, surgery, critical care, and emergency services</a:t>
            </a:r>
          </a:p>
          <a:p>
            <a:pPr marL="521208" indent="-457200">
              <a:buNone/>
            </a:pPr>
            <a:r>
              <a:rPr lang="en-US" sz="2000" dirty="0" smtClean="0">
                <a:latin typeface="Constantia" pitchFamily="18" charset="0"/>
              </a:rPr>
              <a:t>	</a:t>
            </a:r>
          </a:p>
          <a:p>
            <a:pPr lvl="1">
              <a:buNone/>
            </a:pPr>
            <a:r>
              <a:rPr lang="en-US" sz="2000" dirty="0" smtClean="0">
                <a:latin typeface="Constantia" pitchFamily="18" charset="0"/>
              </a:rPr>
              <a:t>Duties:  </a:t>
            </a:r>
            <a:endParaRPr lang="en-US" sz="2000" dirty="0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latin typeface="Constantia" pitchFamily="18" charset="0"/>
              </a:rPr>
              <a:t>Establish </a:t>
            </a:r>
            <a:r>
              <a:rPr lang="en-US" sz="2000" dirty="0" smtClean="0">
                <a:latin typeface="Constantia" pitchFamily="18" charset="0"/>
              </a:rPr>
              <a:t>a </a:t>
            </a:r>
            <a:r>
              <a:rPr lang="en-US" sz="2000" dirty="0" smtClean="0">
                <a:latin typeface="Constantia" pitchFamily="18" charset="0"/>
              </a:rPr>
              <a:t>patient care </a:t>
            </a:r>
            <a:r>
              <a:rPr lang="en-US" sz="2000" dirty="0" smtClean="0">
                <a:latin typeface="Constantia" pitchFamily="18" charset="0"/>
              </a:rPr>
              <a:t>plan or help with existing plan, </a:t>
            </a:r>
            <a:endParaRPr lang="en-US" sz="2000" dirty="0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latin typeface="Constantia" pitchFamily="18" charset="0"/>
              </a:rPr>
              <a:t>discontinue </a:t>
            </a:r>
            <a:r>
              <a:rPr lang="en-US" sz="2000" dirty="0" smtClean="0">
                <a:latin typeface="Constantia" pitchFamily="18" charset="0"/>
              </a:rPr>
              <a:t>or maintain intravenous </a:t>
            </a:r>
            <a:r>
              <a:rPr lang="en-US" sz="2000" dirty="0" smtClean="0">
                <a:latin typeface="Constantia" pitchFamily="18" charset="0"/>
              </a:rPr>
              <a:t>treatment,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latin typeface="Constantia" pitchFamily="18" charset="0"/>
              </a:rPr>
              <a:t>observe </a:t>
            </a:r>
            <a:r>
              <a:rPr lang="en-US" sz="2000" dirty="0" smtClean="0">
                <a:latin typeface="Constantia" pitchFamily="18" charset="0"/>
              </a:rPr>
              <a:t>and record patient info., and </a:t>
            </a:r>
            <a:endParaRPr lang="en-US" sz="2000" dirty="0" smtClean="0">
              <a:latin typeface="Constantia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latin typeface="Constantia" pitchFamily="18" charset="0"/>
              </a:rPr>
              <a:t>consult </a:t>
            </a:r>
            <a:r>
              <a:rPr lang="en-US" sz="2000" dirty="0" smtClean="0">
                <a:latin typeface="Constantia" pitchFamily="18" charset="0"/>
              </a:rPr>
              <a:t>with physicians and other caregivers</a:t>
            </a:r>
            <a:r>
              <a:rPr lang="en-US" sz="2000" dirty="0" smtClean="0">
                <a:latin typeface="Constantia" pitchFamily="18" charset="0"/>
              </a:rPr>
              <a:t>.</a:t>
            </a:r>
            <a:endParaRPr lang="en-US" sz="2000" dirty="0">
              <a:latin typeface="Constantia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49" name="Picture 1" descr="C:\Users\tupacbean\Downloads\MB900386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Usually </a:t>
            </a:r>
            <a:r>
              <a:rPr lang="en-US" dirty="0" smtClean="0"/>
              <a:t>requires a master’s degree</a:t>
            </a:r>
          </a:p>
          <a:p>
            <a:r>
              <a:rPr lang="en-US" dirty="0" smtClean="0"/>
              <a:t>Salary range is $77,000 to $100,000 per year</a:t>
            </a:r>
          </a:p>
          <a:p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Some nurse practitioners run their own clinics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 some states can write prescriptions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Performs many of the same duties as a medical doctor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Refers complex cases to a physician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Nurse Practitioner</a:t>
            </a:r>
            <a:endParaRPr lang="en-US" dirty="0"/>
          </a:p>
        </p:txBody>
      </p:sp>
      <p:pic>
        <p:nvPicPr>
          <p:cNvPr id="68610" name="Picture 2" descr="Doctor with a stethoscope, listening to a child's breath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905000" cy="20574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Nursing Profession</a:t>
            </a:r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Nursing Profession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u="sng" dirty="0" smtClean="0">
                <a:latin typeface="Constantia" pitchFamily="18" charset="0"/>
              </a:rPr>
              <a:t>Things to Consider</a:t>
            </a:r>
            <a:r>
              <a:rPr lang="en-US" sz="2800" dirty="0" smtClean="0">
                <a:latin typeface="Constantia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tantia" pitchFamily="18" charset="0"/>
              </a:rPr>
              <a:t>Need to be detail-oriented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tantia" pitchFamily="18" charset="0"/>
              </a:rPr>
              <a:t>Must be hard-working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tantia" pitchFamily="18" charset="0"/>
              </a:rPr>
              <a:t>Possess ability to remain calm, even </a:t>
            </a:r>
            <a:r>
              <a:rPr lang="en-US" sz="2800" dirty="0" smtClean="0">
                <a:latin typeface="Constantia" pitchFamily="18" charset="0"/>
              </a:rPr>
              <a:t>with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tantia" pitchFamily="18" charset="0"/>
              </a:rPr>
              <a:t> </a:t>
            </a:r>
            <a:r>
              <a:rPr lang="en-US" sz="2800" dirty="0" smtClean="0">
                <a:latin typeface="Constantia" pitchFamily="18" charset="0"/>
              </a:rPr>
              <a:t>difficult patients</a:t>
            </a:r>
          </a:p>
          <a:p>
            <a:pPr algn="ctr">
              <a:buNone/>
            </a:pPr>
            <a:r>
              <a:rPr lang="en-US" sz="2800" u="sng" dirty="0" smtClean="0">
                <a:latin typeface="Constantia" pitchFamily="18" charset="0"/>
              </a:rPr>
              <a:t>Advantages</a:t>
            </a:r>
            <a:r>
              <a:rPr lang="en-US" sz="2800" dirty="0" smtClean="0">
                <a:latin typeface="Constantia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tantia" pitchFamily="18" charset="0"/>
              </a:rPr>
              <a:t>Many levels of nursing to choose from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Constantia" pitchFamily="18" charset="0"/>
              </a:rPr>
              <a:t>Profession is always in high demand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Constant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F726-7E4B-4C96-8F46-04165AF8582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232</Words>
  <Application>Microsoft Office PowerPoint</Application>
  <PresentationFormat>On-screen Show (4:3)</PresentationFormat>
  <Paragraphs>81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Civic</vt:lpstr>
      <vt:lpstr>Verve</vt:lpstr>
      <vt:lpstr>Flow</vt:lpstr>
      <vt:lpstr>Paper</vt:lpstr>
      <vt:lpstr>Trek</vt:lpstr>
      <vt:lpstr>The Nursing Profession</vt:lpstr>
      <vt:lpstr> Four Types of Nurses  Studies and Job Duties Vary </vt:lpstr>
      <vt:lpstr>     2. Licensed Practical Nurse</vt:lpstr>
      <vt:lpstr> Registered Nurse   Registered Nurses are in High Demand</vt:lpstr>
      <vt:lpstr>Nurse Practitioner</vt:lpstr>
      <vt:lpstr>Nursing Profession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Nursing Profession</dc:title>
  <dc:creator>Michael De Jesus</dc:creator>
  <cp:lastModifiedBy>Michael De Jesus</cp:lastModifiedBy>
  <cp:revision>47</cp:revision>
  <dcterms:created xsi:type="dcterms:W3CDTF">2011-09-09T22:46:36Z</dcterms:created>
  <dcterms:modified xsi:type="dcterms:W3CDTF">2011-09-11T19:48:15Z</dcterms:modified>
</cp:coreProperties>
</file>