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sldIdLst>
    <p:sldId id="269" r:id="rId2"/>
    <p:sldId id="256" r:id="rId3"/>
    <p:sldId id="257" r:id="rId4"/>
    <p:sldId id="259" r:id="rId5"/>
    <p:sldId id="258" r:id="rId6"/>
    <p:sldId id="265" r:id="rId7"/>
    <p:sldId id="260" r:id="rId8"/>
    <p:sldId id="261" r:id="rId9"/>
    <p:sldId id="267" r:id="rId10"/>
    <p:sldId id="268" r:id="rId11"/>
    <p:sldId id="266"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11/2/2013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gcsetuition.blogspot.com/2012/12/sulfur_9.html" TargetMode="External"/><Relationship Id="rId2" Type="http://schemas.openxmlformats.org/officeDocument/2006/relationships/hyperlink" Target="http://www.chemguide.co.uk/physical/equilibria/habe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51012" y="1300785"/>
            <a:ext cx="8689976" cy="2793233"/>
          </a:xfrm>
        </p:spPr>
        <p:txBody>
          <a:bodyPr>
            <a:normAutofit/>
          </a:bodyPr>
          <a:lstStyle/>
          <a:p>
            <a:r>
              <a:rPr lang="en-US" sz="6000" dirty="0" smtClean="0"/>
              <a:t>Very Important Equilibrium reactions</a:t>
            </a:r>
            <a:endParaRPr lang="en-US" sz="6000" dirty="0"/>
          </a:p>
        </p:txBody>
      </p:sp>
    </p:spTree>
    <p:extLst>
      <p:ext uri="{BB962C8B-B14F-4D97-AF65-F5344CB8AC3E}">
        <p14:creationId xmlns:p14="http://schemas.microsoft.com/office/powerpoint/2010/main" val="433069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8"/>
            <a:ext cx="10364451" cy="898556"/>
          </a:xfrm>
        </p:spPr>
        <p:txBody>
          <a:bodyPr>
            <a:normAutofit/>
          </a:bodyPr>
          <a:lstStyle/>
          <a:p>
            <a:r>
              <a:rPr lang="en-US" sz="4800" dirty="0" smtClean="0"/>
              <a:t>Equilibrium: </a:t>
            </a:r>
            <a:r>
              <a:rPr lang="en-US" sz="4800" dirty="0"/>
              <a:t>Contact Process</a:t>
            </a:r>
            <a:r>
              <a:rPr lang="en-US" sz="4800" dirty="0" smtClean="0"/>
              <a:t> </a:t>
            </a:r>
            <a:endParaRPr lang="en-US" sz="4800" dirty="0"/>
          </a:p>
        </p:txBody>
      </p:sp>
      <p:sp>
        <p:nvSpPr>
          <p:cNvPr id="5" name="Content Placeholder 4"/>
          <p:cNvSpPr>
            <a:spLocks noGrp="1"/>
          </p:cNvSpPr>
          <p:nvPr>
            <p:ph sz="quarter" idx="13"/>
          </p:nvPr>
        </p:nvSpPr>
        <p:spPr>
          <a:xfrm>
            <a:off x="1194328" y="1426010"/>
            <a:ext cx="10363826" cy="4170217"/>
          </a:xfrm>
        </p:spPr>
        <p:txBody>
          <a:bodyPr>
            <a:noAutofit/>
          </a:bodyPr>
          <a:lstStyle/>
          <a:p>
            <a:r>
              <a:rPr lang="en-US" cap="none" dirty="0" smtClean="0"/>
              <a:t>The Contact manufacturing process is described as follows (Wong, 2012):</a:t>
            </a:r>
          </a:p>
          <a:p>
            <a:endParaRPr lang="en-US" cap="none" dirty="0"/>
          </a:p>
          <a:p>
            <a:endParaRPr lang="en-US" cap="none" dirty="0" smtClean="0"/>
          </a:p>
          <a:p>
            <a:endParaRPr lang="en-US" cap="none" dirty="0"/>
          </a:p>
          <a:p>
            <a:endParaRPr lang="en-US" cap="none" dirty="0" smtClean="0"/>
          </a:p>
          <a:p>
            <a:endParaRPr lang="en-US" cap="none" dirty="0"/>
          </a:p>
          <a:p>
            <a:endParaRPr lang="en-US" cap="none" dirty="0" smtClean="0"/>
          </a:p>
          <a:p>
            <a:r>
              <a:rPr lang="en-US" cap="none" dirty="0" smtClean="0"/>
              <a:t>This process summarizes the actions taking place to achieve equilibrium and to produce sulfuric acid under ideal conditions </a:t>
            </a:r>
          </a:p>
          <a:p>
            <a:pPr marL="0" indent="0">
              <a:buNone/>
            </a:pPr>
            <a:r>
              <a:rPr lang="en-US" cap="none" dirty="0"/>
              <a:t>	</a:t>
            </a:r>
          </a:p>
        </p:txBody>
      </p:sp>
      <p:pic>
        <p:nvPicPr>
          <p:cNvPr id="1026" name="Picture 2" descr="http://4.bp.blogspot.com/-OSiRCdtt9R0/UMINYpui3UI/AAAAAAAAAnk/ZOy8FPpkkUc/s1600/contact_proces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77" y="1897062"/>
            <a:ext cx="7242752" cy="270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7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8"/>
            <a:ext cx="10364451" cy="898556"/>
          </a:xfrm>
        </p:spPr>
        <p:txBody>
          <a:bodyPr>
            <a:normAutofit/>
          </a:bodyPr>
          <a:lstStyle/>
          <a:p>
            <a:r>
              <a:rPr lang="en-US" sz="4800" dirty="0" smtClean="0"/>
              <a:t>Equilibrium: conclusion </a:t>
            </a:r>
            <a:endParaRPr lang="en-US" sz="4800" dirty="0"/>
          </a:p>
        </p:txBody>
      </p:sp>
      <p:sp>
        <p:nvSpPr>
          <p:cNvPr id="5" name="Content Placeholder 4"/>
          <p:cNvSpPr>
            <a:spLocks noGrp="1"/>
          </p:cNvSpPr>
          <p:nvPr>
            <p:ph sz="quarter" idx="13"/>
          </p:nvPr>
        </p:nvSpPr>
        <p:spPr>
          <a:xfrm>
            <a:off x="913775" y="1361209"/>
            <a:ext cx="10363826" cy="4170217"/>
          </a:xfrm>
        </p:spPr>
        <p:txBody>
          <a:bodyPr>
            <a:noAutofit/>
          </a:bodyPr>
          <a:lstStyle/>
          <a:p>
            <a:r>
              <a:rPr lang="en-US" sz="2800" cap="none" dirty="0" smtClean="0"/>
              <a:t>Achieving equilibrium requires specific reactions to produce the desired chemical compounds</a:t>
            </a:r>
          </a:p>
          <a:p>
            <a:r>
              <a:rPr lang="en-US" sz="2800" cap="none" dirty="0" smtClean="0"/>
              <a:t>The production of ammonia and sulfuric acid are achieved through very specific reactions that involve a number of factors:</a:t>
            </a:r>
          </a:p>
          <a:p>
            <a:pPr lvl="1"/>
            <a:r>
              <a:rPr lang="en-US" sz="2400" cap="none" dirty="0" smtClean="0"/>
              <a:t>Temperature</a:t>
            </a:r>
          </a:p>
          <a:p>
            <a:pPr lvl="1"/>
            <a:r>
              <a:rPr lang="en-US" sz="2400" cap="none" dirty="0" smtClean="0"/>
              <a:t>Pressure</a:t>
            </a:r>
          </a:p>
          <a:p>
            <a:pPr lvl="1"/>
            <a:r>
              <a:rPr lang="en-US" sz="2400" cap="none" dirty="0" smtClean="0"/>
              <a:t>Recycling, in the case of ammonia production</a:t>
            </a:r>
          </a:p>
          <a:p>
            <a:r>
              <a:rPr lang="en-US" sz="2400" cap="none" dirty="0" smtClean="0"/>
              <a:t>These reactions are produced in manufacturing plants under controlled conditions to produce high amounts of product in a cost effective manner</a:t>
            </a:r>
          </a:p>
        </p:txBody>
      </p:sp>
    </p:spTree>
    <p:extLst>
      <p:ext uri="{BB962C8B-B14F-4D97-AF65-F5344CB8AC3E}">
        <p14:creationId xmlns:p14="http://schemas.microsoft.com/office/powerpoint/2010/main" val="221663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8"/>
            <a:ext cx="10364451" cy="898556"/>
          </a:xfrm>
        </p:spPr>
        <p:txBody>
          <a:bodyPr>
            <a:normAutofit/>
          </a:bodyPr>
          <a:lstStyle/>
          <a:p>
            <a:r>
              <a:rPr lang="en-US" sz="4800" dirty="0" smtClean="0"/>
              <a:t>Equilibrium: references </a:t>
            </a:r>
            <a:endParaRPr lang="en-US" sz="4800" dirty="0"/>
          </a:p>
        </p:txBody>
      </p:sp>
      <p:sp>
        <p:nvSpPr>
          <p:cNvPr id="5" name="Content Placeholder 4"/>
          <p:cNvSpPr>
            <a:spLocks noGrp="1"/>
          </p:cNvSpPr>
          <p:nvPr>
            <p:ph sz="quarter" idx="13"/>
          </p:nvPr>
        </p:nvSpPr>
        <p:spPr>
          <a:xfrm>
            <a:off x="913774" y="1620982"/>
            <a:ext cx="10363826" cy="4170217"/>
          </a:xfrm>
        </p:spPr>
        <p:txBody>
          <a:bodyPr>
            <a:normAutofit fontScale="92500" lnSpcReduction="10000"/>
          </a:bodyPr>
          <a:lstStyle/>
          <a:p>
            <a:r>
              <a:rPr lang="en-US" cap="none" dirty="0" smtClean="0"/>
              <a:t>Clark, J. (2002). The Contact Process. Retrieved from</a:t>
            </a:r>
          </a:p>
          <a:p>
            <a:pPr marL="457200" lvl="1" indent="0">
              <a:buNone/>
            </a:pPr>
            <a:r>
              <a:rPr lang="en-US" cap="none" dirty="0"/>
              <a:t>http://www.chemguide.co.uk/physical/equilibria/contact.html</a:t>
            </a:r>
          </a:p>
          <a:p>
            <a:r>
              <a:rPr lang="en-US" cap="none" dirty="0" smtClean="0"/>
              <a:t>Clark, J. (2002). The Haber Process. Retrieved from</a:t>
            </a:r>
          </a:p>
          <a:p>
            <a:pPr marL="457200" lvl="1" indent="0">
              <a:buNone/>
            </a:pPr>
            <a:r>
              <a:rPr lang="en-US" cap="none" dirty="0">
                <a:hlinkClick r:id="rId2"/>
              </a:rPr>
              <a:t>http://</a:t>
            </a:r>
            <a:r>
              <a:rPr lang="en-US" cap="none" dirty="0" smtClean="0">
                <a:hlinkClick r:id="rId2"/>
              </a:rPr>
              <a:t>www.chemguide.co.uk/physical/equilibria/haber.html</a:t>
            </a:r>
            <a:endParaRPr lang="en-US" cap="none" dirty="0"/>
          </a:p>
          <a:p>
            <a:r>
              <a:rPr lang="en-US" cap="none" dirty="0" smtClean="0"/>
              <a:t>Merriam-Webster (2013). Equilibrium. Retrieved from</a:t>
            </a:r>
          </a:p>
          <a:p>
            <a:pPr marL="457200" lvl="1" indent="0">
              <a:buNone/>
            </a:pPr>
            <a:r>
              <a:rPr lang="en-US" cap="none"/>
              <a:t>http://www.merriam-webster.com/dictionary/equilibrium</a:t>
            </a:r>
            <a:endParaRPr lang="en-US" cap="none" dirty="0" smtClean="0"/>
          </a:p>
          <a:p>
            <a:r>
              <a:rPr lang="en-US" cap="none" dirty="0" smtClean="0"/>
              <a:t>Rae-Dupree, J. (2011). Phrase of the week: Haber-Bosch Process. Retrieved from</a:t>
            </a:r>
          </a:p>
          <a:p>
            <a:pPr marL="457200" lvl="1" indent="0">
              <a:buNone/>
            </a:pPr>
            <a:r>
              <a:rPr lang="en-US" cap="none" dirty="0"/>
              <a:t>https://news.slac.stanford.edu/features/phrase-week-haber-bosch-process</a:t>
            </a:r>
            <a:endParaRPr lang="en-US" cap="none" dirty="0" smtClean="0"/>
          </a:p>
          <a:p>
            <a:r>
              <a:rPr lang="en-US" cap="none" dirty="0" smtClean="0"/>
              <a:t>Wong, S. (2012). Properties of sulfur. Retrieved from</a:t>
            </a:r>
          </a:p>
          <a:p>
            <a:pPr marL="457200" lvl="1" indent="0">
              <a:buNone/>
            </a:pPr>
            <a:r>
              <a:rPr lang="en-US" cap="none" dirty="0">
                <a:hlinkClick r:id="rId3"/>
              </a:rPr>
              <a:t>http://</a:t>
            </a:r>
            <a:r>
              <a:rPr lang="en-US" cap="none" dirty="0" smtClean="0">
                <a:hlinkClick r:id="rId3"/>
              </a:rPr>
              <a:t>igcsetuition.blogspot.com/2012/12/sulfur_9.html</a:t>
            </a:r>
            <a:endParaRPr lang="en-US" cap="none" dirty="0" smtClean="0"/>
          </a:p>
          <a:p>
            <a:pPr marL="0" indent="0">
              <a:buNone/>
            </a:pPr>
            <a:endParaRPr lang="en-US" cap="none" dirty="0"/>
          </a:p>
        </p:txBody>
      </p:sp>
    </p:spTree>
    <p:extLst>
      <p:ext uri="{BB962C8B-B14F-4D97-AF65-F5344CB8AC3E}">
        <p14:creationId xmlns:p14="http://schemas.microsoft.com/office/powerpoint/2010/main" val="271894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8"/>
            <a:ext cx="10364451" cy="898556"/>
          </a:xfrm>
        </p:spPr>
        <p:txBody>
          <a:bodyPr>
            <a:normAutofit/>
          </a:bodyPr>
          <a:lstStyle/>
          <a:p>
            <a:r>
              <a:rPr lang="en-US" sz="4800" dirty="0" smtClean="0"/>
              <a:t>Equilibrium: Introduction </a:t>
            </a:r>
            <a:endParaRPr lang="en-US" sz="4800" dirty="0"/>
          </a:p>
        </p:txBody>
      </p:sp>
      <p:sp>
        <p:nvSpPr>
          <p:cNvPr id="5" name="Content Placeholder 4"/>
          <p:cNvSpPr>
            <a:spLocks noGrp="1"/>
          </p:cNvSpPr>
          <p:nvPr>
            <p:ph sz="quarter" idx="13"/>
          </p:nvPr>
        </p:nvSpPr>
        <p:spPr>
          <a:xfrm>
            <a:off x="913774" y="1620982"/>
            <a:ext cx="10363826" cy="4170217"/>
          </a:xfrm>
        </p:spPr>
        <p:txBody>
          <a:bodyPr>
            <a:normAutofit/>
          </a:bodyPr>
          <a:lstStyle/>
          <a:p>
            <a:r>
              <a:rPr lang="en-US" sz="2300" cap="none" dirty="0" smtClean="0"/>
              <a:t>Equilibrium is defined as follows: “A state in which opposing forces or actions are balanced so that one is not stronger or greater than the other” (Merriam-Webster)</a:t>
            </a:r>
          </a:p>
          <a:p>
            <a:r>
              <a:rPr lang="en-US" sz="2300" cap="none" dirty="0" smtClean="0"/>
              <a:t>Equilibrium in chemical reactions is an important tool in creating new compounds </a:t>
            </a:r>
          </a:p>
          <a:p>
            <a:r>
              <a:rPr lang="en-US" sz="2300" cap="none" dirty="0" smtClean="0"/>
              <a:t>There are many types of equilibrium reactions that have evolved over time</a:t>
            </a:r>
          </a:p>
          <a:p>
            <a:r>
              <a:rPr lang="en-US" sz="2300" cap="none" dirty="0" smtClean="0"/>
              <a:t>Two of the most important equilibrium processes involve the following:</a:t>
            </a:r>
          </a:p>
          <a:p>
            <a:pPr lvl="1"/>
            <a:r>
              <a:rPr lang="en-US" sz="2300" cap="none" dirty="0" smtClean="0"/>
              <a:t>The manufacture of ammonia, known as the Haber Process</a:t>
            </a:r>
          </a:p>
          <a:p>
            <a:pPr lvl="1"/>
            <a:r>
              <a:rPr lang="en-US" sz="2300" cap="none" dirty="0" smtClean="0"/>
              <a:t>The manufacture of sulfuric acid, known as the Contact Process</a:t>
            </a:r>
          </a:p>
          <a:p>
            <a:r>
              <a:rPr lang="en-US" sz="2300" cap="none" dirty="0" smtClean="0"/>
              <a:t>The properties of both types of processes will be explored in greater detail</a:t>
            </a:r>
            <a:endParaRPr lang="en-US" sz="2300" cap="none" dirty="0"/>
          </a:p>
        </p:txBody>
      </p:sp>
    </p:spTree>
    <p:extLst>
      <p:ext uri="{BB962C8B-B14F-4D97-AF65-F5344CB8AC3E}">
        <p14:creationId xmlns:p14="http://schemas.microsoft.com/office/powerpoint/2010/main" val="311305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8"/>
            <a:ext cx="10364451" cy="898556"/>
          </a:xfrm>
        </p:spPr>
        <p:txBody>
          <a:bodyPr>
            <a:normAutofit/>
          </a:bodyPr>
          <a:lstStyle/>
          <a:p>
            <a:r>
              <a:rPr lang="en-US" sz="4800" dirty="0" smtClean="0"/>
              <a:t>Equilibrium: Haber process </a:t>
            </a:r>
            <a:endParaRPr lang="en-US" sz="4800" dirty="0"/>
          </a:p>
        </p:txBody>
      </p:sp>
      <p:sp>
        <p:nvSpPr>
          <p:cNvPr id="5" name="Content Placeholder 4"/>
          <p:cNvSpPr>
            <a:spLocks noGrp="1"/>
          </p:cNvSpPr>
          <p:nvPr>
            <p:ph sz="quarter" idx="13"/>
          </p:nvPr>
        </p:nvSpPr>
        <p:spPr>
          <a:xfrm>
            <a:off x="913774" y="1620982"/>
            <a:ext cx="10363826" cy="4987636"/>
          </a:xfrm>
        </p:spPr>
        <p:txBody>
          <a:bodyPr>
            <a:normAutofit lnSpcReduction="10000"/>
          </a:bodyPr>
          <a:lstStyle/>
          <a:p>
            <a:r>
              <a:rPr lang="en-US" cap="none" dirty="0" smtClean="0"/>
              <a:t>The Haber Process involves the manufacture of ammonia from two gases: Nitrogen (N) and Hydrogen (H) </a:t>
            </a:r>
          </a:p>
          <a:p>
            <a:r>
              <a:rPr lang="en-US" cap="none" dirty="0" smtClean="0"/>
              <a:t>The process flow for this reaction is as follows (Clark, 2002): </a:t>
            </a:r>
          </a:p>
          <a:p>
            <a:endParaRPr lang="en-US" cap="none" dirty="0"/>
          </a:p>
          <a:p>
            <a:endParaRPr lang="en-US" cap="none" dirty="0" smtClean="0"/>
          </a:p>
          <a:p>
            <a:endParaRPr lang="en-US" cap="none" dirty="0"/>
          </a:p>
          <a:p>
            <a:endParaRPr lang="en-US" cap="none" dirty="0" smtClean="0"/>
          </a:p>
          <a:p>
            <a:endParaRPr lang="en-US" cap="none" dirty="0"/>
          </a:p>
          <a:p>
            <a:endParaRPr lang="en-US" cap="none" dirty="0" smtClean="0"/>
          </a:p>
          <a:p>
            <a:r>
              <a:rPr lang="en-US" cap="none" dirty="0" smtClean="0"/>
              <a:t>This flow supports the conversion of N and C under specific conditions to create liquid ammonia (Clark, 2002)</a:t>
            </a:r>
          </a:p>
          <a:p>
            <a:pPr marL="0" indent="0">
              <a:buNone/>
            </a:pPr>
            <a:endParaRPr lang="en-US" cap="none" dirty="0"/>
          </a:p>
        </p:txBody>
      </p:sp>
      <p:pic>
        <p:nvPicPr>
          <p:cNvPr id="2" name="Picture 1"/>
          <p:cNvPicPr>
            <a:picLocks noChangeAspect="1"/>
          </p:cNvPicPr>
          <p:nvPr/>
        </p:nvPicPr>
        <p:blipFill>
          <a:blip r:embed="rId2"/>
          <a:stretch>
            <a:fillRect/>
          </a:stretch>
        </p:blipFill>
        <p:spPr>
          <a:xfrm>
            <a:off x="3075084" y="2860559"/>
            <a:ext cx="3892802" cy="2740141"/>
          </a:xfrm>
          <a:prstGeom prst="rect">
            <a:avLst/>
          </a:prstGeom>
        </p:spPr>
      </p:pic>
    </p:spTree>
    <p:extLst>
      <p:ext uri="{BB962C8B-B14F-4D97-AF65-F5344CB8AC3E}">
        <p14:creationId xmlns:p14="http://schemas.microsoft.com/office/powerpoint/2010/main" val="34525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8"/>
            <a:ext cx="10364451" cy="898556"/>
          </a:xfrm>
        </p:spPr>
        <p:txBody>
          <a:bodyPr>
            <a:normAutofit/>
          </a:bodyPr>
          <a:lstStyle/>
          <a:p>
            <a:r>
              <a:rPr lang="en-US" sz="4800" dirty="0" smtClean="0"/>
              <a:t>Equilibrium: Haber process</a:t>
            </a:r>
            <a:endParaRPr lang="en-US" sz="4800" dirty="0"/>
          </a:p>
        </p:txBody>
      </p:sp>
      <p:sp>
        <p:nvSpPr>
          <p:cNvPr id="5" name="Content Placeholder 4"/>
          <p:cNvSpPr>
            <a:spLocks noGrp="1"/>
          </p:cNvSpPr>
          <p:nvPr>
            <p:ph sz="quarter" idx="13"/>
          </p:nvPr>
        </p:nvSpPr>
        <p:spPr>
          <a:xfrm>
            <a:off x="913774" y="1620982"/>
            <a:ext cx="10363826" cy="4170217"/>
          </a:xfrm>
        </p:spPr>
        <p:txBody>
          <a:bodyPr>
            <a:noAutofit/>
          </a:bodyPr>
          <a:lstStyle/>
          <a:p>
            <a:r>
              <a:rPr lang="en-US" sz="2800" cap="none" dirty="0" smtClean="0"/>
              <a:t>The Haber Process involves several key components:</a:t>
            </a:r>
          </a:p>
          <a:p>
            <a:pPr lvl="1"/>
            <a:r>
              <a:rPr lang="en-US" sz="2400" cap="none" dirty="0" smtClean="0"/>
              <a:t>The catalyst: a combination that includes iron and potassium hydroxide (Clark, 2002)</a:t>
            </a:r>
          </a:p>
          <a:p>
            <a:pPr lvl="1"/>
            <a:r>
              <a:rPr lang="en-US" sz="2400" cap="none" dirty="0" smtClean="0"/>
              <a:t>The pressure: pressure is extremely high to generate the gaseous reaction (Clark, 2002)</a:t>
            </a:r>
          </a:p>
          <a:p>
            <a:pPr lvl="1"/>
            <a:r>
              <a:rPr lang="en-US" sz="2400" cap="none" dirty="0" smtClean="0"/>
              <a:t>Recycling: Approximately 15 percent of these gases are actually converted to ammonia and the remainder is recycled for future use (Clark, 2002)</a:t>
            </a:r>
          </a:p>
          <a:p>
            <a:pPr lvl="2"/>
            <a:r>
              <a:rPr lang="en-US" sz="2000" cap="none" dirty="0" smtClean="0"/>
              <a:t>The gaseous conversion rate for this reaction is approximately 98 percent (Clark, 2002) </a:t>
            </a:r>
            <a:endParaRPr lang="en-US" sz="2000" cap="none" dirty="0"/>
          </a:p>
        </p:txBody>
      </p:sp>
    </p:spTree>
    <p:extLst>
      <p:ext uri="{BB962C8B-B14F-4D97-AF65-F5344CB8AC3E}">
        <p14:creationId xmlns:p14="http://schemas.microsoft.com/office/powerpoint/2010/main" val="119978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8"/>
            <a:ext cx="10364451" cy="898556"/>
          </a:xfrm>
        </p:spPr>
        <p:txBody>
          <a:bodyPr>
            <a:normAutofit/>
          </a:bodyPr>
          <a:lstStyle/>
          <a:p>
            <a:r>
              <a:rPr lang="en-US" sz="4800" dirty="0" smtClean="0"/>
              <a:t>Equilibrium: Haber Process</a:t>
            </a:r>
            <a:endParaRPr lang="en-US" sz="4800" dirty="0"/>
          </a:p>
        </p:txBody>
      </p:sp>
      <p:sp>
        <p:nvSpPr>
          <p:cNvPr id="5" name="Content Placeholder 4"/>
          <p:cNvSpPr>
            <a:spLocks noGrp="1"/>
          </p:cNvSpPr>
          <p:nvPr>
            <p:ph sz="quarter" idx="13"/>
          </p:nvPr>
        </p:nvSpPr>
        <p:spPr>
          <a:xfrm>
            <a:off x="913774" y="1620982"/>
            <a:ext cx="10363826" cy="4468091"/>
          </a:xfrm>
        </p:spPr>
        <p:txBody>
          <a:bodyPr>
            <a:normAutofit lnSpcReduction="10000"/>
          </a:bodyPr>
          <a:lstStyle/>
          <a:p>
            <a:r>
              <a:rPr lang="en-US" cap="none" dirty="0" smtClean="0"/>
              <a:t>The ratio of Nitrogen to Hydrogen is 1:3, using Avogadro’s Law (Clark, 2002)</a:t>
            </a:r>
          </a:p>
          <a:p>
            <a:r>
              <a:rPr lang="en-US" cap="none" dirty="0" smtClean="0"/>
              <a:t>The temperature is lowered to achieve the desired exothermic reaction (Clark, 2002): </a:t>
            </a:r>
          </a:p>
          <a:p>
            <a:endParaRPr lang="en-US" cap="none" dirty="0"/>
          </a:p>
          <a:p>
            <a:r>
              <a:rPr lang="en-US" cap="none" dirty="0" smtClean="0"/>
              <a:t>A lower temperature results in a slower reaction, so 400-450˚C is the optimal temperature that manufacturers use to generate the proper reaction (Clark, 2002)</a:t>
            </a:r>
          </a:p>
          <a:p>
            <a:r>
              <a:rPr lang="en-US" cap="none" dirty="0" smtClean="0"/>
              <a:t>The desired level of pressure for this reaction as at least 200 atmospheres to achieve the desired equilibrium (Clark, 2002)</a:t>
            </a:r>
          </a:p>
          <a:p>
            <a:pPr lvl="1"/>
            <a:r>
              <a:rPr lang="en-US" cap="none" dirty="0" smtClean="0"/>
              <a:t>This rate reduces manufacturing costs because higher pressures are more expensive to produce (Clark, 2002)</a:t>
            </a:r>
          </a:p>
          <a:p>
            <a:r>
              <a:rPr lang="en-US" cap="none" dirty="0" smtClean="0"/>
              <a:t>Once the reaction is complete, the ammonia converts to liquid and the hydrogen and nitrogen may be reused (Clark, 2002)</a:t>
            </a:r>
          </a:p>
          <a:p>
            <a:endParaRPr lang="en-US" cap="none" dirty="0"/>
          </a:p>
          <a:p>
            <a:endParaRPr lang="en-US" cap="none" dirty="0" smtClean="0"/>
          </a:p>
          <a:p>
            <a:pPr marL="0" indent="0">
              <a:buNone/>
            </a:pPr>
            <a:endParaRPr lang="en-US" cap="none" dirty="0" smtClean="0"/>
          </a:p>
          <a:p>
            <a:pPr marL="457200" lvl="1" indent="0">
              <a:buNone/>
            </a:pPr>
            <a:endParaRPr lang="en-US" cap="none" dirty="0"/>
          </a:p>
        </p:txBody>
      </p:sp>
      <p:pic>
        <p:nvPicPr>
          <p:cNvPr id="2" name="Picture 1"/>
          <p:cNvPicPr>
            <a:picLocks noChangeAspect="1"/>
          </p:cNvPicPr>
          <p:nvPr/>
        </p:nvPicPr>
        <p:blipFill>
          <a:blip r:embed="rId2"/>
          <a:stretch>
            <a:fillRect/>
          </a:stretch>
        </p:blipFill>
        <p:spPr>
          <a:xfrm>
            <a:off x="1220336" y="2583392"/>
            <a:ext cx="9542882" cy="502708"/>
          </a:xfrm>
          <a:prstGeom prst="rect">
            <a:avLst/>
          </a:prstGeom>
        </p:spPr>
      </p:pic>
    </p:spTree>
    <p:extLst>
      <p:ext uri="{BB962C8B-B14F-4D97-AF65-F5344CB8AC3E}">
        <p14:creationId xmlns:p14="http://schemas.microsoft.com/office/powerpoint/2010/main" val="282921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8"/>
            <a:ext cx="10364451" cy="898556"/>
          </a:xfrm>
        </p:spPr>
        <p:txBody>
          <a:bodyPr>
            <a:normAutofit/>
          </a:bodyPr>
          <a:lstStyle/>
          <a:p>
            <a:r>
              <a:rPr lang="en-US" sz="4800" dirty="0" smtClean="0"/>
              <a:t>Equilibrium: </a:t>
            </a:r>
            <a:r>
              <a:rPr lang="en-US" sz="4800" dirty="0" err="1" smtClean="0"/>
              <a:t>haber</a:t>
            </a:r>
            <a:r>
              <a:rPr lang="en-US" sz="4800" dirty="0" smtClean="0"/>
              <a:t> </a:t>
            </a:r>
            <a:r>
              <a:rPr lang="en-US" sz="4800" dirty="0"/>
              <a:t>Process</a:t>
            </a:r>
            <a:r>
              <a:rPr lang="en-US" sz="4800" dirty="0" smtClean="0"/>
              <a:t> </a:t>
            </a:r>
            <a:endParaRPr lang="en-US" sz="4800" dirty="0"/>
          </a:p>
        </p:txBody>
      </p:sp>
      <p:sp>
        <p:nvSpPr>
          <p:cNvPr id="5" name="Content Placeholder 4"/>
          <p:cNvSpPr>
            <a:spLocks noGrp="1"/>
          </p:cNvSpPr>
          <p:nvPr>
            <p:ph sz="quarter" idx="13"/>
          </p:nvPr>
        </p:nvSpPr>
        <p:spPr>
          <a:xfrm>
            <a:off x="913774" y="1620982"/>
            <a:ext cx="10363826" cy="4842163"/>
          </a:xfrm>
        </p:spPr>
        <p:txBody>
          <a:bodyPr>
            <a:normAutofit lnSpcReduction="10000"/>
          </a:bodyPr>
          <a:lstStyle/>
          <a:p>
            <a:r>
              <a:rPr lang="en-US" cap="none" dirty="0" smtClean="0"/>
              <a:t>The Haber manufacturing process is described as follows (Rae-Dupree, 2011):</a:t>
            </a:r>
            <a:br>
              <a:rPr lang="en-US" cap="none" dirty="0" smtClean="0"/>
            </a:br>
            <a:endParaRPr lang="en-US" cap="none" dirty="0" smtClean="0"/>
          </a:p>
          <a:p>
            <a:endParaRPr lang="en-US" cap="none" dirty="0"/>
          </a:p>
          <a:p>
            <a:endParaRPr lang="en-US" cap="none" dirty="0" smtClean="0"/>
          </a:p>
          <a:p>
            <a:endParaRPr lang="en-US" cap="none" dirty="0" smtClean="0"/>
          </a:p>
          <a:p>
            <a:endParaRPr lang="en-US" cap="none" dirty="0"/>
          </a:p>
          <a:p>
            <a:endParaRPr lang="en-US" cap="none" dirty="0" smtClean="0"/>
          </a:p>
          <a:p>
            <a:endParaRPr lang="en-US" cap="none" dirty="0"/>
          </a:p>
          <a:p>
            <a:endParaRPr lang="en-US" cap="none" dirty="0" smtClean="0"/>
          </a:p>
          <a:p>
            <a:r>
              <a:rPr lang="en-US" cap="none" dirty="0" smtClean="0"/>
              <a:t> </a:t>
            </a:r>
            <a:r>
              <a:rPr lang="en-US" cap="none" dirty="0"/>
              <a:t>This process summarizes the actions taking place to achieve equilibrium and to produce </a:t>
            </a:r>
            <a:r>
              <a:rPr lang="en-US" cap="none" dirty="0" smtClean="0"/>
              <a:t>ammonia under </a:t>
            </a:r>
            <a:r>
              <a:rPr lang="en-US" cap="none" dirty="0"/>
              <a:t>ideal conditions </a:t>
            </a:r>
          </a:p>
          <a:p>
            <a:endParaRPr lang="en-US" cap="none" dirty="0"/>
          </a:p>
        </p:txBody>
      </p:sp>
      <p:pic>
        <p:nvPicPr>
          <p:cNvPr id="2052" name="Picture 4" descr="https://news.slac.stanford.edu/sites/default/files/images/image/800px-haber-bosc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2173846"/>
            <a:ext cx="5154179" cy="339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31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8934" y="2608120"/>
            <a:ext cx="1586221" cy="3763758"/>
          </a:xfrm>
          <a:prstGeom prst="rect">
            <a:avLst/>
          </a:prstGeom>
        </p:spPr>
      </p:pic>
      <p:sp>
        <p:nvSpPr>
          <p:cNvPr id="4" name="Title 3"/>
          <p:cNvSpPr>
            <a:spLocks noGrp="1"/>
          </p:cNvSpPr>
          <p:nvPr>
            <p:ph type="title"/>
          </p:nvPr>
        </p:nvSpPr>
        <p:spPr>
          <a:xfrm>
            <a:off x="913775" y="618518"/>
            <a:ext cx="10364451" cy="898556"/>
          </a:xfrm>
        </p:spPr>
        <p:txBody>
          <a:bodyPr>
            <a:normAutofit/>
          </a:bodyPr>
          <a:lstStyle/>
          <a:p>
            <a:r>
              <a:rPr lang="en-US" sz="4800" dirty="0" smtClean="0"/>
              <a:t>Equilibrium: Contact Process </a:t>
            </a:r>
            <a:endParaRPr lang="en-US" sz="4800" dirty="0"/>
          </a:p>
        </p:txBody>
      </p:sp>
      <p:sp>
        <p:nvSpPr>
          <p:cNvPr id="5" name="Content Placeholder 4"/>
          <p:cNvSpPr>
            <a:spLocks noGrp="1"/>
          </p:cNvSpPr>
          <p:nvPr>
            <p:ph sz="quarter" idx="13"/>
          </p:nvPr>
        </p:nvSpPr>
        <p:spPr>
          <a:xfrm>
            <a:off x="1049481" y="1620982"/>
            <a:ext cx="10889673" cy="4170217"/>
          </a:xfrm>
        </p:spPr>
        <p:txBody>
          <a:bodyPr>
            <a:noAutofit/>
          </a:bodyPr>
          <a:lstStyle/>
          <a:p>
            <a:r>
              <a:rPr lang="en-US" sz="1800" cap="none" dirty="0" smtClean="0"/>
              <a:t>The Contact Process involves the manufacture of sulfuric acid from Sulfur (S) and Oxygen (O) (Clark, 2002)</a:t>
            </a:r>
          </a:p>
          <a:p>
            <a:r>
              <a:rPr lang="en-US" sz="1800" cap="none" dirty="0" smtClean="0"/>
              <a:t>The proposed flow for this reaction is as follows:</a:t>
            </a:r>
          </a:p>
          <a:p>
            <a:pPr lvl="4"/>
            <a:r>
              <a:rPr lang="en-US" sz="1800" cap="none" dirty="0" smtClean="0"/>
              <a:t>This reaction flow is designed to transform sulfur dioxide to sulfur trioxide using the following exothermic formula:  </a:t>
            </a:r>
          </a:p>
          <a:p>
            <a:pPr marL="1828800" lvl="4" indent="0">
              <a:buNone/>
            </a:pPr>
            <a:endParaRPr lang="en-US" sz="1800" cap="none" dirty="0" smtClean="0"/>
          </a:p>
          <a:p>
            <a:pPr lvl="4"/>
            <a:r>
              <a:rPr lang="en-US" sz="1800" cap="none" dirty="0" smtClean="0"/>
              <a:t>Once the sulfur trioxide is created, it is dissolved in sulfuric acid, a process known as  </a:t>
            </a:r>
            <a:r>
              <a:rPr lang="en-US" sz="1800" cap="none" dirty="0" err="1" smtClean="0"/>
              <a:t>oleum</a:t>
            </a:r>
            <a:r>
              <a:rPr lang="en-US" sz="1800" cap="none" dirty="0" smtClean="0"/>
              <a:t> (Clark, 2002)</a:t>
            </a:r>
          </a:p>
          <a:p>
            <a:pPr lvl="4"/>
            <a:r>
              <a:rPr lang="en-US" sz="1800" cap="none" dirty="0" smtClean="0"/>
              <a:t>This product then reacts with H2O to create sulfuric acid in a concentrated form:</a:t>
            </a:r>
          </a:p>
          <a:p>
            <a:pPr lvl="4"/>
            <a:endParaRPr lang="en-US" sz="1800" cap="none" dirty="0"/>
          </a:p>
          <a:p>
            <a:pPr lvl="4"/>
            <a:endParaRPr lang="en-US" sz="1800" cap="none" dirty="0" smtClean="0"/>
          </a:p>
          <a:p>
            <a:pPr lvl="4"/>
            <a:endParaRPr lang="en-US" sz="1800" cap="none" dirty="0" smtClean="0"/>
          </a:p>
          <a:p>
            <a:pPr marL="2286000" lvl="5" indent="0">
              <a:buNone/>
            </a:pPr>
            <a:r>
              <a:rPr lang="en-US" sz="1800" cap="none" dirty="0" smtClean="0"/>
              <a:t>		</a:t>
            </a:r>
            <a:endParaRPr lang="en-US" sz="1800" cap="none" dirty="0"/>
          </a:p>
        </p:txBody>
      </p:sp>
      <p:pic>
        <p:nvPicPr>
          <p:cNvPr id="3" name="Picture 2"/>
          <p:cNvPicPr>
            <a:picLocks noChangeAspect="1"/>
          </p:cNvPicPr>
          <p:nvPr/>
        </p:nvPicPr>
        <p:blipFill>
          <a:blip r:embed="rId3"/>
          <a:stretch>
            <a:fillRect/>
          </a:stretch>
        </p:blipFill>
        <p:spPr>
          <a:xfrm>
            <a:off x="3765817" y="4814447"/>
            <a:ext cx="5076001" cy="534240"/>
          </a:xfrm>
          <a:prstGeom prst="rect">
            <a:avLst/>
          </a:prstGeom>
        </p:spPr>
      </p:pic>
      <p:pic>
        <p:nvPicPr>
          <p:cNvPr id="6" name="Picture 5"/>
          <p:cNvPicPr>
            <a:picLocks noChangeAspect="1"/>
          </p:cNvPicPr>
          <p:nvPr/>
        </p:nvPicPr>
        <p:blipFill>
          <a:blip r:embed="rId4"/>
          <a:stretch>
            <a:fillRect/>
          </a:stretch>
        </p:blipFill>
        <p:spPr>
          <a:xfrm>
            <a:off x="3911290" y="3173687"/>
            <a:ext cx="6048443" cy="416280"/>
          </a:xfrm>
          <a:prstGeom prst="rect">
            <a:avLst/>
          </a:prstGeom>
        </p:spPr>
      </p:pic>
    </p:spTree>
    <p:extLst>
      <p:ext uri="{BB962C8B-B14F-4D97-AF65-F5344CB8AC3E}">
        <p14:creationId xmlns:p14="http://schemas.microsoft.com/office/powerpoint/2010/main" val="367184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8"/>
            <a:ext cx="10364451" cy="898556"/>
          </a:xfrm>
        </p:spPr>
        <p:txBody>
          <a:bodyPr>
            <a:normAutofit/>
          </a:bodyPr>
          <a:lstStyle/>
          <a:p>
            <a:r>
              <a:rPr lang="en-US" sz="4800" dirty="0" smtClean="0"/>
              <a:t>Equilibrium: </a:t>
            </a:r>
            <a:r>
              <a:rPr lang="en-US" sz="4800" dirty="0"/>
              <a:t>Contact Process</a:t>
            </a:r>
            <a:r>
              <a:rPr lang="en-US" sz="4800" dirty="0" smtClean="0"/>
              <a:t> </a:t>
            </a:r>
            <a:endParaRPr lang="en-US" sz="4800" dirty="0"/>
          </a:p>
        </p:txBody>
      </p:sp>
      <p:sp>
        <p:nvSpPr>
          <p:cNvPr id="5" name="Content Placeholder 4"/>
          <p:cNvSpPr>
            <a:spLocks noGrp="1"/>
          </p:cNvSpPr>
          <p:nvPr>
            <p:ph sz="quarter" idx="13"/>
          </p:nvPr>
        </p:nvSpPr>
        <p:spPr>
          <a:xfrm>
            <a:off x="913774" y="1620982"/>
            <a:ext cx="10363826" cy="4170217"/>
          </a:xfrm>
        </p:spPr>
        <p:txBody>
          <a:bodyPr>
            <a:normAutofit/>
          </a:bodyPr>
          <a:lstStyle/>
          <a:p>
            <a:r>
              <a:rPr lang="en-US" sz="2400" cap="none" dirty="0" smtClean="0"/>
              <a:t>Sulfur dioxide and Oxygen must be equally proportioned in order for the proper reaction to occur, according to Avogadro’s Law (Clark, 2002)</a:t>
            </a:r>
          </a:p>
          <a:p>
            <a:r>
              <a:rPr lang="en-US" sz="2400" cap="none" dirty="0" smtClean="0"/>
              <a:t>Le </a:t>
            </a:r>
            <a:r>
              <a:rPr lang="en-US" sz="2400" cap="none" dirty="0" err="1" smtClean="0"/>
              <a:t>Chatelier’s</a:t>
            </a:r>
            <a:r>
              <a:rPr lang="en-US" sz="2400" cap="none" dirty="0" smtClean="0"/>
              <a:t> Principle supports the belief that increasing oxygen by shifting the equilibrium to the right is a less expensive means of creating sulfuric acid (Clark, 2002)</a:t>
            </a:r>
          </a:p>
          <a:p>
            <a:pPr lvl="1"/>
            <a:r>
              <a:rPr lang="en-US" sz="2000" cap="none" dirty="0" smtClean="0"/>
              <a:t>A 1:1 proportion is ideal to reduce sulfur dioxide concentrations (Clark, 2002)</a:t>
            </a:r>
          </a:p>
          <a:p>
            <a:r>
              <a:rPr lang="en-US" sz="2200" cap="none" dirty="0" smtClean="0"/>
              <a:t>The appropriate temperature to achieve the desired reaction quickly is </a:t>
            </a:r>
            <a:r>
              <a:rPr lang="en-US" sz="2200" cap="none" dirty="0"/>
              <a:t>400-450˚</a:t>
            </a:r>
            <a:r>
              <a:rPr lang="en-US" sz="2200" cap="none" dirty="0" smtClean="0"/>
              <a:t>C (Clark, 2002)</a:t>
            </a:r>
          </a:p>
          <a:p>
            <a:endParaRPr lang="en-US" sz="2200" cap="none" dirty="0"/>
          </a:p>
        </p:txBody>
      </p:sp>
    </p:spTree>
    <p:extLst>
      <p:ext uri="{BB962C8B-B14F-4D97-AF65-F5344CB8AC3E}">
        <p14:creationId xmlns:p14="http://schemas.microsoft.com/office/powerpoint/2010/main" val="17900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8"/>
            <a:ext cx="10364451" cy="898556"/>
          </a:xfrm>
        </p:spPr>
        <p:txBody>
          <a:bodyPr>
            <a:normAutofit/>
          </a:bodyPr>
          <a:lstStyle/>
          <a:p>
            <a:r>
              <a:rPr lang="en-US" sz="4800" dirty="0" smtClean="0"/>
              <a:t>Equilibrium: </a:t>
            </a:r>
            <a:r>
              <a:rPr lang="en-US" sz="4800" dirty="0"/>
              <a:t>Contact Process</a:t>
            </a:r>
            <a:r>
              <a:rPr lang="en-US" sz="4800" dirty="0" smtClean="0"/>
              <a:t> </a:t>
            </a:r>
            <a:endParaRPr lang="en-US" sz="4800" dirty="0"/>
          </a:p>
        </p:txBody>
      </p:sp>
      <p:sp>
        <p:nvSpPr>
          <p:cNvPr id="5" name="Content Placeholder 4"/>
          <p:cNvSpPr>
            <a:spLocks noGrp="1"/>
          </p:cNvSpPr>
          <p:nvPr>
            <p:ph sz="quarter" idx="13"/>
          </p:nvPr>
        </p:nvSpPr>
        <p:spPr>
          <a:xfrm>
            <a:off x="913774" y="1620982"/>
            <a:ext cx="10363826" cy="4170217"/>
          </a:xfrm>
        </p:spPr>
        <p:txBody>
          <a:bodyPr>
            <a:noAutofit/>
          </a:bodyPr>
          <a:lstStyle/>
          <a:p>
            <a:r>
              <a:rPr lang="en-US" sz="2400" cap="none" dirty="0" smtClean="0"/>
              <a:t>Higher pressure to produce sulfur dioxide is not worth the risk or the expense (Clark, 2002)</a:t>
            </a:r>
          </a:p>
          <a:p>
            <a:r>
              <a:rPr lang="en-US" sz="2400" cap="none" dirty="0" smtClean="0"/>
              <a:t>Lower pressure has a 99.5% success rate of conversion to produce sulfur dioxide (Clark, 2002)</a:t>
            </a:r>
          </a:p>
          <a:p>
            <a:r>
              <a:rPr lang="en-US" sz="2400" cap="none" dirty="0" smtClean="0"/>
              <a:t>A catalyst has little impact on the reaction other than to increase its speed (Clark, 2002)</a:t>
            </a:r>
          </a:p>
          <a:p>
            <a:pPr lvl="1"/>
            <a:r>
              <a:rPr lang="en-US" sz="2300" cap="none" dirty="0" smtClean="0"/>
              <a:t>If a catalyst is not present, the reaction time is very slow, so it is essential to increase the speed of the reaction and to allow the gases to achieve equilibrium (Clark, 2002)</a:t>
            </a:r>
          </a:p>
          <a:p>
            <a:pPr marL="0" indent="0">
              <a:buNone/>
            </a:pPr>
            <a:endParaRPr lang="en-US" sz="2300" cap="none" dirty="0"/>
          </a:p>
        </p:txBody>
      </p:sp>
    </p:spTree>
    <p:extLst>
      <p:ext uri="{BB962C8B-B14F-4D97-AF65-F5344CB8AC3E}">
        <p14:creationId xmlns:p14="http://schemas.microsoft.com/office/powerpoint/2010/main" val="111732829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TC104033925[[fn=Droplet]]</Template>
  <TotalTime>0</TotalTime>
  <Words>872</Words>
  <Application>Microsoft Office PowerPoint</Application>
  <PresentationFormat>Widescreen</PresentationFormat>
  <Paragraphs>94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Tw Cen MT</vt:lpstr>
      <vt:lpstr>Droplet</vt:lpstr>
      <vt:lpstr>Very Important Equilibrium reactions</vt:lpstr>
      <vt:lpstr>Equilibrium: Introduction </vt:lpstr>
      <vt:lpstr>Equilibrium: Haber process </vt:lpstr>
      <vt:lpstr>Equilibrium: Haber process</vt:lpstr>
      <vt:lpstr>Equilibrium: Haber Process</vt:lpstr>
      <vt:lpstr>Equilibrium: haber Process </vt:lpstr>
      <vt:lpstr>Equilibrium: Contact Process </vt:lpstr>
      <vt:lpstr>Equilibrium: Contact Process </vt:lpstr>
      <vt:lpstr>Equilibrium: Contact Process </vt:lpstr>
      <vt:lpstr>Equilibrium: Contact Process </vt:lpstr>
      <vt:lpstr>Equilibrium: conclusion </vt:lpstr>
      <vt:lpstr>Equilibrium: 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2013-11-02T12:33:00Z</dcterms:created>
  <dcterms:modified xsi:type="dcterms:W3CDTF">2013-11-02T12:39:47Z</dcterms:modified>
</cp:coreProperties>
</file>