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8" r:id="rId4"/>
    <p:sldId id="293" r:id="rId5"/>
    <p:sldId id="282" r:id="rId6"/>
    <p:sldId id="292" r:id="rId7"/>
    <p:sldId id="262" r:id="rId8"/>
    <p:sldId id="290" r:id="rId9"/>
    <p:sldId id="289" r:id="rId10"/>
    <p:sldId id="266" r:id="rId11"/>
    <p:sldId id="258" r:id="rId12"/>
    <p:sldId id="261" r:id="rId13"/>
    <p:sldId id="291" r:id="rId14"/>
    <p:sldId id="276" r:id="rId15"/>
  </p:sldIdLst>
  <p:sldSz cx="9144000" cy="6858000" type="screen4x3"/>
  <p:notesSz cx="7315200" cy="9601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5" autoAdjust="0"/>
    <p:restoredTop sz="74453" autoAdjust="0"/>
  </p:normalViewPr>
  <p:slideViewPr>
    <p:cSldViewPr>
      <p:cViewPr varScale="1">
        <p:scale>
          <a:sx n="86" d="100"/>
          <a:sy n="86" d="100"/>
        </p:scale>
        <p:origin x="22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7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048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E5125B-7204-463F-9369-4557928C4F98}" type="datetimeFigureOut">
              <a:rPr lang="en-US" smtClean="0"/>
              <a:t>2/27/2014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DC176F-7B64-418A-8B2C-710D1E3DED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1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40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42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02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50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89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3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0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00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72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249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1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baseline="0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3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C176F-7B64-418A-8B2C-710D1E3DED6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019425"/>
            <a:ext cx="7772400" cy="1109663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850" y="4171950"/>
            <a:ext cx="6400800" cy="69691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2132013"/>
            <a:ext cx="1909762" cy="453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132013"/>
            <a:ext cx="5581650" cy="453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42988" y="2132013"/>
            <a:ext cx="7643812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2854325"/>
            <a:ext cx="3744912" cy="3814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0300" y="2854325"/>
            <a:ext cx="3746500" cy="3814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132013"/>
            <a:ext cx="7643812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2854325"/>
            <a:ext cx="7643812" cy="381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hyperlink" Target="http://www.nature.com/gimo/contents/pt1/full/gimo52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hyperlink" Target="http://www.sts.org/patient-information/esophageal/surgery/achalasia-and-esophageal-motility-disorders" TargetMode="External"/><Relationship Id="rId4" Type="http://schemas.openxmlformats.org/officeDocument/2006/relationships/hyperlink" Target="http://www/medicalnewstoday/articles/21928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819400"/>
            <a:ext cx="7989887" cy="1296987"/>
          </a:xfrm>
        </p:spPr>
        <p:txBody>
          <a:bodyPr/>
          <a:lstStyle/>
          <a:p>
            <a:r>
              <a:rPr lang="en-US" sz="4400" dirty="0" smtClean="0"/>
              <a:t>Achalasia Disease</a:t>
            </a:r>
            <a:endParaRPr lang="en-US" sz="4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343400"/>
            <a:ext cx="6337300" cy="1524000"/>
          </a:xfrm>
        </p:spPr>
        <p:txBody>
          <a:bodyPr/>
          <a:lstStyle/>
          <a:p>
            <a:r>
              <a:rPr lang="en-US" sz="3200" b="1" dirty="0" smtClean="0">
                <a:latin typeface="Verdana" pitchFamily="34" charset="0"/>
              </a:rPr>
              <a:t>By</a:t>
            </a:r>
          </a:p>
          <a:p>
            <a:r>
              <a:rPr lang="en-US" sz="3200" b="1" dirty="0" smtClean="0">
                <a:latin typeface="Verdana" pitchFamily="34" charset="0"/>
              </a:rPr>
              <a:t>Student</a:t>
            </a:r>
            <a:endParaRPr lang="en-US" sz="3200" b="1" dirty="0"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Freeform 4"/>
          <p:cNvSpPr>
            <a:spLocks noEditPoints="1"/>
          </p:cNvSpPr>
          <p:nvPr/>
        </p:nvSpPr>
        <p:spPr bwMode="gray">
          <a:xfrm flipH="1">
            <a:off x="4822826" y="3528995"/>
            <a:ext cx="3168650" cy="28956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39216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7893" name="Group 5"/>
          <p:cNvGrpSpPr>
            <a:grpSpLocks/>
          </p:cNvGrpSpPr>
          <p:nvPr/>
        </p:nvGrpSpPr>
        <p:grpSpPr bwMode="auto">
          <a:xfrm>
            <a:off x="990600" y="2673350"/>
            <a:ext cx="4062412" cy="3859213"/>
            <a:chOff x="593" y="1298"/>
            <a:chExt cx="2313" cy="2204"/>
          </a:xfrm>
        </p:grpSpPr>
        <p:sp>
          <p:nvSpPr>
            <p:cNvPr id="37894" name="AutoShape 6"/>
            <p:cNvSpPr>
              <a:spLocks noChangeArrowheads="1"/>
            </p:cNvSpPr>
            <p:nvPr/>
          </p:nvSpPr>
          <p:spPr bwMode="gray">
            <a:xfrm rot="16200000">
              <a:off x="2076" y="2023"/>
              <a:ext cx="890" cy="770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200" b="1" dirty="0" smtClean="0">
                  <a:solidFill>
                    <a:schemeClr val="bg2"/>
                  </a:solidFill>
                  <a:ea typeface="굴림" charset="-127"/>
                </a:rPr>
                <a:t>Fundoplication</a:t>
              </a:r>
              <a:endParaRPr lang="en-US" altLang="ko-KR" sz="1200" b="1" dirty="0">
                <a:solidFill>
                  <a:schemeClr val="bg2"/>
                </a:solidFill>
                <a:ea typeface="굴림" charset="-127"/>
              </a:endParaRPr>
            </a:p>
          </p:txBody>
        </p:sp>
        <p:sp>
          <p:nvSpPr>
            <p:cNvPr id="37895" name="AutoShape 7"/>
            <p:cNvSpPr>
              <a:spLocks noChangeArrowheads="1"/>
            </p:cNvSpPr>
            <p:nvPr/>
          </p:nvSpPr>
          <p:spPr bwMode="gray">
            <a:xfrm rot="16200000">
              <a:off x="1816" y="1301"/>
              <a:ext cx="889" cy="886"/>
            </a:xfrm>
            <a:prstGeom prst="hexagon">
              <a:avLst>
                <a:gd name="adj" fmla="val 2882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200" b="1" dirty="0" smtClean="0">
                  <a:solidFill>
                    <a:srgbClr val="FFFFFF"/>
                  </a:solidFill>
                  <a:ea typeface="굴림" charset="-127"/>
                </a:rPr>
                <a:t>Invasive Laparoscopic</a:t>
              </a:r>
            </a:p>
            <a:p>
              <a:pPr algn="ctr" eaLnBrk="0" hangingPunct="0"/>
              <a:r>
                <a:rPr lang="en-US" altLang="ko-KR" sz="1200" b="1" dirty="0" smtClean="0">
                  <a:solidFill>
                    <a:srgbClr val="FFFFFF"/>
                  </a:solidFill>
                  <a:ea typeface="굴림" charset="-127"/>
                </a:rPr>
                <a:t>Procedure</a:t>
              </a:r>
              <a:endParaRPr lang="en-US" altLang="ko-KR" sz="12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37896" name="AutoShape 8"/>
            <p:cNvSpPr>
              <a:spLocks noChangeArrowheads="1"/>
            </p:cNvSpPr>
            <p:nvPr/>
          </p:nvSpPr>
          <p:spPr bwMode="gray">
            <a:xfrm rot="16200000">
              <a:off x="1712" y="2673"/>
              <a:ext cx="889" cy="770"/>
            </a:xfrm>
            <a:prstGeom prst="hexagon">
              <a:avLst>
                <a:gd name="adj" fmla="val 28864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200" b="1" dirty="0" smtClean="0">
                  <a:solidFill>
                    <a:srgbClr val="FFFFFF"/>
                  </a:solidFill>
                  <a:ea typeface="굴림" charset="-127"/>
                </a:rPr>
                <a:t>Pharmacotherapy</a:t>
              </a:r>
              <a:endParaRPr lang="en-US" altLang="ko-KR" sz="1200" b="1" dirty="0">
                <a:solidFill>
                  <a:srgbClr val="FFFFFF"/>
                </a:solidFill>
                <a:ea typeface="굴림" charset="-127"/>
              </a:endParaRPr>
            </a:p>
          </p:txBody>
        </p:sp>
        <p:sp>
          <p:nvSpPr>
            <p:cNvPr id="37897" name="AutoShape 9"/>
            <p:cNvSpPr>
              <a:spLocks noChangeArrowheads="1"/>
            </p:cNvSpPr>
            <p:nvPr/>
          </p:nvSpPr>
          <p:spPr bwMode="gray">
            <a:xfrm rot="16200000">
              <a:off x="1304" y="2025"/>
              <a:ext cx="889" cy="771"/>
            </a:xfrm>
            <a:prstGeom prst="hexagon">
              <a:avLst>
                <a:gd name="adj" fmla="val 2882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b="1" dirty="0" smtClean="0">
                  <a:solidFill>
                    <a:srgbClr val="FF0000"/>
                  </a:solidFill>
                  <a:ea typeface="굴림" charset="-127"/>
                </a:rPr>
                <a:t>Choices</a:t>
              </a:r>
              <a:endParaRPr lang="en-US" altLang="ko-KR" b="1" dirty="0">
                <a:solidFill>
                  <a:srgbClr val="FF0000"/>
                </a:solidFill>
                <a:ea typeface="굴림" charset="-127"/>
              </a:endParaRPr>
            </a:p>
          </p:txBody>
        </p:sp>
        <p:sp>
          <p:nvSpPr>
            <p:cNvPr id="37898" name="AutoShape 10"/>
            <p:cNvSpPr>
              <a:spLocks noChangeArrowheads="1"/>
            </p:cNvSpPr>
            <p:nvPr/>
          </p:nvSpPr>
          <p:spPr bwMode="gray">
            <a:xfrm rot="16200000">
              <a:off x="916" y="1358"/>
              <a:ext cx="889" cy="770"/>
            </a:xfrm>
            <a:prstGeom prst="hexagon">
              <a:avLst>
                <a:gd name="adj" fmla="val 28864"/>
                <a:gd name="vf" fmla="val 115470"/>
              </a:avLst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200" b="1" dirty="0" smtClean="0">
                  <a:solidFill>
                    <a:schemeClr val="bg2"/>
                  </a:solidFill>
                  <a:ea typeface="굴림" charset="-127"/>
                </a:rPr>
                <a:t>Dilation</a:t>
              </a:r>
            </a:p>
            <a:p>
              <a:pPr algn="ctr" eaLnBrk="0" hangingPunct="0"/>
              <a:endParaRPr lang="en-US" altLang="ko-KR" sz="2000" b="1" dirty="0">
                <a:solidFill>
                  <a:schemeClr val="bg2"/>
                </a:solidFill>
                <a:ea typeface="굴림" charset="-127"/>
              </a:endParaRPr>
            </a:p>
          </p:txBody>
        </p:sp>
        <p:sp>
          <p:nvSpPr>
            <p:cNvPr id="37899" name="AutoShape 11"/>
            <p:cNvSpPr>
              <a:spLocks noChangeArrowheads="1"/>
            </p:cNvSpPr>
            <p:nvPr/>
          </p:nvSpPr>
          <p:spPr bwMode="gray">
            <a:xfrm rot="16200000">
              <a:off x="915" y="2673"/>
              <a:ext cx="889" cy="770"/>
            </a:xfrm>
            <a:prstGeom prst="hexagon">
              <a:avLst>
                <a:gd name="adj" fmla="val 28864"/>
                <a:gd name="vf" fmla="val 115470"/>
              </a:avLst>
            </a:prstGeom>
            <a:gradFill rotWithShape="1">
              <a:gsLst>
                <a:gs pos="0">
                  <a:schemeClr val="tx1">
                    <a:gamma/>
                    <a:shade val="46275"/>
                    <a:invGamma/>
                  </a:schemeClr>
                </a:gs>
                <a:gs pos="5000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400" b="1" dirty="0" smtClean="0">
                  <a:solidFill>
                    <a:srgbClr val="FF0000"/>
                  </a:solidFill>
                  <a:ea typeface="굴림" charset="-127"/>
                </a:rPr>
                <a:t>Posterior </a:t>
              </a:r>
            </a:p>
            <a:p>
              <a:pPr algn="ctr" eaLnBrk="0" hangingPunct="0"/>
              <a:r>
                <a:rPr lang="en-US" altLang="ko-KR" sz="1400" b="1" dirty="0" smtClean="0">
                  <a:solidFill>
                    <a:srgbClr val="FF0000"/>
                  </a:solidFill>
                  <a:ea typeface="굴림" charset="-127"/>
                </a:rPr>
                <a:t>Toupet</a:t>
              </a:r>
            </a:p>
            <a:p>
              <a:pPr algn="ctr" eaLnBrk="0" hangingPunct="0"/>
              <a:endParaRPr lang="en-US" altLang="ko-KR" b="1" dirty="0">
                <a:solidFill>
                  <a:schemeClr val="bg2"/>
                </a:solidFill>
                <a:ea typeface="굴림" charset="-127"/>
              </a:endParaRPr>
            </a:p>
          </p:txBody>
        </p:sp>
        <p:sp>
          <p:nvSpPr>
            <p:cNvPr id="37900" name="AutoShape 12"/>
            <p:cNvSpPr>
              <a:spLocks noChangeArrowheads="1"/>
            </p:cNvSpPr>
            <p:nvPr/>
          </p:nvSpPr>
          <p:spPr bwMode="gray">
            <a:xfrm rot="16200000">
              <a:off x="533" y="2023"/>
              <a:ext cx="890" cy="770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Left"/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vert="eaVert" wrap="none" anchor="ctr">
              <a:flatTx/>
            </a:bodyPr>
            <a:lstStyle/>
            <a:p>
              <a:pPr algn="ctr" eaLnBrk="0" hangingPunct="0"/>
              <a:r>
                <a:rPr lang="en-US" altLang="ko-KR" sz="1400" b="1" dirty="0" smtClean="0">
                  <a:solidFill>
                    <a:srgbClr val="FFFFFF"/>
                  </a:solidFill>
                  <a:ea typeface="굴림" charset="-127"/>
                </a:rPr>
                <a:t>Myotomy</a:t>
              </a:r>
              <a:endParaRPr lang="en-US" altLang="ko-KR" sz="2000" b="1" dirty="0">
                <a:solidFill>
                  <a:srgbClr val="FFFFFF"/>
                </a:solidFill>
                <a:ea typeface="굴림" charset="-127"/>
              </a:endParaRPr>
            </a:p>
          </p:txBody>
        </p:sp>
      </p:grpSp>
      <p:sp>
        <p:nvSpPr>
          <p:cNvPr id="37901" name="Text Box 13"/>
          <p:cNvSpPr txBox="1">
            <a:spLocks noChangeArrowheads="1"/>
          </p:cNvSpPr>
          <p:nvPr/>
        </p:nvSpPr>
        <p:spPr bwMode="auto">
          <a:xfrm rot="16200000">
            <a:off x="3954308" y="-1271562"/>
            <a:ext cx="738664" cy="7123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 eaLnBrk="0" hangingPunct="0"/>
            <a:r>
              <a:rPr lang="en-US" altLang="ko-KR" sz="3600" b="1" dirty="0" smtClean="0">
                <a:solidFill>
                  <a:schemeClr val="tx2"/>
                </a:solidFill>
                <a:ea typeface="굴림" charset="-127"/>
              </a:rPr>
              <a:t>Surgical Options</a:t>
            </a:r>
            <a:endParaRPr lang="en-US" altLang="ko-KR" sz="3600" b="1" dirty="0">
              <a:solidFill>
                <a:schemeClr val="tx2"/>
              </a:solidFill>
              <a:ea typeface="굴림" charset="-127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/>
          <p:cNvSpPr>
            <a:spLocks noChangeArrowheads="1"/>
          </p:cNvSpPr>
          <p:nvPr/>
        </p:nvSpPr>
        <p:spPr bwMode="gray">
          <a:xfrm>
            <a:off x="2125663" y="2455863"/>
            <a:ext cx="547370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gray">
          <a:xfrm>
            <a:off x="2139950" y="3297238"/>
            <a:ext cx="6775450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gray">
          <a:xfrm>
            <a:off x="2125662" y="4148138"/>
            <a:ext cx="6789737" cy="360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gray">
          <a:xfrm>
            <a:off x="2436813" y="2379663"/>
            <a:ext cx="509587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lang="en-US" sz="1400" b="1" dirty="0" smtClean="0">
                <a:solidFill>
                  <a:srgbClr val="FF0000"/>
                </a:solidFill>
              </a:rPr>
              <a:t>Weight Lost</a:t>
            </a:r>
            <a:endParaRPr kumimoji="1" lang="en-US" altLang="ko-KR" sz="14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gray">
          <a:xfrm>
            <a:off x="2457450" y="3230563"/>
            <a:ext cx="6457950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1400" b="1" dirty="0" smtClean="0">
                <a:solidFill>
                  <a:srgbClr val="FFFFFF"/>
                </a:solidFill>
                <a:ea typeface="굴림" charset="-127"/>
              </a:rPr>
              <a:t>Malnutrition</a:t>
            </a:r>
            <a:endParaRPr kumimoji="1" lang="en-US" altLang="ko-KR" sz="1400" b="1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gray">
          <a:xfrm>
            <a:off x="2447925" y="4089400"/>
            <a:ext cx="646747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1400" b="1" dirty="0" smtClean="0">
                <a:solidFill>
                  <a:srgbClr val="FF0000"/>
                </a:solidFill>
                <a:ea typeface="굴림" charset="-127"/>
              </a:rPr>
              <a:t>Coughing </a:t>
            </a:r>
            <a:endParaRPr kumimoji="1" lang="en-US" altLang="ko-KR" sz="14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22539" name="AutoShape 11"/>
          <p:cNvSpPr>
            <a:spLocks noChangeArrowheads="1"/>
          </p:cNvSpPr>
          <p:nvPr/>
        </p:nvSpPr>
        <p:spPr bwMode="gray">
          <a:xfrm>
            <a:off x="2524125" y="4960938"/>
            <a:ext cx="5095875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2000" b="1" dirty="0">
                <a:solidFill>
                  <a:srgbClr val="FFFFFF"/>
                </a:solidFill>
                <a:ea typeface="굴림" charset="-127"/>
              </a:rPr>
              <a:t>Conclusion</a:t>
            </a:r>
          </a:p>
        </p:txBody>
      </p:sp>
      <p:sp>
        <p:nvSpPr>
          <p:cNvPr id="22540" name="AutoShape 12"/>
          <p:cNvSpPr>
            <a:spLocks noChangeArrowheads="1"/>
          </p:cNvSpPr>
          <p:nvPr/>
        </p:nvSpPr>
        <p:spPr bwMode="gray">
          <a:xfrm>
            <a:off x="1685925" y="2239963"/>
            <a:ext cx="685800" cy="6858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rgbClr val="FFFFFF"/>
                </a:solidFill>
                <a:ea typeface="굴림" charset="-127"/>
              </a:rPr>
              <a:t>1</a:t>
            </a:r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gray">
          <a:xfrm>
            <a:off x="1981200" y="5013325"/>
            <a:ext cx="5715000" cy="3603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41" name="AutoShape 13"/>
          <p:cNvSpPr>
            <a:spLocks noChangeArrowheads="1"/>
          </p:cNvSpPr>
          <p:nvPr/>
        </p:nvSpPr>
        <p:spPr bwMode="gray">
          <a:xfrm>
            <a:off x="1685925" y="3078163"/>
            <a:ext cx="685800" cy="6858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rgbClr val="FFFFFF"/>
                </a:solidFill>
                <a:ea typeface="굴림" charset="-127"/>
              </a:rPr>
              <a:t>2</a:t>
            </a: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gray">
          <a:xfrm>
            <a:off x="1685925" y="3992563"/>
            <a:ext cx="685800" cy="6858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rgbClr val="FFFFFF"/>
                </a:solidFill>
                <a:ea typeface="굴림" charset="-127"/>
              </a:rPr>
              <a:t>3</a:t>
            </a: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gray">
          <a:xfrm>
            <a:off x="1685925" y="4830763"/>
            <a:ext cx="685800" cy="6858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bg1"/>
            </a:solidFill>
            <a:miter lim="800000"/>
            <a:headEnd/>
            <a:tailEnd/>
          </a:ln>
          <a:effectLst>
            <a:outerShdw sy="50000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altLang="ko-KR" sz="2400" b="1" dirty="0">
                <a:solidFill>
                  <a:srgbClr val="FFFFFF"/>
                </a:solidFill>
                <a:ea typeface="굴림" charset="-127"/>
              </a:rPr>
              <a:t>4</a:t>
            </a:r>
          </a:p>
        </p:txBody>
      </p:sp>
      <p:sp>
        <p:nvSpPr>
          <p:cNvPr id="22545" name="AutoShape 17"/>
          <p:cNvSpPr>
            <a:spLocks noChangeArrowheads="1"/>
          </p:cNvSpPr>
          <p:nvPr/>
        </p:nvSpPr>
        <p:spPr bwMode="gray">
          <a:xfrm>
            <a:off x="2484438" y="4941888"/>
            <a:ext cx="5287962" cy="466725"/>
          </a:xfrm>
          <a:prstGeom prst="roundRect">
            <a:avLst>
              <a:gd name="adj" fmla="val 16667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atinLnBrk="1"/>
            <a:r>
              <a:rPr kumimoji="1" lang="en-US" altLang="ko-KR" sz="1400" b="1" dirty="0" smtClean="0">
                <a:solidFill>
                  <a:srgbClr val="FF0000"/>
                </a:solidFill>
                <a:ea typeface="굴림" charset="-127"/>
              </a:rPr>
              <a:t>Lung Infection</a:t>
            </a:r>
            <a:endParaRPr kumimoji="1" lang="en-US" altLang="ko-KR" sz="1400" b="1" dirty="0">
              <a:solidFill>
                <a:srgbClr val="FF0000"/>
              </a:solidFill>
              <a:ea typeface="굴림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66159" y="1798142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Complications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248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Right Diagnosis from Healthgrades.(2013). Complications of Achalasia. Retrieved from</a:t>
            </a:r>
          </a:p>
          <a:p>
            <a:r>
              <a:rPr lang="en-US" sz="1200" dirty="0"/>
              <a:t> http://www.rightdiagnosis.com/a/achalasia/complic.htm#complication_list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Freeform 4"/>
          <p:cNvSpPr>
            <a:spLocks noEditPoints="1"/>
          </p:cNvSpPr>
          <p:nvPr/>
        </p:nvSpPr>
        <p:spPr bwMode="gray">
          <a:xfrm>
            <a:off x="974725" y="1758950"/>
            <a:ext cx="6408738" cy="4622800"/>
          </a:xfrm>
          <a:custGeom>
            <a:avLst/>
            <a:gdLst/>
            <a:ahLst/>
            <a:cxnLst>
              <a:cxn ang="0">
                <a:pos x="1092" y="50"/>
              </a:cxn>
              <a:cxn ang="0">
                <a:pos x="822" y="168"/>
              </a:cxn>
              <a:cxn ang="0">
                <a:pos x="594" y="300"/>
              </a:cxn>
              <a:cxn ang="0">
                <a:pos x="406" y="446"/>
              </a:cxn>
              <a:cxn ang="0">
                <a:pos x="254" y="604"/>
              </a:cxn>
              <a:cxn ang="0">
                <a:pos x="140" y="772"/>
              </a:cxn>
              <a:cxn ang="0">
                <a:pos x="60" y="944"/>
              </a:cxn>
              <a:cxn ang="0">
                <a:pos x="14" y="1122"/>
              </a:cxn>
              <a:cxn ang="0">
                <a:pos x="0" y="1300"/>
              </a:cxn>
              <a:cxn ang="0">
                <a:pos x="18" y="1476"/>
              </a:cxn>
              <a:cxn ang="0">
                <a:pos x="64" y="1650"/>
              </a:cxn>
              <a:cxn ang="0">
                <a:pos x="138" y="1818"/>
              </a:cxn>
              <a:cxn ang="0">
                <a:pos x="238" y="1978"/>
              </a:cxn>
              <a:cxn ang="0">
                <a:pos x="364" y="2126"/>
              </a:cxn>
              <a:cxn ang="0">
                <a:pos x="512" y="2262"/>
              </a:cxn>
              <a:cxn ang="0">
                <a:pos x="684" y="2382"/>
              </a:cxn>
              <a:cxn ang="0">
                <a:pos x="874" y="2484"/>
              </a:cxn>
              <a:cxn ang="0">
                <a:pos x="1086" y="2564"/>
              </a:cxn>
              <a:cxn ang="0">
                <a:pos x="1314" y="2622"/>
              </a:cxn>
              <a:cxn ang="0">
                <a:pos x="1558" y="2654"/>
              </a:cxn>
              <a:cxn ang="0">
                <a:pos x="1818" y="2658"/>
              </a:cxn>
              <a:cxn ang="0">
                <a:pos x="2090" y="2632"/>
              </a:cxn>
              <a:cxn ang="0">
                <a:pos x="2374" y="2574"/>
              </a:cxn>
              <a:cxn ang="0">
                <a:pos x="2544" y="2912"/>
              </a:cxn>
              <a:cxn ang="0">
                <a:pos x="1868" y="1552"/>
              </a:cxn>
              <a:cxn ang="0">
                <a:pos x="1956" y="1914"/>
              </a:cxn>
              <a:cxn ang="0">
                <a:pos x="1788" y="1936"/>
              </a:cxn>
              <a:cxn ang="0">
                <a:pos x="1616" y="1934"/>
              </a:cxn>
              <a:cxn ang="0">
                <a:pos x="1442" y="1912"/>
              </a:cxn>
              <a:cxn ang="0">
                <a:pos x="1272" y="1872"/>
              </a:cxn>
              <a:cxn ang="0">
                <a:pos x="1108" y="1812"/>
              </a:cxn>
              <a:cxn ang="0">
                <a:pos x="952" y="1736"/>
              </a:cxn>
              <a:cxn ang="0">
                <a:pos x="810" y="1646"/>
              </a:cxn>
              <a:cxn ang="0">
                <a:pos x="684" y="1542"/>
              </a:cxn>
              <a:cxn ang="0">
                <a:pos x="578" y="1428"/>
              </a:cxn>
              <a:cxn ang="0">
                <a:pos x="494" y="1304"/>
              </a:cxn>
              <a:cxn ang="0">
                <a:pos x="438" y="1170"/>
              </a:cxn>
              <a:cxn ang="0">
                <a:pos x="410" y="1032"/>
              </a:cxn>
              <a:cxn ang="0">
                <a:pos x="416" y="888"/>
              </a:cxn>
              <a:cxn ang="0">
                <a:pos x="460" y="742"/>
              </a:cxn>
              <a:cxn ang="0">
                <a:pos x="544" y="592"/>
              </a:cxn>
              <a:cxn ang="0">
                <a:pos x="670" y="444"/>
              </a:cxn>
              <a:cxn ang="0">
                <a:pos x="844" y="298"/>
              </a:cxn>
              <a:cxn ang="0">
                <a:pos x="1070" y="154"/>
              </a:cxn>
              <a:cxn ang="0">
                <a:pos x="1348" y="16"/>
              </a:cxn>
              <a:cxn ang="0">
                <a:pos x="1244" y="0"/>
              </a:cxn>
              <a:cxn ang="0">
                <a:pos x="2820" y="1934"/>
              </a:cxn>
              <a:cxn ang="0">
                <a:pos x="2820" y="1934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lnTo>
                  <a:pt x="1244" y="0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 dirty="0"/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203575" y="3775075"/>
            <a:ext cx="2181225" cy="2376488"/>
            <a:chOff x="1610" y="1344"/>
            <a:chExt cx="2041" cy="2223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gray">
            <a:xfrm>
              <a:off x="1610" y="2704"/>
              <a:ext cx="2041" cy="863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2000"/>
                  </a:schemeClr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gray">
            <a:xfrm>
              <a:off x="1701" y="1344"/>
              <a:ext cx="1859" cy="1859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gray">
            <a:xfrm>
              <a:off x="1725" y="1354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gray">
            <a:xfrm>
              <a:off x="1744" y="1372"/>
              <a:ext cx="1726" cy="169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79216"/>
                    <a:invGamma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gray">
            <a:xfrm>
              <a:off x="1844" y="1420"/>
              <a:ext cx="1535" cy="137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>
                    <a:alpha val="3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</p:grpSp>
      <p:sp>
        <p:nvSpPr>
          <p:cNvPr id="27659" name="Text Box 11"/>
          <p:cNvSpPr txBox="1">
            <a:spLocks noChangeArrowheads="1"/>
          </p:cNvSpPr>
          <p:nvPr/>
        </p:nvSpPr>
        <p:spPr bwMode="gray">
          <a:xfrm rot="16200000">
            <a:off x="3942154" y="3632724"/>
            <a:ext cx="615553" cy="23341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 eaLnBrk="0" hangingPunct="0"/>
            <a:r>
              <a:rPr lang="en-US" altLang="ko-KR" sz="1400" b="1" dirty="0">
                <a:solidFill>
                  <a:schemeClr val="tx1">
                    <a:lumMod val="75000"/>
                  </a:schemeClr>
                </a:solidFill>
                <a:ea typeface="굴림" charset="-127"/>
              </a:rPr>
              <a:t> </a:t>
            </a:r>
            <a:r>
              <a:rPr lang="en-US" altLang="ko-KR" sz="1400" b="1" dirty="0" smtClean="0">
                <a:solidFill>
                  <a:srgbClr val="0070C0"/>
                </a:solidFill>
                <a:ea typeface="굴림" charset="-127"/>
              </a:rPr>
              <a:t> Pharmacologic</a:t>
            </a:r>
          </a:p>
          <a:p>
            <a:pPr algn="ctr" eaLnBrk="0" hangingPunct="0"/>
            <a:r>
              <a:rPr lang="en-US" altLang="ko-KR" sz="1400" b="1" dirty="0" smtClean="0">
                <a:solidFill>
                  <a:srgbClr val="0070C0"/>
                </a:solidFill>
                <a:ea typeface="굴림" charset="-127"/>
              </a:rPr>
              <a:t> therapy</a:t>
            </a:r>
            <a:endParaRPr lang="en-US" altLang="ko-KR" sz="1400" b="1" dirty="0">
              <a:solidFill>
                <a:srgbClr val="0070C0"/>
              </a:solidFill>
              <a:ea typeface="굴림" charset="-127"/>
            </a:endParaRPr>
          </a:p>
        </p:txBody>
      </p: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1387475" y="3198813"/>
            <a:ext cx="1744663" cy="1900237"/>
            <a:chOff x="1610" y="1344"/>
            <a:chExt cx="2041" cy="2223"/>
          </a:xfrm>
        </p:grpSpPr>
        <p:sp>
          <p:nvSpPr>
            <p:cNvPr id="27661" name="Oval 13"/>
            <p:cNvSpPr>
              <a:spLocks noChangeArrowheads="1"/>
            </p:cNvSpPr>
            <p:nvPr/>
          </p:nvSpPr>
          <p:spPr bwMode="gray">
            <a:xfrm>
              <a:off x="1610" y="2704"/>
              <a:ext cx="2041" cy="863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2000"/>
                  </a:schemeClr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gray">
            <a:xfrm>
              <a:off x="1701" y="1344"/>
              <a:ext cx="1859" cy="1859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gray">
            <a:xfrm>
              <a:off x="1725" y="1354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gray">
            <a:xfrm>
              <a:off x="1744" y="1372"/>
              <a:ext cx="1726" cy="169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79216"/>
                    <a:invGamma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gray">
            <a:xfrm>
              <a:off x="1844" y="1420"/>
              <a:ext cx="1535" cy="137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>
                    <a:alpha val="3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</p:grpSp>
      <p:grpSp>
        <p:nvGrpSpPr>
          <p:cNvPr id="27666" name="Group 18"/>
          <p:cNvGrpSpPr>
            <a:grpSpLocks/>
          </p:cNvGrpSpPr>
          <p:nvPr/>
        </p:nvGrpSpPr>
        <p:grpSpPr bwMode="auto">
          <a:xfrm>
            <a:off x="1390650" y="1758950"/>
            <a:ext cx="1309688" cy="1425575"/>
            <a:chOff x="1610" y="1344"/>
            <a:chExt cx="2041" cy="2223"/>
          </a:xfrm>
        </p:grpSpPr>
        <p:sp>
          <p:nvSpPr>
            <p:cNvPr id="27667" name="Oval 19"/>
            <p:cNvSpPr>
              <a:spLocks noChangeArrowheads="1"/>
            </p:cNvSpPr>
            <p:nvPr/>
          </p:nvSpPr>
          <p:spPr bwMode="gray">
            <a:xfrm>
              <a:off x="1610" y="2704"/>
              <a:ext cx="2041" cy="863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2000"/>
                  </a:schemeClr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gray">
            <a:xfrm>
              <a:off x="1701" y="1344"/>
              <a:ext cx="1859" cy="1859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gray">
            <a:xfrm>
              <a:off x="1725" y="1354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gray">
            <a:xfrm>
              <a:off x="1744" y="1372"/>
              <a:ext cx="1726" cy="169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79216"/>
                    <a:invGamma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gray">
            <a:xfrm>
              <a:off x="1844" y="1420"/>
              <a:ext cx="1535" cy="137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>
                    <a:alpha val="3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</p:grpSp>
      <p:grpSp>
        <p:nvGrpSpPr>
          <p:cNvPr id="27672" name="Group 24"/>
          <p:cNvGrpSpPr>
            <a:grpSpLocks/>
          </p:cNvGrpSpPr>
          <p:nvPr/>
        </p:nvGrpSpPr>
        <p:grpSpPr bwMode="auto">
          <a:xfrm>
            <a:off x="2701925" y="1254125"/>
            <a:ext cx="871538" cy="949325"/>
            <a:chOff x="1610" y="1344"/>
            <a:chExt cx="2041" cy="2223"/>
          </a:xfrm>
        </p:grpSpPr>
        <p:sp>
          <p:nvSpPr>
            <p:cNvPr id="27673" name="Oval 25"/>
            <p:cNvSpPr>
              <a:spLocks noChangeArrowheads="1"/>
            </p:cNvSpPr>
            <p:nvPr/>
          </p:nvSpPr>
          <p:spPr bwMode="gray">
            <a:xfrm>
              <a:off x="1610" y="2704"/>
              <a:ext cx="2041" cy="863"/>
            </a:xfrm>
            <a:prstGeom prst="ellipse">
              <a:avLst/>
            </a:prstGeom>
            <a:gradFill rotWithShape="1">
              <a:gsLst>
                <a:gs pos="0">
                  <a:schemeClr val="tx1">
                    <a:alpha val="52000"/>
                  </a:schemeClr>
                </a:gs>
                <a:gs pos="100000">
                  <a:schemeClr val="tx1">
                    <a:gamma/>
                    <a:shade val="0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gray">
            <a:xfrm>
              <a:off x="1701" y="1344"/>
              <a:ext cx="1859" cy="1859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gray">
            <a:xfrm>
              <a:off x="1725" y="1354"/>
              <a:ext cx="1814" cy="181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tint val="34902"/>
                    <a:invGamma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gray">
            <a:xfrm>
              <a:off x="1744" y="1372"/>
              <a:ext cx="1726" cy="169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shade val="79216"/>
                    <a:invGamma/>
                  </a:schemeClr>
                </a:gs>
                <a:gs pos="100000">
                  <a:schemeClr val="bg2">
                    <a:alpha val="4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gray">
            <a:xfrm>
              <a:off x="1844" y="1420"/>
              <a:ext cx="1535" cy="1375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>
                    <a:alpha val="38000"/>
                  </a:scheme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 dirty="0"/>
            </a:p>
          </p:txBody>
        </p:sp>
      </p:grpSp>
      <p:sp>
        <p:nvSpPr>
          <p:cNvPr id="27678" name="Text Box 30"/>
          <p:cNvSpPr txBox="1">
            <a:spLocks noChangeArrowheads="1"/>
          </p:cNvSpPr>
          <p:nvPr/>
        </p:nvSpPr>
        <p:spPr bwMode="gray">
          <a:xfrm rot="16200000">
            <a:off x="1959789" y="3540001"/>
            <a:ext cx="553998" cy="9130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eaLnBrk="0" hangingPunct="0"/>
            <a:r>
              <a:rPr lang="en-US" altLang="ko-KR" sz="1200" b="1" dirty="0" smtClean="0">
                <a:solidFill>
                  <a:srgbClr val="0070C0"/>
                </a:solidFill>
                <a:ea typeface="굴림" charset="-127"/>
              </a:rPr>
              <a:t>Pneumatic </a:t>
            </a:r>
          </a:p>
          <a:p>
            <a:pPr algn="ctr" eaLnBrk="0" hangingPunct="0"/>
            <a:r>
              <a:rPr lang="en-US" altLang="ko-KR" sz="1200" b="1" dirty="0" smtClean="0">
                <a:solidFill>
                  <a:srgbClr val="0070C0"/>
                </a:solidFill>
                <a:ea typeface="굴림" charset="-127"/>
              </a:rPr>
              <a:t>dilation</a:t>
            </a:r>
            <a:endParaRPr lang="en-US" altLang="ko-KR" sz="1200" b="1" dirty="0">
              <a:solidFill>
                <a:srgbClr val="0070C0"/>
              </a:solidFill>
              <a:ea typeface="굴림" charset="-127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gray">
          <a:xfrm rot="16200000">
            <a:off x="1768495" y="1908445"/>
            <a:ext cx="553998" cy="8986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ctr" eaLnBrk="0" hangingPunct="0"/>
            <a:r>
              <a:rPr lang="en-US" altLang="ko-KR" sz="1200" b="1" dirty="0" smtClean="0">
                <a:solidFill>
                  <a:srgbClr val="0070C0"/>
                </a:solidFill>
                <a:ea typeface="굴림" charset="-127"/>
              </a:rPr>
              <a:t>Boutilinum</a:t>
            </a:r>
          </a:p>
          <a:p>
            <a:pPr algn="ctr" eaLnBrk="0" hangingPunct="0"/>
            <a:r>
              <a:rPr lang="en-US" altLang="ko-KR" sz="1200" b="1" dirty="0" smtClean="0">
                <a:solidFill>
                  <a:srgbClr val="0070C0"/>
                </a:solidFill>
                <a:ea typeface="굴림" charset="-127"/>
              </a:rPr>
              <a:t> injections</a:t>
            </a: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gray">
          <a:xfrm rot="16200000">
            <a:off x="2791834" y="1254652"/>
            <a:ext cx="677108" cy="87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 eaLnBrk="0" hangingPunct="0"/>
            <a:r>
              <a:rPr lang="en-US" altLang="ko-KR" sz="900" b="1" dirty="0" smtClean="0">
                <a:solidFill>
                  <a:srgbClr val="0070C0"/>
                </a:solidFill>
                <a:ea typeface="굴림" charset="-127"/>
              </a:rPr>
              <a:t>Boutilinum Toxin A</a:t>
            </a:r>
          </a:p>
          <a:p>
            <a:pPr algn="ctr" eaLnBrk="0" hangingPunct="0"/>
            <a:endParaRPr lang="en-US" altLang="ko-KR" sz="1400" b="1" dirty="0">
              <a:solidFill>
                <a:srgbClr val="0070C0"/>
              </a:solidFill>
              <a:ea typeface="굴림" charset="-127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 rot="16200000">
            <a:off x="4705182" y="301358"/>
            <a:ext cx="1292662" cy="4353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eaVert" wrap="square">
            <a:spAutoFit/>
          </a:bodyPr>
          <a:lstStyle/>
          <a:p>
            <a:pPr algn="ctr" eaLnBrk="0" hangingPunct="0"/>
            <a:r>
              <a:rPr lang="en-US" altLang="ko-KR" sz="3600" b="1" dirty="0" smtClean="0">
                <a:solidFill>
                  <a:schemeClr val="tx2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Medical Management</a:t>
            </a:r>
            <a:endParaRPr lang="en-US" altLang="ko-KR" sz="3600" b="1" dirty="0">
              <a:solidFill>
                <a:schemeClr val="tx2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6158026"/>
            <a:ext cx="6248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Pehlivanov,N. &amp; Pasricha,P.(2006). Medical and endoscopic management of Achalasia. Retrieved from</a:t>
            </a:r>
          </a:p>
          <a:p>
            <a:r>
              <a:rPr lang="en-US" sz="1100" u="sng" dirty="0">
                <a:hlinkClick r:id="rId4"/>
              </a:rPr>
              <a:t>http://www.nature.com/gimo/contents/pt1/full/gimo52.html</a:t>
            </a:r>
            <a:endParaRPr lang="en-US" sz="1100" dirty="0"/>
          </a:p>
          <a:p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981200"/>
            <a:ext cx="7643812" cy="649287"/>
          </a:xfrm>
        </p:spPr>
        <p:txBody>
          <a:bodyPr/>
          <a:lstStyle/>
          <a:p>
            <a:r>
              <a:rPr lang="en-US" dirty="0" smtClean="0"/>
              <a:t>            References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07535"/>
            <a:ext cx="7643812" cy="3814763"/>
          </a:xfrm>
        </p:spPr>
        <p:txBody>
          <a:bodyPr/>
          <a:lstStyle/>
          <a:p>
            <a:endParaRPr lang="en-US" sz="1200" dirty="0"/>
          </a:p>
          <a:p>
            <a:r>
              <a:rPr lang="en-US" sz="1200" dirty="0" smtClean="0"/>
              <a:t>Anese,V</a:t>
            </a:r>
            <a:r>
              <a:rPr lang="en-US" sz="1200" dirty="0"/>
              <a:t>.&amp; Bassoti,G.(2006). Non-surgical treatment of Achaslasia</a:t>
            </a:r>
            <a:r>
              <a:rPr lang="en-US" sz="1200" b="1" dirty="0"/>
              <a:t>. </a:t>
            </a:r>
            <a:r>
              <a:rPr lang="en-US" sz="1200" i="1" dirty="0"/>
              <a:t>World J. Gastroenterol. 12,5763-5766  </a:t>
            </a:r>
          </a:p>
          <a:p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Hill,P(Mar 2011). What is Achalasia</a:t>
            </a:r>
            <a:r>
              <a:rPr lang="en-US" sz="1200" b="1" dirty="0"/>
              <a:t>? </a:t>
            </a:r>
            <a:r>
              <a:rPr lang="en-US" sz="1200" dirty="0"/>
              <a:t>What causes Achalasia?</a:t>
            </a:r>
            <a:r>
              <a:rPr lang="en-US" sz="1200" b="1" dirty="0"/>
              <a:t> </a:t>
            </a:r>
            <a:r>
              <a:rPr lang="en-US" sz="1200" dirty="0"/>
              <a:t>Medical News Today</a:t>
            </a:r>
            <a:r>
              <a:rPr lang="en-US" sz="1200" b="1" dirty="0"/>
              <a:t>. </a:t>
            </a:r>
            <a:r>
              <a:rPr lang="en-US" sz="1200" dirty="0"/>
              <a:t>Retrieved from  </a:t>
            </a:r>
          </a:p>
          <a:p>
            <a:pPr marL="0" indent="0">
              <a:buNone/>
            </a:pPr>
            <a:r>
              <a:rPr lang="en-US" sz="1200" dirty="0" smtClean="0"/>
              <a:t>        </a:t>
            </a:r>
            <a:r>
              <a:rPr lang="en-US" sz="1200" dirty="0" smtClean="0">
                <a:hlinkClick r:id="rId4"/>
              </a:rPr>
              <a:t>http://www/medicalnewstoday/articles/219284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 smtClean="0"/>
              <a:t>Marks. </a:t>
            </a:r>
            <a:r>
              <a:rPr lang="en-US" sz="1200" dirty="0"/>
              <a:t>&amp; Anaud,B.(2013). Hill,P(Mar 2011). How is Achalasia diagnosed?</a:t>
            </a:r>
            <a:r>
              <a:rPr lang="en-US" sz="1200" b="1" dirty="0"/>
              <a:t> </a:t>
            </a:r>
            <a:r>
              <a:rPr lang="en-US" sz="1200" dirty="0"/>
              <a:t>Retrieved from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http://www.medicinenet.com/achalasia/page4.htm#how_is_achalasia_diagnosed </a:t>
            </a: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Pehlivanov,N</a:t>
            </a:r>
            <a:r>
              <a:rPr lang="en-US" sz="1200" dirty="0"/>
              <a:t>. &amp; Pasricha,P.(2006). Medical and endoscopic management of Achalasia. Retrieved </a:t>
            </a:r>
            <a:r>
              <a:rPr lang="en-US" sz="1200" dirty="0" smtClean="0"/>
              <a:t>from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http://www.nature.com/gimo/contents/pt1/full/gimo52.html</a:t>
            </a:r>
            <a:endParaRPr lang="en-US" sz="1200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Right </a:t>
            </a:r>
            <a:r>
              <a:rPr lang="en-US" sz="1200" dirty="0"/>
              <a:t>Diagnosis from Healthgrades.(2013). Complications of Achalasia. Retrieved </a:t>
            </a:r>
            <a:r>
              <a:rPr lang="en-US" sz="1200" dirty="0" smtClean="0"/>
              <a:t>from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http:www.rightdiagnosis.com/a.achalasia/complic.htum#complication-list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1200" dirty="0" smtClean="0"/>
              <a:t>The </a:t>
            </a:r>
            <a:r>
              <a:rPr lang="en-US" sz="1200" dirty="0"/>
              <a:t>Society of Thoracic Surgeons.(2014). Achalasia and esophageal Motility disorders. Retrieved </a:t>
            </a:r>
            <a:r>
              <a:rPr lang="en-US" sz="1200" dirty="0" smtClean="0"/>
              <a:t>from</a:t>
            </a:r>
          </a:p>
          <a:p>
            <a:pPr marL="0" indent="0"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</a:t>
            </a:r>
            <a:r>
              <a:rPr lang="en-US" sz="1200" dirty="0" smtClean="0">
                <a:hlinkClick r:id="rId5"/>
              </a:rPr>
              <a:t>http://www.sts.org/patient-information/esophageal/surgery/achalasia-and-esophageal-motility-disorders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lvl="0"/>
            <a:endParaRPr lang="en-US" sz="12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12563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WordArt 7"/>
          <p:cNvSpPr>
            <a:spLocks noChangeArrowheads="1" noChangeShapeType="1" noTextEdit="1"/>
          </p:cNvSpPr>
          <p:nvPr/>
        </p:nvSpPr>
        <p:spPr bwMode="gray">
          <a:xfrm>
            <a:off x="1908175" y="3355975"/>
            <a:ext cx="5327650" cy="7207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</a:t>
            </a:r>
            <a:r>
              <a:rPr lang="en-US" sz="3600" b="1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3810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push dir="r"/>
        <p:sndAc>
          <p:stSnd>
            <p:snd r:embed="rId3" name="applause.wav"/>
          </p:stSnd>
        </p:sndAc>
      </p:transition>
    </mc:Choice>
    <mc:Fallback xmlns="">
      <p:transition spd="slow">
        <p:push dir="r"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6786" y="1752600"/>
            <a:ext cx="7643812" cy="649287"/>
          </a:xfrm>
        </p:spPr>
        <p:txBody>
          <a:bodyPr/>
          <a:lstStyle/>
          <a:p>
            <a:r>
              <a:rPr lang="en-US" dirty="0" smtClean="0"/>
              <a:t>            Agenda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55419"/>
            <a:ext cx="7643812" cy="4151313"/>
          </a:xfrm>
        </p:spPr>
        <p:txBody>
          <a:bodyPr/>
          <a:lstStyle/>
          <a:p>
            <a:pPr lvl="0"/>
            <a:endParaRPr lang="en-US" sz="2000" dirty="0" smtClean="0">
              <a:solidFill>
                <a:srgbClr val="99CCFF"/>
              </a:solidFill>
            </a:endParaRPr>
          </a:p>
          <a:p>
            <a:pPr lvl="0"/>
            <a:r>
              <a:rPr lang="en-US" sz="2000" dirty="0" smtClean="0"/>
              <a:t>What is Achalasia </a:t>
            </a:r>
            <a:r>
              <a:rPr lang="en-US" sz="2000" dirty="0" smtClean="0">
                <a:solidFill>
                  <a:srgbClr val="99CCFF"/>
                </a:solidFill>
              </a:rPr>
              <a:t>Disease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Definitions</a:t>
            </a:r>
            <a:endParaRPr lang="en-US" sz="2000" dirty="0" smtClean="0">
              <a:solidFill>
                <a:srgbClr val="99CCFF"/>
              </a:solidFill>
            </a:endParaRP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Causes of </a:t>
            </a:r>
            <a:r>
              <a:rPr lang="en-US" sz="2000" dirty="0" smtClean="0">
                <a:solidFill>
                  <a:srgbClr val="99CCFF"/>
                </a:solidFill>
              </a:rPr>
              <a:t>Achalasia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Description Imaging Test</a:t>
            </a:r>
            <a:endParaRPr lang="en-US" sz="2000" dirty="0" smtClean="0">
              <a:solidFill>
                <a:srgbClr val="99CCFF"/>
              </a:solidFill>
            </a:endParaRP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Imaging Diagnosis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Symptoms of Achalasia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Non-Surgical Treatment Options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Surgical Treatment Options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Complications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Medical </a:t>
            </a:r>
            <a:r>
              <a:rPr lang="en-US" sz="2000" dirty="0" smtClean="0">
                <a:solidFill>
                  <a:srgbClr val="99CCFF"/>
                </a:solidFill>
              </a:rPr>
              <a:t>Management</a:t>
            </a:r>
          </a:p>
          <a:p>
            <a:pPr lvl="0"/>
            <a:r>
              <a:rPr lang="en-US" sz="2000" dirty="0" smtClean="0">
                <a:solidFill>
                  <a:srgbClr val="99CCFF"/>
                </a:solidFill>
              </a:rPr>
              <a:t>References</a:t>
            </a:r>
            <a:endParaRPr lang="en-US" sz="2000" dirty="0">
              <a:solidFill>
                <a:srgbClr val="99CCFF"/>
              </a:solidFill>
            </a:endParaRP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13881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187232"/>
            <a:ext cx="7643812" cy="649287"/>
          </a:xfrm>
        </p:spPr>
        <p:txBody>
          <a:bodyPr/>
          <a:lstStyle/>
          <a:p>
            <a:r>
              <a:rPr lang="en-US" sz="3200" dirty="0" smtClean="0"/>
              <a:t>What is Achalasia Disease</a:t>
            </a:r>
            <a:endParaRPr lang="en-US" sz="32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000" dirty="0"/>
              <a:t>Achalasia is one of several subtypes of esophageal motility disorders. It is characterized by the absence of muscular contractions in the lower half of the esophagus </a:t>
            </a:r>
            <a:endParaRPr lang="en-US" sz="2000" dirty="0" smtClean="0"/>
          </a:p>
          <a:p>
            <a:pPr lvl="0"/>
            <a:r>
              <a:rPr lang="en-US" sz="2000" dirty="0" smtClean="0"/>
              <a:t>The failure </a:t>
            </a:r>
            <a:r>
              <a:rPr lang="en-US" sz="2000" dirty="0"/>
              <a:t>of the valve at the bottom of the esophagus to open and let food into the stomach. </a:t>
            </a:r>
            <a:endParaRPr lang="en-US" sz="2000" dirty="0" smtClean="0"/>
          </a:p>
          <a:p>
            <a:pPr lvl="0"/>
            <a:r>
              <a:rPr lang="en-US" sz="2000" dirty="0"/>
              <a:t>People with achalasia experience a progressive difficulty in eating solid food and in drinking liquids that can take years to </a:t>
            </a:r>
            <a:r>
              <a:rPr lang="en-US" sz="2000" dirty="0" smtClean="0"/>
              <a:t>evolve</a:t>
            </a:r>
          </a:p>
          <a:p>
            <a:pPr lvl="0"/>
            <a:r>
              <a:rPr lang="en-US" sz="2000" dirty="0"/>
              <a:t>People with achalasia also sometimes lose weight when their condition becomes advanced.</a:t>
            </a:r>
            <a:endParaRPr lang="en-US" sz="2000" dirty="0" smtClean="0"/>
          </a:p>
          <a:p>
            <a:pPr marL="0" lvl="0" indent="0">
              <a:buNone/>
            </a:pPr>
            <a:r>
              <a:rPr lang="en-US" sz="2000" dirty="0" smtClean="0"/>
              <a:t> 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  <a:p>
            <a:r>
              <a:rPr lang="en-US" sz="1200" dirty="0" smtClean="0"/>
              <a:t>The Society of Thoracic Surgeons.(2014). </a:t>
            </a:r>
            <a:r>
              <a:rPr lang="en-US" sz="1200" dirty="0"/>
              <a:t>Achalasia and </a:t>
            </a:r>
            <a:r>
              <a:rPr lang="en-US" sz="1200" dirty="0" smtClean="0"/>
              <a:t>esophageal Motility disorders. Retrieved from</a:t>
            </a:r>
          </a:p>
          <a:p>
            <a:r>
              <a:rPr lang="en-US" sz="1200" dirty="0"/>
              <a:t>http://www.sts.org/patient-information/esophageal-surgery/achalasia-and-esophageal-motility-disorders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52852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7643812" cy="649287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400" dirty="0" smtClean="0"/>
          </a:p>
          <a:p>
            <a:pPr lvl="0"/>
            <a:r>
              <a:rPr lang="en-US" sz="1400" dirty="0" smtClean="0"/>
              <a:t>Fundopication-Surgey</a:t>
            </a:r>
            <a:r>
              <a:rPr lang="en-US" sz="1400" dirty="0" smtClean="0"/>
              <a:t> that wraps the upper curve of the stomach around the esophagus</a:t>
            </a:r>
          </a:p>
          <a:p>
            <a:pPr lvl="0"/>
            <a:r>
              <a:rPr lang="en-US" sz="1400" dirty="0" smtClean="0"/>
              <a:t>Posterior </a:t>
            </a:r>
            <a:r>
              <a:rPr lang="en-US" sz="1400" dirty="0" smtClean="0"/>
              <a:t>Toupet</a:t>
            </a:r>
            <a:r>
              <a:rPr lang="en-US" sz="1400" dirty="0" smtClean="0"/>
              <a:t>-Surgery that takes the floppy part of stomach to make an valve</a:t>
            </a:r>
          </a:p>
          <a:p>
            <a:pPr lvl="0"/>
            <a:r>
              <a:rPr lang="en-US" sz="1400" dirty="0" smtClean="0"/>
              <a:t>Heller Myotomy=Surgery to cuts the esophagus to allow food and liquids to stomach</a:t>
            </a:r>
          </a:p>
          <a:p>
            <a:pPr lvl="0"/>
            <a:r>
              <a:rPr lang="en-US" sz="1400" dirty="0" smtClean="0"/>
              <a:t>Pharmacotherapy=Administration of drug treatments for achalasia</a:t>
            </a:r>
          </a:p>
          <a:p>
            <a:pPr lvl="0"/>
            <a:r>
              <a:rPr lang="en-US" sz="1400" dirty="0" smtClean="0"/>
              <a:t>Motility-</a:t>
            </a:r>
            <a:r>
              <a:rPr lang="en-US" sz="1400" dirty="0" smtClean="0"/>
              <a:t>contraction </a:t>
            </a:r>
            <a:r>
              <a:rPr lang="en-US" sz="1400" dirty="0"/>
              <a:t>of the muscles that </a:t>
            </a:r>
            <a:r>
              <a:rPr lang="en-US" sz="1400" dirty="0" smtClean="0"/>
              <a:t>mix </a:t>
            </a:r>
            <a:r>
              <a:rPr lang="en-US" sz="1400" dirty="0"/>
              <a:t>contents in the gastrointestinal </a:t>
            </a:r>
            <a:r>
              <a:rPr lang="en-US" sz="1400" dirty="0" smtClean="0"/>
              <a:t>tract</a:t>
            </a:r>
            <a:endParaRPr lang="en-US" sz="1400" dirty="0" smtClean="0"/>
          </a:p>
          <a:p>
            <a:r>
              <a:rPr lang="en-US" sz="1400" dirty="0" smtClean="0"/>
              <a:t>Barium Swallow Study- </a:t>
            </a:r>
            <a:r>
              <a:rPr lang="en-US" sz="1400" dirty="0"/>
              <a:t>procedure used to examine the upper GI (gastrointestinal) </a:t>
            </a:r>
            <a:r>
              <a:rPr lang="en-US" sz="1400" dirty="0" smtClean="0"/>
              <a:t>tract </a:t>
            </a:r>
            <a:r>
              <a:rPr lang="en-US" sz="1400" dirty="0" smtClean="0"/>
              <a:t>Botulin Toxin Treatment</a:t>
            </a:r>
            <a:r>
              <a:rPr lang="en-US" sz="1400" dirty="0" smtClean="0"/>
              <a:t>-toxins that </a:t>
            </a:r>
            <a:r>
              <a:rPr lang="en-US" sz="1400" dirty="0"/>
              <a:t>blocks the nerve signals from the brain to the </a:t>
            </a:r>
            <a:r>
              <a:rPr lang="en-US" sz="1400" dirty="0" smtClean="0"/>
              <a:t>muscle</a:t>
            </a:r>
            <a:endParaRPr lang="en-US" sz="1400" dirty="0"/>
          </a:p>
          <a:p>
            <a:pPr lvl="0"/>
            <a:r>
              <a:rPr lang="en-US" sz="1400" dirty="0" smtClean="0"/>
              <a:t>Pneumatic Dilation-</a:t>
            </a:r>
            <a:r>
              <a:rPr lang="en-US" sz="1400" dirty="0"/>
              <a:t>inserting a guide wire under visual control into the stomach </a:t>
            </a:r>
            <a:endParaRPr lang="en-US" sz="1400" dirty="0" smtClean="0"/>
          </a:p>
          <a:p>
            <a:pPr lvl="0"/>
            <a:r>
              <a:rPr lang="en-US" sz="1400" dirty="0" smtClean="0"/>
              <a:t>Boutilinum </a:t>
            </a:r>
            <a:r>
              <a:rPr lang="en-US" sz="1400" dirty="0" smtClean="0"/>
              <a:t>Injections-Injections to treat neurological disorders such as achalasia</a:t>
            </a:r>
            <a:endParaRPr lang="en-US" sz="1400" dirty="0" smtClean="0"/>
          </a:p>
          <a:p>
            <a:pPr lvl="0"/>
            <a:r>
              <a:rPr lang="en-US" sz="1400" dirty="0" smtClean="0"/>
              <a:t>Calcium Channel </a:t>
            </a:r>
            <a:r>
              <a:rPr lang="en-US" sz="1400" dirty="0" smtClean="0"/>
              <a:t>Blockers-used to keep hypertension under control with achalasia</a:t>
            </a:r>
          </a:p>
          <a:p>
            <a:pPr lvl="0"/>
            <a:r>
              <a:rPr lang="en-US" sz="1400" dirty="0" smtClean="0"/>
              <a:t>Invasive Laparoscopic  Procedure-minimally invasive </a:t>
            </a:r>
            <a:r>
              <a:rPr lang="en-US" sz="1400" dirty="0"/>
              <a:t>surgery, is a technique that allows surgery to be performed without the long traditional incision.</a:t>
            </a:r>
            <a:endParaRPr lang="en-US" sz="14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Anese,V.&amp; Bassoti,G.(2006). Non-surgical treatment of Achaslasia</a:t>
            </a:r>
            <a:r>
              <a:rPr lang="en-US" sz="1200" b="1" dirty="0" smtClean="0"/>
              <a:t>. </a:t>
            </a:r>
            <a:r>
              <a:rPr lang="en-US" sz="1200" i="1" dirty="0" smtClean="0"/>
              <a:t>World J. Gastroenterol. 12,5763-5766  </a:t>
            </a:r>
            <a:endParaRPr lang="en-US" sz="1200" i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9739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55595"/>
            <a:ext cx="7643812" cy="649287"/>
          </a:xfrm>
        </p:spPr>
        <p:txBody>
          <a:bodyPr/>
          <a:lstStyle/>
          <a:p>
            <a:r>
              <a:rPr lang="en-US" dirty="0" smtClean="0"/>
              <a:t>            Causes of Achalasia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Esophageal </a:t>
            </a:r>
            <a:r>
              <a:rPr lang="en-US" sz="2000" dirty="0"/>
              <a:t>muscles fail to contract normally in patients with motility </a:t>
            </a:r>
            <a:r>
              <a:rPr lang="en-US" sz="2000" dirty="0" smtClean="0"/>
              <a:t>disorders</a:t>
            </a:r>
          </a:p>
          <a:p>
            <a:pPr lvl="0"/>
            <a:r>
              <a:rPr lang="en-US" sz="2000" dirty="0" smtClean="0"/>
              <a:t>Cause heredity</a:t>
            </a:r>
          </a:p>
          <a:p>
            <a:pPr lvl="0"/>
            <a:r>
              <a:rPr lang="en-US" sz="2000" dirty="0"/>
              <a:t>Causation invoke </a:t>
            </a:r>
            <a:r>
              <a:rPr lang="en-US" sz="2000" dirty="0" smtClean="0"/>
              <a:t>infection</a:t>
            </a:r>
          </a:p>
          <a:p>
            <a:r>
              <a:rPr lang="en-US" sz="2000" dirty="0" smtClean="0"/>
              <a:t>Cause Abnormal </a:t>
            </a:r>
            <a:r>
              <a:rPr lang="en-US" sz="2000" dirty="0"/>
              <a:t>immune </a:t>
            </a:r>
            <a:r>
              <a:rPr lang="en-US" sz="2000" dirty="0" smtClean="0"/>
              <a:t>system</a:t>
            </a:r>
          </a:p>
          <a:p>
            <a:r>
              <a:rPr lang="en-US" sz="2000" dirty="0" smtClean="0"/>
              <a:t>Cause Esophagus deterioration </a:t>
            </a:r>
            <a:endParaRPr lang="en-US" sz="2000" dirty="0"/>
          </a:p>
          <a:p>
            <a:pPr lvl="0"/>
            <a:endParaRPr lang="en-US" sz="2000" dirty="0"/>
          </a:p>
          <a:p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endParaRPr lang="en-US" sz="1200" b="1" dirty="0"/>
          </a:p>
          <a:p>
            <a:r>
              <a:rPr lang="en-US" sz="1200" dirty="0"/>
              <a:t>The Society of Thoracic Surgeons.(2014). Achalasia and esophageal Motility disorders. Retrieved from</a:t>
            </a:r>
          </a:p>
          <a:p>
            <a:r>
              <a:rPr lang="en-US" sz="1200" dirty="0"/>
              <a:t>http://www.sts.org/patient-information/esophageal-surgery/achalasia-and-esophageal-motility-disorders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41223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055595"/>
            <a:ext cx="7643812" cy="649287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dirty="0" smtClean="0"/>
              <a:t> Description Imaging Test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2000" dirty="0" smtClean="0"/>
          </a:p>
          <a:p>
            <a:pPr lvl="0"/>
            <a:r>
              <a:rPr lang="en-US" sz="1600" i="1" dirty="0" smtClean="0">
                <a:solidFill>
                  <a:srgbClr val="FFFF00"/>
                </a:solidFill>
              </a:rPr>
              <a:t>Esophagram</a:t>
            </a:r>
            <a:r>
              <a:rPr lang="en-US" sz="1600" dirty="0" smtClean="0"/>
              <a:t> </a:t>
            </a:r>
            <a:r>
              <a:rPr lang="en-US" sz="1600" dirty="0"/>
              <a:t>test is </a:t>
            </a:r>
            <a:r>
              <a:rPr lang="en-US" sz="1600" dirty="0" smtClean="0"/>
              <a:t>done for patients with achalasia </a:t>
            </a:r>
            <a:r>
              <a:rPr lang="en-US" sz="1600" dirty="0"/>
              <a:t>to inspect the functioning of </a:t>
            </a:r>
            <a:r>
              <a:rPr lang="en-US" sz="1600" dirty="0" smtClean="0"/>
              <a:t>esophagus</a:t>
            </a:r>
          </a:p>
          <a:p>
            <a:pPr lvl="0"/>
            <a:r>
              <a:rPr lang="en-US" sz="1600" dirty="0">
                <a:solidFill>
                  <a:srgbClr val="FFFF00"/>
                </a:solidFill>
              </a:rPr>
              <a:t>Esophageal manometry </a:t>
            </a:r>
            <a:r>
              <a:rPr lang="en-US" sz="1600" dirty="0" smtClean="0"/>
              <a:t> </a:t>
            </a:r>
            <a:r>
              <a:rPr lang="en-US" sz="1600" dirty="0"/>
              <a:t>is a test that gauges how well your esophagus works</a:t>
            </a:r>
            <a:r>
              <a:rPr lang="en-US" sz="1600" dirty="0" smtClean="0"/>
              <a:t>.</a:t>
            </a:r>
          </a:p>
          <a:p>
            <a:pPr lvl="0"/>
            <a:r>
              <a:rPr lang="en-US" sz="1600" dirty="0">
                <a:solidFill>
                  <a:srgbClr val="FFFF00"/>
                </a:solidFill>
              </a:rPr>
              <a:t>Barium swallow study </a:t>
            </a:r>
            <a:r>
              <a:rPr lang="en-US" sz="1600" dirty="0" smtClean="0"/>
              <a:t>is done searching for characteristics </a:t>
            </a:r>
            <a:r>
              <a:rPr lang="en-US" sz="1600" dirty="0"/>
              <a:t>of achalasia, including the bird's beak deformity and a dilated esophagus. </a:t>
            </a:r>
            <a:endParaRPr lang="en-US" sz="1600" dirty="0" smtClean="0"/>
          </a:p>
          <a:p>
            <a:pPr lvl="0"/>
            <a:r>
              <a:rPr lang="en-US" sz="1600" dirty="0" smtClean="0">
                <a:solidFill>
                  <a:srgbClr val="FFFF00"/>
                </a:solidFill>
              </a:rPr>
              <a:t>R</a:t>
            </a:r>
            <a:r>
              <a:rPr lang="en-US" sz="1600" dirty="0" smtClean="0">
                <a:solidFill>
                  <a:srgbClr val="FFFF00"/>
                </a:solidFill>
              </a:rPr>
              <a:t>adiologic test </a:t>
            </a:r>
            <a:r>
              <a:rPr lang="en-US" sz="1600" dirty="0" smtClean="0"/>
              <a:t>with </a:t>
            </a:r>
            <a:r>
              <a:rPr lang="en-US" sz="1600" dirty="0"/>
              <a:t>amyl nitrite </a:t>
            </a:r>
            <a:r>
              <a:rPr lang="en-US" sz="1600" dirty="0" smtClean="0"/>
              <a:t>inhalation can determine if patient has  achalasia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FFFF00"/>
                </a:solidFill>
              </a:rPr>
              <a:t>Endoscopy</a:t>
            </a:r>
            <a:r>
              <a:rPr lang="en-US" sz="1600" b="1" dirty="0" smtClean="0"/>
              <a:t> </a:t>
            </a:r>
            <a:r>
              <a:rPr lang="en-US" sz="1600" dirty="0"/>
              <a:t>is a thin, flexible </a:t>
            </a:r>
            <a:r>
              <a:rPr lang="en-US" sz="1600" dirty="0" smtClean="0"/>
              <a:t>telescope that passes through </a:t>
            </a:r>
            <a:r>
              <a:rPr lang="en-US" sz="1600" dirty="0"/>
              <a:t>the mouth, into the oesophagus and down towards the stomach </a:t>
            </a:r>
            <a:r>
              <a:rPr lang="en-US" sz="1600" dirty="0" smtClean="0"/>
              <a:t> searching for characteristics of achalasia in the  </a:t>
            </a:r>
            <a:r>
              <a:rPr lang="en-US" sz="1600" dirty="0"/>
              <a:t>first section of the intestine (the duodenum).</a:t>
            </a:r>
            <a:r>
              <a:rPr lang="en-US" sz="1600" dirty="0" smtClean="0"/>
              <a:t> </a:t>
            </a:r>
            <a:endParaRPr lang="en-US" sz="1600" dirty="0"/>
          </a:p>
          <a:p>
            <a:pPr lvl="0"/>
            <a:endParaRPr lang="en-US" sz="2000" dirty="0"/>
          </a:p>
          <a:p>
            <a:endParaRPr lang="en-US" sz="2000" dirty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746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endParaRPr lang="en-US" sz="1200" b="1" dirty="0"/>
          </a:p>
          <a:p>
            <a:r>
              <a:rPr lang="en-US" sz="1200" dirty="0"/>
              <a:t>The Society of Thoracic Surgeons.(2014). Achalasia and esophageal Motility disorders. Retrieved from</a:t>
            </a:r>
          </a:p>
          <a:p>
            <a:r>
              <a:rPr lang="en-US" sz="1200" dirty="0"/>
              <a:t>http://www.sts.org/patient-information/esophageal-surgery/achalasia-and-esophageal-motility-disorders</a:t>
            </a:r>
          </a:p>
          <a:p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155940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gray">
          <a:xfrm rot="-2345791">
            <a:off x="4789809" y="3144543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gray">
          <a:xfrm rot="2851765">
            <a:off x="5061127" y="5049991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gray">
          <a:xfrm rot="35246895">
            <a:off x="3487266" y="3102300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gray">
          <a:xfrm rot="7687744">
            <a:off x="3209390" y="5135042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gray">
          <a:xfrm>
            <a:off x="5364163" y="3932238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gray">
          <a:xfrm rot="-10800000">
            <a:off x="2987675" y="396716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1">
                  <a:gamma/>
                  <a:tint val="0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gray">
          <a:xfrm>
            <a:off x="2665064" y="2440633"/>
            <a:ext cx="3743325" cy="374491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gray">
          <a:xfrm>
            <a:off x="512456" y="3962400"/>
            <a:ext cx="208422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Video-esophagram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gray">
          <a:xfrm>
            <a:off x="507565" y="5680844"/>
            <a:ext cx="255711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Esophageal manometry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gray">
          <a:xfrm>
            <a:off x="5968636" y="5727963"/>
            <a:ext cx="290656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      Barium Swallow Study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gray">
          <a:xfrm>
            <a:off x="6630766" y="3913386"/>
            <a:ext cx="251323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Radiography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gray">
          <a:xfrm>
            <a:off x="-32622" y="2530144"/>
            <a:ext cx="343318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X-Ray            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gray">
          <a:xfrm>
            <a:off x="2567947" y="1849755"/>
            <a:ext cx="382668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3200" b="1" dirty="0" smtClean="0">
                <a:solidFill>
                  <a:schemeClr val="tx2"/>
                </a:solidFill>
                <a:latin typeface="Arial" panose="020B0604020202020204" pitchFamily="34" charset="0"/>
                <a:ea typeface="굴림" charset="-127"/>
                <a:cs typeface="Arial" panose="020B0604020202020204" pitchFamily="34" charset="0"/>
              </a:rPr>
              <a:t>Imaging Diagnosis</a:t>
            </a:r>
            <a:endParaRPr lang="en-US" altLang="ko-KR" sz="3200" b="1" dirty="0">
              <a:solidFill>
                <a:schemeClr val="tx2"/>
              </a:solidFill>
              <a:latin typeface="Arial" panose="020B0604020202020204" pitchFamily="34" charset="0"/>
              <a:ea typeface="굴림" charset="-127"/>
              <a:cs typeface="Arial" panose="020B0604020202020204" pitchFamily="34" charset="0"/>
            </a:endParaRP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gray">
          <a:xfrm>
            <a:off x="4067175" y="3860800"/>
            <a:ext cx="10175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3200" b="1" dirty="0">
                <a:solidFill>
                  <a:srgbClr val="FFFFFF"/>
                </a:solidFill>
                <a:ea typeface="굴림" charset="-127"/>
              </a:rPr>
              <a:t>Title</a:t>
            </a:r>
          </a:p>
        </p:txBody>
      </p:sp>
      <p:sp>
        <p:nvSpPr>
          <p:cNvPr id="29720" name="Oval 24"/>
          <p:cNvSpPr>
            <a:spLocks noChangeArrowheads="1"/>
          </p:cNvSpPr>
          <p:nvPr/>
        </p:nvSpPr>
        <p:spPr bwMode="gray">
          <a:xfrm>
            <a:off x="2555875" y="3941763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21" name="Oval 25"/>
          <p:cNvSpPr>
            <a:spLocks noChangeArrowheads="1"/>
          </p:cNvSpPr>
          <p:nvPr/>
        </p:nvSpPr>
        <p:spPr bwMode="gray">
          <a:xfrm>
            <a:off x="3263208" y="2551757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22" name="Oval 26"/>
          <p:cNvSpPr>
            <a:spLocks noChangeArrowheads="1"/>
          </p:cNvSpPr>
          <p:nvPr/>
        </p:nvSpPr>
        <p:spPr bwMode="gray">
          <a:xfrm>
            <a:off x="5613958" y="2599585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23" name="Oval 27"/>
          <p:cNvSpPr>
            <a:spLocks noChangeArrowheads="1"/>
          </p:cNvSpPr>
          <p:nvPr/>
        </p:nvSpPr>
        <p:spPr bwMode="gray">
          <a:xfrm>
            <a:off x="6300788" y="3860800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24" name="Oval 28"/>
          <p:cNvSpPr>
            <a:spLocks noChangeArrowheads="1"/>
          </p:cNvSpPr>
          <p:nvPr/>
        </p:nvSpPr>
        <p:spPr bwMode="gray">
          <a:xfrm>
            <a:off x="5668912" y="5412726"/>
            <a:ext cx="358775" cy="360362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9725" name="Oval 29"/>
          <p:cNvSpPr>
            <a:spLocks noChangeArrowheads="1"/>
          </p:cNvSpPr>
          <p:nvPr/>
        </p:nvSpPr>
        <p:spPr bwMode="gray">
          <a:xfrm>
            <a:off x="3060700" y="5506157"/>
            <a:ext cx="358775" cy="3603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5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9726" name="Group 30"/>
          <p:cNvGrpSpPr>
            <a:grpSpLocks/>
          </p:cNvGrpSpPr>
          <p:nvPr/>
        </p:nvGrpSpPr>
        <p:grpSpPr bwMode="auto">
          <a:xfrm>
            <a:off x="3463106" y="3474796"/>
            <a:ext cx="2089150" cy="2087562"/>
            <a:chOff x="2200" y="1570"/>
            <a:chExt cx="1496" cy="1496"/>
          </a:xfrm>
        </p:grpSpPr>
        <p:sp>
          <p:nvSpPr>
            <p:cNvPr id="29727" name="Oval 31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gray">
            <a:xfrm>
              <a:off x="2200" y="1570"/>
              <a:ext cx="1496" cy="1496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gray">
            <a:xfrm>
              <a:off x="2298" y="1668"/>
              <a:ext cx="1300" cy="130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gray">
            <a:xfrm>
              <a:off x="2363" y="1733"/>
              <a:ext cx="1170" cy="11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9732" name="Text Box 36"/>
          <p:cNvSpPr txBox="1">
            <a:spLocks noChangeArrowheads="1"/>
          </p:cNvSpPr>
          <p:nvPr/>
        </p:nvSpPr>
        <p:spPr bwMode="gray">
          <a:xfrm>
            <a:off x="1966593" y="4139830"/>
            <a:ext cx="300684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/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Imaging </a:t>
            </a:r>
          </a:p>
          <a:p>
            <a:pPr algn="r" eaLnBrk="0" hangingPunct="0"/>
            <a:r>
              <a:rPr lang="en-US" altLang="ko-KR" dirty="0" smtClean="0">
                <a:solidFill>
                  <a:srgbClr val="FFFFFF"/>
                </a:solidFill>
                <a:ea typeface="굴림" charset="-127"/>
              </a:rPr>
              <a:t>Choices</a:t>
            </a:r>
            <a:endParaRPr lang="en-US" altLang="ko-KR" sz="1400" dirty="0">
              <a:solidFill>
                <a:srgbClr val="FFFFFF"/>
              </a:solidFill>
              <a:ea typeface="굴림" charset="-127"/>
            </a:endParaRP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gray">
          <a:xfrm>
            <a:off x="5972733" y="2590437"/>
            <a:ext cx="281803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2" dist="76200" dir="108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ko-KR" sz="1400" b="1" dirty="0" smtClean="0">
                <a:latin typeface="Verdana" pitchFamily="34" charset="0"/>
                <a:ea typeface="굴림" charset="-127"/>
              </a:rPr>
              <a:t>Endoscopy</a:t>
            </a:r>
            <a:endParaRPr lang="en-US" altLang="ko-KR" sz="1400" b="1" dirty="0">
              <a:latin typeface="Verdana" pitchFamily="34" charset="0"/>
              <a:ea typeface="굴림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62487" y="6249279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Marks,J. &amp; Anaud,B.(2013). Hill,P(Mar 2011). How is Achalasia diagnosed?</a:t>
            </a:r>
            <a:r>
              <a:rPr lang="en-US" sz="1200" b="1" dirty="0" smtClean="0"/>
              <a:t> </a:t>
            </a:r>
            <a:r>
              <a:rPr lang="en-US" sz="1200" dirty="0" smtClean="0"/>
              <a:t>Retrieved </a:t>
            </a:r>
            <a:r>
              <a:rPr lang="en-US" sz="1200" dirty="0"/>
              <a:t>from 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200" dirty="0"/>
              <a:t>http://www.medicinenet.com/achalasia/page4.htm#how_is_achalasia_diagnosed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00"/>
            <a:ext cx="7643812" cy="649287"/>
          </a:xfrm>
        </p:spPr>
        <p:txBody>
          <a:bodyPr/>
          <a:lstStyle/>
          <a:p>
            <a:r>
              <a:rPr lang="en-US" dirty="0" smtClean="0"/>
              <a:t>            Symptoms of Achalasia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Dysphagia</a:t>
            </a:r>
          </a:p>
          <a:p>
            <a:pPr lvl="0"/>
            <a:r>
              <a:rPr lang="en-US" sz="2000" dirty="0" smtClean="0"/>
              <a:t>Regurgitation of ingested food</a:t>
            </a:r>
          </a:p>
          <a:p>
            <a:pPr lvl="0"/>
            <a:r>
              <a:rPr lang="en-US" sz="2000" dirty="0" smtClean="0"/>
              <a:t>Gets worse with regurgitation of liquids</a:t>
            </a:r>
          </a:p>
          <a:p>
            <a:pPr lvl="0"/>
            <a:r>
              <a:rPr lang="en-US" sz="2000" dirty="0" smtClean="0"/>
              <a:t>Severe weight loss</a:t>
            </a:r>
          </a:p>
          <a:p>
            <a:pPr lvl="0"/>
            <a:r>
              <a:rPr lang="en-US" sz="2000" dirty="0" smtClean="0"/>
              <a:t>Coughing when laying down</a:t>
            </a:r>
          </a:p>
          <a:p>
            <a:pPr lvl="0"/>
            <a:r>
              <a:rPr lang="en-US" sz="2000" dirty="0" smtClean="0"/>
              <a:t>Hurts to swallow</a:t>
            </a:r>
          </a:p>
          <a:p>
            <a:pPr lvl="0"/>
            <a:r>
              <a:rPr lang="en-US" sz="2000" dirty="0" smtClean="0"/>
              <a:t>Aspiration</a:t>
            </a:r>
          </a:p>
          <a:p>
            <a:pPr lvl="0"/>
            <a:r>
              <a:rPr lang="en-US" sz="2000" dirty="0" smtClean="0"/>
              <a:t>Severe pain feels like heart attack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65981" y="6207423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Hill,P(Mar 2011). What is Achalasia</a:t>
            </a:r>
            <a:r>
              <a:rPr lang="en-US" sz="1200" b="1" dirty="0" smtClean="0"/>
              <a:t>? </a:t>
            </a:r>
            <a:r>
              <a:rPr lang="en-US" sz="1200" dirty="0" smtClean="0"/>
              <a:t>What causes Achalasia?</a:t>
            </a:r>
            <a:r>
              <a:rPr lang="en-US" sz="1200" b="1" dirty="0" smtClean="0"/>
              <a:t> </a:t>
            </a:r>
            <a:r>
              <a:rPr lang="en-US" sz="1200" dirty="0" smtClean="0"/>
              <a:t>Medical News Today</a:t>
            </a:r>
            <a:r>
              <a:rPr lang="en-US" sz="1200" b="1" dirty="0" smtClean="0"/>
              <a:t>. </a:t>
            </a:r>
            <a:r>
              <a:rPr lang="en-US" sz="1200" dirty="0" smtClean="0"/>
              <a:t>Retrieved </a:t>
            </a:r>
            <a:r>
              <a:rPr lang="en-US" sz="1200" dirty="0"/>
              <a:t>from </a:t>
            </a:r>
            <a:r>
              <a:rPr lang="en-US" sz="1200" dirty="0" smtClean="0"/>
              <a:t> </a:t>
            </a:r>
            <a:endParaRPr lang="en-US" sz="1200" dirty="0"/>
          </a:p>
          <a:p>
            <a:r>
              <a:rPr lang="en-US" sz="1200" dirty="0"/>
              <a:t>http://www.medicalnewstoday.com/articles/219314.php</a:t>
            </a:r>
          </a:p>
        </p:txBody>
      </p:sp>
    </p:spTree>
    <p:extLst>
      <p:ext uri="{BB962C8B-B14F-4D97-AF65-F5344CB8AC3E}">
        <p14:creationId xmlns:p14="http://schemas.microsoft.com/office/powerpoint/2010/main" val="3765561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7643812" cy="649287"/>
          </a:xfrm>
        </p:spPr>
        <p:txBody>
          <a:bodyPr/>
          <a:lstStyle/>
          <a:p>
            <a:r>
              <a:rPr lang="en-US" dirty="0" smtClean="0"/>
              <a:t>            Non-Surgical Options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Nitrate Treatments</a:t>
            </a:r>
          </a:p>
          <a:p>
            <a:pPr lvl="0"/>
            <a:r>
              <a:rPr lang="en-US" sz="2000" dirty="0" smtClean="0"/>
              <a:t>Pharmacologic Treatment </a:t>
            </a:r>
          </a:p>
          <a:p>
            <a:pPr lvl="0"/>
            <a:r>
              <a:rPr lang="en-US" sz="2000" dirty="0" smtClean="0"/>
              <a:t>Therapeutic Treatment</a:t>
            </a:r>
          </a:p>
          <a:p>
            <a:pPr lvl="0"/>
            <a:r>
              <a:rPr lang="en-US" sz="2000" dirty="0" smtClean="0"/>
              <a:t>Botulin Toxin Treatment</a:t>
            </a:r>
          </a:p>
          <a:p>
            <a:pPr lvl="0"/>
            <a:r>
              <a:rPr lang="en-US" sz="2000" dirty="0" smtClean="0"/>
              <a:t>Pneumatic Dilation</a:t>
            </a:r>
          </a:p>
          <a:p>
            <a:pPr lvl="0"/>
            <a:r>
              <a:rPr lang="en-US" sz="2000" dirty="0" smtClean="0"/>
              <a:t>Boutilinum Injections</a:t>
            </a:r>
          </a:p>
          <a:p>
            <a:pPr lvl="0"/>
            <a:r>
              <a:rPr lang="en-US" sz="2000" dirty="0" smtClean="0"/>
              <a:t>Calcium Channel Blockers</a:t>
            </a:r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172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Anese,V.&amp; Bassoti,G.(2006). Non-surgical treatment of Achaslasia</a:t>
            </a:r>
            <a:r>
              <a:rPr lang="en-US" sz="1200" b="1" dirty="0" smtClean="0"/>
              <a:t>. </a:t>
            </a:r>
            <a:r>
              <a:rPr lang="en-US" sz="1200" i="1" dirty="0" smtClean="0"/>
              <a:t>World J. Gastroenterol. 12,5763-5766  </a:t>
            </a:r>
            <a:endParaRPr lang="en-US" sz="1200" i="1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09053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17">
  <a:themeElements>
    <a:clrScheme name="1 6">
      <a:dk1>
        <a:srgbClr val="688D9D"/>
      </a:dk1>
      <a:lt1>
        <a:srgbClr val="99CCFF"/>
      </a:lt1>
      <a:dk2>
        <a:srgbClr val="009999"/>
      </a:dk2>
      <a:lt2>
        <a:srgbClr val="FFFFFF"/>
      </a:lt2>
      <a:accent1>
        <a:srgbClr val="006699"/>
      </a:accent1>
      <a:accent2>
        <a:srgbClr val="FFFFFF"/>
      </a:accent2>
      <a:accent3>
        <a:srgbClr val="AACACA"/>
      </a:accent3>
      <a:accent4>
        <a:srgbClr val="82AEDA"/>
      </a:accent4>
      <a:accent5>
        <a:srgbClr val="AAB8CA"/>
      </a:accent5>
      <a:accent6>
        <a:srgbClr val="E7E7E7"/>
      </a:accent6>
      <a:hlink>
        <a:srgbClr val="0099CC"/>
      </a:hlink>
      <a:folHlink>
        <a:srgbClr val="006699"/>
      </a:folHlink>
    </a:clrScheme>
    <a:fontScheme name="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 1">
        <a:dk1>
          <a:srgbClr val="808080"/>
        </a:dk1>
        <a:lt1>
          <a:srgbClr val="EAEAEA"/>
        </a:lt1>
        <a:dk2>
          <a:srgbClr val="009999"/>
        </a:dk2>
        <a:lt2>
          <a:srgbClr val="FFFFFF"/>
        </a:lt2>
        <a:accent1>
          <a:srgbClr val="33CCCC"/>
        </a:accent1>
        <a:accent2>
          <a:srgbClr val="66FFFF"/>
        </a:accent2>
        <a:accent3>
          <a:srgbClr val="AACACA"/>
        </a:accent3>
        <a:accent4>
          <a:srgbClr val="C8C8C8"/>
        </a:accent4>
        <a:accent5>
          <a:srgbClr val="ADE2E2"/>
        </a:accent5>
        <a:accent6>
          <a:srgbClr val="5CE7E7"/>
        </a:accent6>
        <a:hlink>
          <a:srgbClr val="0099CC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2">
        <a:dk1>
          <a:srgbClr val="808080"/>
        </a:dk1>
        <a:lt1>
          <a:srgbClr val="CCFFFF"/>
        </a:lt1>
        <a:dk2>
          <a:srgbClr val="009999"/>
        </a:dk2>
        <a:lt2>
          <a:srgbClr val="FFFFFF"/>
        </a:lt2>
        <a:accent1>
          <a:srgbClr val="006666"/>
        </a:accent1>
        <a:accent2>
          <a:srgbClr val="FFFFFF"/>
        </a:accent2>
        <a:accent3>
          <a:srgbClr val="AACACA"/>
        </a:accent3>
        <a:accent4>
          <a:srgbClr val="AEDADA"/>
        </a:accent4>
        <a:accent5>
          <a:srgbClr val="AAB8B8"/>
        </a:accent5>
        <a:accent6>
          <a:srgbClr val="E7E7E7"/>
        </a:accent6>
        <a:hlink>
          <a:srgbClr val="0099CC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3">
        <a:dk1>
          <a:srgbClr val="808080"/>
        </a:dk1>
        <a:lt1>
          <a:srgbClr val="CCFFFF"/>
        </a:lt1>
        <a:dk2>
          <a:srgbClr val="009999"/>
        </a:dk2>
        <a:lt2>
          <a:srgbClr val="00FFFF"/>
        </a:lt2>
        <a:accent1>
          <a:srgbClr val="006666"/>
        </a:accent1>
        <a:accent2>
          <a:srgbClr val="FFFFFF"/>
        </a:accent2>
        <a:accent3>
          <a:srgbClr val="AACACA"/>
        </a:accent3>
        <a:accent4>
          <a:srgbClr val="AEDADA"/>
        </a:accent4>
        <a:accent5>
          <a:srgbClr val="AAB8B8"/>
        </a:accent5>
        <a:accent6>
          <a:srgbClr val="E7E7E7"/>
        </a:accent6>
        <a:hlink>
          <a:srgbClr val="0099CC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4">
        <a:dk1>
          <a:srgbClr val="688D9D"/>
        </a:dk1>
        <a:lt1>
          <a:srgbClr val="CCFFFF"/>
        </a:lt1>
        <a:dk2>
          <a:srgbClr val="009999"/>
        </a:dk2>
        <a:lt2>
          <a:srgbClr val="FFFFFF"/>
        </a:lt2>
        <a:accent1>
          <a:srgbClr val="006666"/>
        </a:accent1>
        <a:accent2>
          <a:srgbClr val="FFFFFF"/>
        </a:accent2>
        <a:accent3>
          <a:srgbClr val="AACACA"/>
        </a:accent3>
        <a:accent4>
          <a:srgbClr val="AEDADA"/>
        </a:accent4>
        <a:accent5>
          <a:srgbClr val="AAB8B8"/>
        </a:accent5>
        <a:accent6>
          <a:srgbClr val="E7E7E7"/>
        </a:accent6>
        <a:hlink>
          <a:srgbClr val="0099CC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5">
        <a:dk1>
          <a:srgbClr val="688D9D"/>
        </a:dk1>
        <a:lt1>
          <a:srgbClr val="99CCFF"/>
        </a:lt1>
        <a:dk2>
          <a:srgbClr val="009999"/>
        </a:dk2>
        <a:lt2>
          <a:srgbClr val="FFFFFF"/>
        </a:lt2>
        <a:accent1>
          <a:srgbClr val="006666"/>
        </a:accent1>
        <a:accent2>
          <a:srgbClr val="FFFFFF"/>
        </a:accent2>
        <a:accent3>
          <a:srgbClr val="AACACA"/>
        </a:accent3>
        <a:accent4>
          <a:srgbClr val="82AEDA"/>
        </a:accent4>
        <a:accent5>
          <a:srgbClr val="AAB8B8"/>
        </a:accent5>
        <a:accent6>
          <a:srgbClr val="E7E7E7"/>
        </a:accent6>
        <a:hlink>
          <a:srgbClr val="0099CC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 6">
        <a:dk1>
          <a:srgbClr val="688D9D"/>
        </a:dk1>
        <a:lt1>
          <a:srgbClr val="99CCFF"/>
        </a:lt1>
        <a:dk2>
          <a:srgbClr val="009999"/>
        </a:dk2>
        <a:lt2>
          <a:srgbClr val="FFFFFF"/>
        </a:lt2>
        <a:accent1>
          <a:srgbClr val="006699"/>
        </a:accent1>
        <a:accent2>
          <a:srgbClr val="FFFFFF"/>
        </a:accent2>
        <a:accent3>
          <a:srgbClr val="AACACA"/>
        </a:accent3>
        <a:accent4>
          <a:srgbClr val="82AEDA"/>
        </a:accent4>
        <a:accent5>
          <a:srgbClr val="AAB8CA"/>
        </a:accent5>
        <a:accent6>
          <a:srgbClr val="E7E7E7"/>
        </a:accent6>
        <a:hlink>
          <a:srgbClr val="0099CC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template-17</Template>
  <TotalTime>6997</TotalTime>
  <Words>806</Words>
  <Application>Microsoft Office PowerPoint</Application>
  <PresentationFormat>On-screen Show (4:3)</PresentationFormat>
  <Paragraphs>203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굴림</vt:lpstr>
      <vt:lpstr>Arial</vt:lpstr>
      <vt:lpstr>Calibri</vt:lpstr>
      <vt:lpstr>Verdana</vt:lpstr>
      <vt:lpstr>template-17</vt:lpstr>
      <vt:lpstr>Achalasia Disease</vt:lpstr>
      <vt:lpstr>            Agenda</vt:lpstr>
      <vt:lpstr>What is Achalasia Disease</vt:lpstr>
      <vt:lpstr>            Definitions</vt:lpstr>
      <vt:lpstr>            Causes of Achalasia</vt:lpstr>
      <vt:lpstr>          Description Imaging Test</vt:lpstr>
      <vt:lpstr>PowerPoint Presentation</vt:lpstr>
      <vt:lpstr>            Symptoms of Achalasia</vt:lpstr>
      <vt:lpstr>            Non-Surgical Options</vt:lpstr>
      <vt:lpstr>PowerPoint Presentation</vt:lpstr>
      <vt:lpstr>PowerPoint Presentation</vt:lpstr>
      <vt:lpstr>PowerPoint Presentation</vt:lpstr>
      <vt:lpstr>            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Bruce Mosley</cp:lastModifiedBy>
  <cp:revision>4672</cp:revision>
  <cp:lastPrinted>2014-01-27T01:15:37Z</cp:lastPrinted>
  <dcterms:created xsi:type="dcterms:W3CDTF">2010-03-21T19:31:51Z</dcterms:created>
  <dcterms:modified xsi:type="dcterms:W3CDTF">2014-02-28T00:37:57Z</dcterms:modified>
</cp:coreProperties>
</file>