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312EE-FE63-40BA-A325-C44BF68A9AE6}" type="datetimeFigureOut">
              <a:rPr lang="en-US" smtClean="0"/>
              <a:t>6/28/2011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E5CCA-9FD1-4440-A103-04D1EEAB1ACA}" type="slidenum">
              <a:rPr lang="en-US" smtClean="0"/>
              <a:t>‹#›</a:t>
            </a:fld>
            <a:endParaRPr lang="en-US"/>
          </a:p>
        </p:txBody>
      </p:sp>
    </p:spTree>
    <p:extLst>
      <p:ext uri="{BB962C8B-B14F-4D97-AF65-F5344CB8AC3E}">
        <p14:creationId xmlns:p14="http://schemas.microsoft.com/office/powerpoint/2010/main" val="134067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comprehensive</a:t>
            </a:r>
            <a:r>
              <a:rPr lang="en-US" baseline="0" dirty="0" smtClean="0"/>
              <a:t> exam will answer five question which were constructed to better understand the reason for the influx in aircraft accidents. Because pilot </a:t>
            </a:r>
            <a:r>
              <a:rPr lang="en-US" baseline="0" dirty="0" err="1" smtClean="0"/>
              <a:t>faitigue</a:t>
            </a:r>
            <a:r>
              <a:rPr lang="en-US" baseline="0" dirty="0" smtClean="0"/>
              <a:t> has been established as the primary cause for the aircraft accidents, all questions are centered around that topic. Research will be conducted to successfully answer the five questions and as a result, specific course outcomes will be met. </a:t>
            </a:r>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2</a:t>
            </a:fld>
            <a:endParaRPr lang="en-US"/>
          </a:p>
        </p:txBody>
      </p:sp>
    </p:spTree>
    <p:extLst>
      <p:ext uri="{BB962C8B-B14F-4D97-AF65-F5344CB8AC3E}">
        <p14:creationId xmlns:p14="http://schemas.microsoft.com/office/powerpoint/2010/main" val="234716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method was chosen</a:t>
            </a:r>
            <a:r>
              <a:rPr lang="en-US" baseline="0" dirty="0" smtClean="0"/>
              <a:t> because it effectively answers the questions posed by the exam by providing measurable outcomes from which to draw a conclusion. This will ensure that the results are applicable and enough evidence is provided to enable a working hypotheses. All research for the course of this examination was obtained from Federal Aviation Regulations, FAA fact sheet, Air Crash Statistics, and peer reviewed literature. </a:t>
            </a:r>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4</a:t>
            </a:fld>
            <a:endParaRPr lang="en-US"/>
          </a:p>
        </p:txBody>
      </p:sp>
    </p:spTree>
    <p:extLst>
      <p:ext uri="{BB962C8B-B14F-4D97-AF65-F5344CB8AC3E}">
        <p14:creationId xmlns:p14="http://schemas.microsoft.com/office/powerpoint/2010/main" val="321146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Program Outcome 1</a:t>
            </a:r>
            <a:r>
              <a:rPr lang="en-US" sz="1200" kern="1200" dirty="0" smtClean="0">
                <a:solidFill>
                  <a:schemeClr val="tx1"/>
                </a:solidFill>
                <a:effectLst/>
                <a:latin typeface="+mn-lt"/>
                <a:ea typeface="+mn-ea"/>
                <a:cs typeface="+mn-cs"/>
              </a:rPr>
              <a:t>. Critical Thinking competency will be satisfied by the comparison of pilot feedback and associated statistical evidence.</a:t>
            </a:r>
          </a:p>
          <a:p>
            <a:r>
              <a:rPr lang="en-US" sz="1200" b="1" i="1" kern="1200" dirty="0" smtClean="0">
                <a:solidFill>
                  <a:schemeClr val="tx1"/>
                </a:solidFill>
                <a:effectLst/>
                <a:latin typeface="+mn-lt"/>
                <a:ea typeface="+mn-ea"/>
                <a:cs typeface="+mn-cs"/>
              </a:rPr>
              <a:t>Program Outcome 2. </a:t>
            </a:r>
            <a:r>
              <a:rPr lang="en-US" sz="1200" kern="1200" dirty="0" smtClean="0">
                <a:solidFill>
                  <a:schemeClr val="tx1"/>
                </a:solidFill>
                <a:effectLst/>
                <a:latin typeface="+mn-lt"/>
                <a:ea typeface="+mn-ea"/>
                <a:cs typeface="+mn-cs"/>
              </a:rPr>
              <a:t>Quantitative Reasoning competency will be satisfied by interpreting statistical data to reach a reasonable conclusion if advancements in aviation technology are effective in combatting pilot error.</a:t>
            </a:r>
          </a:p>
          <a:p>
            <a:r>
              <a:rPr lang="en-US" sz="1200" b="1" i="1" kern="1200" dirty="0" smtClean="0">
                <a:solidFill>
                  <a:schemeClr val="tx1"/>
                </a:solidFill>
                <a:effectLst/>
                <a:latin typeface="+mn-lt"/>
                <a:ea typeface="+mn-ea"/>
                <a:cs typeface="+mn-cs"/>
              </a:rPr>
              <a:t>Program Outcome 3.</a:t>
            </a:r>
            <a:r>
              <a:rPr lang="en-US" sz="1200" kern="1200" dirty="0" smtClean="0">
                <a:solidFill>
                  <a:schemeClr val="tx1"/>
                </a:solidFill>
                <a:effectLst/>
                <a:latin typeface="+mn-lt"/>
                <a:ea typeface="+mn-ea"/>
                <a:cs typeface="+mn-cs"/>
              </a:rPr>
              <a:t> Information Literacy competency will be satisfied by conducting research from published aviation manuals and collecting data to accurately answer the question.</a:t>
            </a:r>
          </a:p>
          <a:p>
            <a:r>
              <a:rPr lang="en-US" sz="1200" b="1" i="1" kern="1200" dirty="0" smtClean="0">
                <a:solidFill>
                  <a:schemeClr val="tx1"/>
                </a:solidFill>
                <a:effectLst/>
                <a:latin typeface="+mn-lt"/>
                <a:ea typeface="+mn-ea"/>
                <a:cs typeface="+mn-cs"/>
              </a:rPr>
              <a:t>Program Outcome 4</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Communication competency will be satisfied by conducting a comprehensive data analysis of collected research and communicating those finding to the reader.</a:t>
            </a:r>
          </a:p>
          <a:p>
            <a:r>
              <a:rPr lang="en-US" sz="1200" b="1" i="1" kern="1200" dirty="0" smtClean="0">
                <a:solidFill>
                  <a:schemeClr val="tx1"/>
                </a:solidFill>
                <a:effectLst/>
                <a:latin typeface="+mn-lt"/>
                <a:ea typeface="+mn-ea"/>
                <a:cs typeface="+mn-cs"/>
              </a:rPr>
              <a:t>Program Outcome 8.</a:t>
            </a:r>
            <a:r>
              <a:rPr lang="en-US" sz="1200" kern="1200" dirty="0" smtClean="0">
                <a:solidFill>
                  <a:schemeClr val="tx1"/>
                </a:solidFill>
                <a:effectLst/>
                <a:latin typeface="+mn-lt"/>
                <a:ea typeface="+mn-ea"/>
                <a:cs typeface="+mn-cs"/>
              </a:rPr>
              <a:t> Aeronautical Science competency will be satisfied by studying modern cockpit innovation and its effects on pilots.</a:t>
            </a:r>
          </a:p>
          <a:p>
            <a:r>
              <a:rPr lang="en-US" sz="1200" b="1" i="1" kern="1200" dirty="0" smtClean="0">
                <a:solidFill>
                  <a:schemeClr val="tx1"/>
                </a:solidFill>
                <a:effectLst/>
                <a:latin typeface="+mn-lt"/>
                <a:ea typeface="+mn-ea"/>
                <a:cs typeface="+mn-cs"/>
              </a:rPr>
              <a:t>Program Outcome 11</a:t>
            </a:r>
            <a:r>
              <a:rPr lang="en-US" sz="1200" kern="1200" dirty="0" smtClean="0">
                <a:solidFill>
                  <a:schemeClr val="tx1"/>
                </a:solidFill>
                <a:effectLst/>
                <a:latin typeface="+mn-lt"/>
                <a:ea typeface="+mn-ea"/>
                <a:cs typeface="+mn-cs"/>
              </a:rPr>
              <a:t>. Aviation Operations and Management competency will be satisfied by studying FAA regulations in an effort to answer the question and acquire skills to ensure regulations are adequately applied in cockpit operations.</a:t>
            </a:r>
          </a:p>
          <a:p>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5</a:t>
            </a:fld>
            <a:endParaRPr lang="en-US"/>
          </a:p>
        </p:txBody>
      </p:sp>
    </p:spTree>
    <p:extLst>
      <p:ext uri="{BB962C8B-B14F-4D97-AF65-F5344CB8AC3E}">
        <p14:creationId xmlns:p14="http://schemas.microsoft.com/office/powerpoint/2010/main" val="376099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Program Outcome 1. </a:t>
            </a:r>
            <a:r>
              <a:rPr lang="en-US" sz="1200" kern="1200" dirty="0" smtClean="0">
                <a:solidFill>
                  <a:schemeClr val="tx1"/>
                </a:solidFill>
                <a:effectLst/>
                <a:latin typeface="+mn-lt"/>
                <a:ea typeface="+mn-ea"/>
                <a:cs typeface="+mn-cs"/>
              </a:rPr>
              <a:t>Critical thinking competency will be satisfied by studying the correlation between pilots’ workloads with pilot fatigue.</a:t>
            </a:r>
          </a:p>
          <a:p>
            <a:r>
              <a:rPr lang="en-US" sz="1200" b="1" i="1" kern="1200" dirty="0" smtClean="0">
                <a:solidFill>
                  <a:schemeClr val="tx1"/>
                </a:solidFill>
                <a:effectLst/>
                <a:latin typeface="+mn-lt"/>
                <a:ea typeface="+mn-ea"/>
                <a:cs typeface="+mn-cs"/>
              </a:rPr>
              <a:t>Program Outcome 3.</a:t>
            </a:r>
            <a:r>
              <a:rPr lang="en-US" sz="1200" kern="1200" dirty="0" smtClean="0">
                <a:solidFill>
                  <a:schemeClr val="tx1"/>
                </a:solidFill>
                <a:effectLst/>
                <a:latin typeface="+mn-lt"/>
                <a:ea typeface="+mn-ea"/>
                <a:cs typeface="+mn-cs"/>
              </a:rPr>
              <a:t> Information Literacy competency will be satisfied by studying peer reviewed literature on the topic of pilot fatigue.</a:t>
            </a:r>
          </a:p>
          <a:p>
            <a:r>
              <a:rPr lang="en-US" sz="1200" b="1" i="1" kern="1200" dirty="0" smtClean="0">
                <a:solidFill>
                  <a:schemeClr val="tx1"/>
                </a:solidFill>
                <a:effectLst/>
                <a:latin typeface="+mn-lt"/>
                <a:ea typeface="+mn-ea"/>
                <a:cs typeface="+mn-cs"/>
              </a:rPr>
              <a:t>Program Outcome 4.</a:t>
            </a:r>
            <a:r>
              <a:rPr lang="en-US" sz="1200" kern="1200" dirty="0" smtClean="0">
                <a:solidFill>
                  <a:schemeClr val="tx1"/>
                </a:solidFill>
                <a:effectLst/>
                <a:latin typeface="+mn-lt"/>
                <a:ea typeface="+mn-ea"/>
                <a:cs typeface="+mn-cs"/>
              </a:rPr>
              <a:t> Communication competency will be satisfied by requiring that the researcher deliver content in writing during the course of the examination, while demonstrating a link between pilot workload and pilot fatigue.</a:t>
            </a:r>
          </a:p>
          <a:p>
            <a:r>
              <a:rPr lang="en-US" sz="1200" b="1" i="1" kern="1200" dirty="0" smtClean="0">
                <a:solidFill>
                  <a:schemeClr val="tx1"/>
                </a:solidFill>
                <a:effectLst/>
                <a:latin typeface="+mn-lt"/>
                <a:ea typeface="+mn-ea"/>
                <a:cs typeface="+mn-cs"/>
              </a:rPr>
              <a:t>Program Outcome 10.</a:t>
            </a:r>
            <a:r>
              <a:rPr lang="en-US" sz="1200" kern="1200" dirty="0" smtClean="0">
                <a:solidFill>
                  <a:schemeClr val="tx1"/>
                </a:solidFill>
                <a:effectLst/>
                <a:latin typeface="+mn-lt"/>
                <a:ea typeface="+mn-ea"/>
                <a:cs typeface="+mn-cs"/>
              </a:rPr>
              <a:t> Aviation Safety competency will be satisfied studying pilot fatigue and its effects on aircraft operations.</a:t>
            </a:r>
          </a:p>
          <a:p>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6</a:t>
            </a:fld>
            <a:endParaRPr lang="en-US"/>
          </a:p>
        </p:txBody>
      </p:sp>
    </p:spTree>
    <p:extLst>
      <p:ext uri="{BB962C8B-B14F-4D97-AF65-F5344CB8AC3E}">
        <p14:creationId xmlns:p14="http://schemas.microsoft.com/office/powerpoint/2010/main" val="418414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Program Outcome 1</a:t>
            </a:r>
            <a:r>
              <a:rPr lang="en-US" sz="1200" kern="1200" dirty="0" smtClean="0">
                <a:solidFill>
                  <a:schemeClr val="tx1"/>
                </a:solidFill>
                <a:effectLst/>
                <a:latin typeface="+mn-lt"/>
                <a:ea typeface="+mn-ea"/>
                <a:cs typeface="+mn-cs"/>
              </a:rPr>
              <a:t>. Critical Thinking competency will be satisfied by comparing Federal Aviation regulations with the actual behavior of pilots. The student will reason which approach is most effective and most popular.</a:t>
            </a:r>
          </a:p>
          <a:p>
            <a:r>
              <a:rPr lang="en-US" sz="1200" b="1" i="1" kern="1200" dirty="0" smtClean="0">
                <a:solidFill>
                  <a:schemeClr val="tx1"/>
                </a:solidFill>
                <a:effectLst/>
                <a:latin typeface="+mn-lt"/>
                <a:ea typeface="+mn-ea"/>
                <a:cs typeface="+mn-cs"/>
              </a:rPr>
              <a:t>Program Outcome 3.</a:t>
            </a:r>
            <a:r>
              <a:rPr lang="en-US" sz="1200" kern="1200" dirty="0" smtClean="0">
                <a:solidFill>
                  <a:schemeClr val="tx1"/>
                </a:solidFill>
                <a:effectLst/>
                <a:latin typeface="+mn-lt"/>
                <a:ea typeface="+mn-ea"/>
                <a:cs typeface="+mn-cs"/>
              </a:rPr>
              <a:t> Information Literacy competency will be satisfied by studying Federal Aviation Regulations and discussing those finding in the context of the comprehensive question.</a:t>
            </a:r>
          </a:p>
          <a:p>
            <a:r>
              <a:rPr lang="en-US" sz="1200" b="1" i="1" kern="1200" dirty="0" smtClean="0">
                <a:solidFill>
                  <a:schemeClr val="tx1"/>
                </a:solidFill>
                <a:effectLst/>
                <a:latin typeface="+mn-lt"/>
                <a:ea typeface="+mn-ea"/>
                <a:cs typeface="+mn-cs"/>
              </a:rPr>
              <a:t>Program Outcome 4.</a:t>
            </a:r>
            <a:r>
              <a:rPr lang="en-US" sz="1200" kern="1200" dirty="0" smtClean="0">
                <a:solidFill>
                  <a:schemeClr val="tx1"/>
                </a:solidFill>
                <a:effectLst/>
                <a:latin typeface="+mn-lt"/>
                <a:ea typeface="+mn-ea"/>
                <a:cs typeface="+mn-cs"/>
              </a:rPr>
              <a:t> Communication competency will be satisfied by requiring that the researcher communicate research findings in written form during the course of the examination in the delivery of FAA regulations and its impact on flight safety.</a:t>
            </a:r>
          </a:p>
          <a:p>
            <a:r>
              <a:rPr lang="en-US" sz="1200" b="1" i="1" kern="1200" dirty="0" smtClean="0">
                <a:solidFill>
                  <a:schemeClr val="tx1"/>
                </a:solidFill>
                <a:effectLst/>
                <a:latin typeface="+mn-lt"/>
                <a:ea typeface="+mn-ea"/>
                <a:cs typeface="+mn-cs"/>
              </a:rPr>
              <a:t>Program Outcome 5.</a:t>
            </a:r>
            <a:r>
              <a:rPr lang="en-US" sz="1200" kern="1200" dirty="0" smtClean="0">
                <a:solidFill>
                  <a:schemeClr val="tx1"/>
                </a:solidFill>
                <a:effectLst/>
                <a:latin typeface="+mn-lt"/>
                <a:ea typeface="+mn-ea"/>
                <a:cs typeface="+mn-cs"/>
              </a:rPr>
              <a:t> Scientific Literacy competency will be satisfied by examining the relationship between human factors and technological cockpit advancements to show the effectiveness of automated cockpits.  </a:t>
            </a:r>
          </a:p>
          <a:p>
            <a:r>
              <a:rPr lang="en-US" sz="1200" b="1" i="1" kern="1200" dirty="0" smtClean="0">
                <a:solidFill>
                  <a:schemeClr val="tx1"/>
                </a:solidFill>
                <a:effectLst/>
                <a:latin typeface="+mn-lt"/>
                <a:ea typeface="+mn-ea"/>
                <a:cs typeface="+mn-cs"/>
              </a:rPr>
              <a:t>Program Outcome 8. </a:t>
            </a:r>
            <a:r>
              <a:rPr lang="en-US" sz="1200" kern="1200" dirty="0" smtClean="0">
                <a:solidFill>
                  <a:schemeClr val="tx1"/>
                </a:solidFill>
                <a:effectLst/>
                <a:latin typeface="+mn-lt"/>
                <a:ea typeface="+mn-ea"/>
                <a:cs typeface="+mn-cs"/>
              </a:rPr>
              <a:t>Aeronautical Science competency will be satisfied by providing detailed information about cockpit innovations and pilot situational awareness.</a:t>
            </a:r>
          </a:p>
          <a:p>
            <a:r>
              <a:rPr lang="en-US" sz="1200" b="1" i="1" kern="1200" dirty="0" smtClean="0">
                <a:solidFill>
                  <a:schemeClr val="tx1"/>
                </a:solidFill>
                <a:effectLst/>
                <a:latin typeface="+mn-lt"/>
                <a:ea typeface="+mn-ea"/>
                <a:cs typeface="+mn-cs"/>
              </a:rPr>
              <a:t>Program Outcome 9. </a:t>
            </a:r>
            <a:r>
              <a:rPr lang="en-US" sz="1200" kern="1200" dirty="0" smtClean="0">
                <a:solidFill>
                  <a:schemeClr val="tx1"/>
                </a:solidFill>
                <a:effectLst/>
                <a:latin typeface="+mn-lt"/>
                <a:ea typeface="+mn-ea"/>
                <a:cs typeface="+mn-cs"/>
              </a:rPr>
              <a:t>Aviation Legislation and Law competency will be satisfied by providing related law and policies about situational awareness and the effectiveness of cockpit innovation on aircraft safety.</a:t>
            </a:r>
          </a:p>
          <a:p>
            <a:r>
              <a:rPr lang="en-US" dirty="0" smtClean="0"/>
              <a:t>FAA IMSAFE Checklist:</a:t>
            </a:r>
          </a:p>
          <a:p>
            <a:r>
              <a:rPr lang="en-US" sz="1200" i="1" kern="1200" dirty="0" smtClean="0">
                <a:solidFill>
                  <a:schemeClr val="tx1"/>
                </a:solidFill>
                <a:effectLst/>
                <a:latin typeface="+mn-lt"/>
                <a:ea typeface="+mn-ea"/>
                <a:cs typeface="+mn-cs"/>
              </a:rPr>
              <a:t>1) Illness</a:t>
            </a:r>
            <a:r>
              <a:rPr lang="en-US" sz="1200" kern="1200" dirty="0" smtClean="0">
                <a:solidFill>
                  <a:schemeClr val="tx1"/>
                </a:solidFill>
                <a:effectLst/>
                <a:latin typeface="+mn-lt"/>
                <a:ea typeface="+mn-ea"/>
                <a:cs typeface="+mn-cs"/>
              </a:rPr>
              <a:t>—Am I sick? Illness is an obvious pilot risk.</a:t>
            </a:r>
          </a:p>
          <a:p>
            <a:r>
              <a:rPr lang="en-US" sz="1200" kern="12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Medication</a:t>
            </a:r>
            <a:r>
              <a:rPr lang="en-US" sz="1200" kern="1200" dirty="0" smtClean="0">
                <a:solidFill>
                  <a:schemeClr val="tx1"/>
                </a:solidFill>
                <a:effectLst/>
                <a:latin typeface="+mn-lt"/>
                <a:ea typeface="+mn-ea"/>
                <a:cs typeface="+mn-cs"/>
              </a:rPr>
              <a:t>—Am I taking any medicines that might affect my judgment or make me drowsy?</a:t>
            </a:r>
          </a:p>
          <a:p>
            <a:r>
              <a:rPr lang="en-US" sz="1200" kern="1200" dirty="0" smtClean="0">
                <a:solidFill>
                  <a:schemeClr val="tx1"/>
                </a:solidFill>
                <a:effectLst/>
                <a:latin typeface="+mn-lt"/>
                <a:ea typeface="+mn-ea"/>
                <a:cs typeface="+mn-cs"/>
              </a:rPr>
              <a:t>3) </a:t>
            </a:r>
            <a:r>
              <a:rPr lang="en-US" sz="1200" i="1" kern="1200" dirty="0" smtClean="0">
                <a:solidFill>
                  <a:schemeClr val="tx1"/>
                </a:solidFill>
                <a:effectLst/>
                <a:latin typeface="+mn-lt"/>
                <a:ea typeface="+mn-ea"/>
                <a:cs typeface="+mn-cs"/>
              </a:rPr>
              <a:t>Stress</a:t>
            </a:r>
            <a:r>
              <a:rPr lang="en-US" sz="1200" kern="1200" dirty="0" smtClean="0">
                <a:solidFill>
                  <a:schemeClr val="tx1"/>
                </a:solidFill>
                <a:effectLst/>
                <a:latin typeface="+mn-lt"/>
                <a:ea typeface="+mn-ea"/>
                <a:cs typeface="+mn-cs"/>
              </a:rPr>
              <a:t>—Am I under psychological pressure from the job? Do I have money, health, or family problems? Stress causes concentration and performance problems. While the regulations list medical conditions that require grounding, stress is not among them. The pilot should consider the effects of stress on performance.</a:t>
            </a:r>
          </a:p>
          <a:p>
            <a:r>
              <a:rPr lang="en-US" sz="1200" kern="1200" dirty="0" smtClean="0">
                <a:solidFill>
                  <a:schemeClr val="tx1"/>
                </a:solidFill>
                <a:effectLst/>
                <a:latin typeface="+mn-lt"/>
                <a:ea typeface="+mn-ea"/>
                <a:cs typeface="+mn-cs"/>
              </a:rPr>
              <a:t>4) </a:t>
            </a:r>
            <a:r>
              <a:rPr lang="en-US" sz="1200" i="1" kern="1200" dirty="0" smtClean="0">
                <a:solidFill>
                  <a:schemeClr val="tx1"/>
                </a:solidFill>
                <a:effectLst/>
                <a:latin typeface="+mn-lt"/>
                <a:ea typeface="+mn-ea"/>
                <a:cs typeface="+mn-cs"/>
              </a:rPr>
              <a:t>Alcohol</a:t>
            </a:r>
            <a:r>
              <a:rPr lang="en-US" sz="1200" kern="1200" dirty="0" smtClean="0">
                <a:solidFill>
                  <a:schemeClr val="tx1"/>
                </a:solidFill>
                <a:effectLst/>
                <a:latin typeface="+mn-lt"/>
                <a:ea typeface="+mn-ea"/>
                <a:cs typeface="+mn-cs"/>
              </a:rPr>
              <a:t>—Have I been drinking within 8 hours? Within 24 hours? As little as one ounce of liquor, one bottle of beer, or four ounces of wine can impair flying skills. Alcohol also renders a pilot more susceptible to disorientation and hypoxia.</a:t>
            </a:r>
          </a:p>
          <a:p>
            <a:r>
              <a:rPr lang="en-US" sz="1200" kern="1200" dirty="0" smtClean="0">
                <a:solidFill>
                  <a:schemeClr val="tx1"/>
                </a:solidFill>
                <a:effectLst/>
                <a:latin typeface="+mn-lt"/>
                <a:ea typeface="+mn-ea"/>
                <a:cs typeface="+mn-cs"/>
              </a:rPr>
              <a:t>5) </a:t>
            </a:r>
            <a:r>
              <a:rPr lang="en-US" sz="1200" i="1" kern="1200" dirty="0" smtClean="0">
                <a:solidFill>
                  <a:schemeClr val="tx1"/>
                </a:solidFill>
                <a:effectLst/>
                <a:latin typeface="+mn-lt"/>
                <a:ea typeface="+mn-ea"/>
                <a:cs typeface="+mn-cs"/>
              </a:rPr>
              <a:t>Fatigue</a:t>
            </a:r>
            <a:r>
              <a:rPr lang="en-US" sz="1200" kern="1200" dirty="0" smtClean="0">
                <a:solidFill>
                  <a:schemeClr val="tx1"/>
                </a:solidFill>
                <a:effectLst/>
                <a:latin typeface="+mn-lt"/>
                <a:ea typeface="+mn-ea"/>
                <a:cs typeface="+mn-cs"/>
              </a:rPr>
              <a:t>—Am I tired and not adequately rested? Fatigue continues to be one of the most insidious hazards to flight safety, as it may not be apparent to a pilot until serious errors are made.</a:t>
            </a:r>
          </a:p>
          <a:p>
            <a:r>
              <a:rPr lang="en-US" sz="1200" kern="1200" dirty="0" smtClean="0">
                <a:solidFill>
                  <a:schemeClr val="tx1"/>
                </a:solidFill>
                <a:effectLst/>
                <a:latin typeface="+mn-lt"/>
                <a:ea typeface="+mn-ea"/>
                <a:cs typeface="+mn-cs"/>
              </a:rPr>
              <a:t>6) </a:t>
            </a:r>
            <a:r>
              <a:rPr lang="en-US" sz="1200" i="1" kern="1200" dirty="0" smtClean="0">
                <a:solidFill>
                  <a:schemeClr val="tx1"/>
                </a:solidFill>
                <a:effectLst/>
                <a:latin typeface="+mn-lt"/>
                <a:ea typeface="+mn-ea"/>
                <a:cs typeface="+mn-cs"/>
              </a:rPr>
              <a:t>Eating</a:t>
            </a:r>
            <a:r>
              <a:rPr lang="en-US" sz="1200" kern="1200" dirty="0" smtClean="0">
                <a:solidFill>
                  <a:schemeClr val="tx1"/>
                </a:solidFill>
                <a:effectLst/>
                <a:latin typeface="+mn-lt"/>
                <a:ea typeface="+mn-ea"/>
                <a:cs typeface="+mn-cs"/>
              </a:rPr>
              <a:t>—Have I eaten enough of the proper foods to keep adequately nourished during the entire flight?</a:t>
            </a:r>
          </a:p>
          <a:p>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7</a:t>
            </a:fld>
            <a:endParaRPr lang="en-US"/>
          </a:p>
        </p:txBody>
      </p:sp>
    </p:spTree>
    <p:extLst>
      <p:ext uri="{BB962C8B-B14F-4D97-AF65-F5344CB8AC3E}">
        <p14:creationId xmlns:p14="http://schemas.microsoft.com/office/powerpoint/2010/main" val="301099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Program Outcome 3. </a:t>
            </a:r>
            <a:r>
              <a:rPr lang="en-US" sz="1200" kern="1200" dirty="0" smtClean="0">
                <a:solidFill>
                  <a:schemeClr val="tx1"/>
                </a:solidFill>
                <a:effectLst/>
                <a:latin typeface="+mn-lt"/>
                <a:ea typeface="+mn-ea"/>
                <a:cs typeface="+mn-cs"/>
              </a:rPr>
              <a:t>The Information Literacy competency will be satisfied during the course of research by gathering pertinent information from credible sources such as Aeronautical Information Manual and Federal Aviation Regulations to discuss different flight environments and subsequent pilot requirements.</a:t>
            </a:r>
          </a:p>
          <a:p>
            <a:r>
              <a:rPr lang="en-US" sz="1200" b="1" i="1" kern="1200" dirty="0" smtClean="0">
                <a:solidFill>
                  <a:schemeClr val="tx1"/>
                </a:solidFill>
                <a:effectLst/>
                <a:latin typeface="+mn-lt"/>
                <a:ea typeface="+mn-ea"/>
                <a:cs typeface="+mn-cs"/>
              </a:rPr>
              <a:t>Program Outcome 4. </a:t>
            </a:r>
            <a:r>
              <a:rPr lang="en-US" sz="1200" kern="1200" dirty="0" smtClean="0">
                <a:solidFill>
                  <a:schemeClr val="tx1"/>
                </a:solidFill>
                <a:effectLst/>
                <a:latin typeface="+mn-lt"/>
                <a:ea typeface="+mn-ea"/>
                <a:cs typeface="+mn-cs"/>
              </a:rPr>
              <a:t>Communication competency will be satisfied by requiring that the researcher deliver content in the form of writing during the course of the examination. The researcher will give a comprehensive and intelligent response to the question by communicating facts to the reader about a pilot’s requirements in varying flight environments.  </a:t>
            </a:r>
          </a:p>
          <a:p>
            <a:r>
              <a:rPr lang="en-US" sz="1200" b="1" i="1" kern="1200" dirty="0" smtClean="0">
                <a:solidFill>
                  <a:schemeClr val="tx1"/>
                </a:solidFill>
                <a:effectLst/>
                <a:latin typeface="+mn-lt"/>
                <a:ea typeface="+mn-ea"/>
                <a:cs typeface="+mn-cs"/>
              </a:rPr>
              <a:t>Program Outcome 6.</a:t>
            </a:r>
            <a:r>
              <a:rPr lang="en-US" sz="1200" kern="1200" dirty="0" smtClean="0">
                <a:solidFill>
                  <a:schemeClr val="tx1"/>
                </a:solidFill>
                <a:effectLst/>
                <a:latin typeface="+mn-lt"/>
                <a:ea typeface="+mn-ea"/>
                <a:cs typeface="+mn-cs"/>
              </a:rPr>
              <a:t> Cultural Literacy will be satisfied by examining and analyzing differences in cultural circles and how those differences could influence flight environment. This will include interaction between flight members and ground personnel as well as interactions between flight members from various cultural backgrounds.</a:t>
            </a:r>
          </a:p>
          <a:p>
            <a:r>
              <a:rPr lang="en-US" sz="1200" b="1" i="1" kern="1200" dirty="0" smtClean="0">
                <a:solidFill>
                  <a:schemeClr val="tx1"/>
                </a:solidFill>
                <a:effectLst/>
                <a:latin typeface="+mn-lt"/>
                <a:ea typeface="+mn-ea"/>
                <a:cs typeface="+mn-cs"/>
              </a:rPr>
              <a:t>Program Outcome 7.</a:t>
            </a:r>
            <a:r>
              <a:rPr lang="en-US" sz="1200" kern="1200" dirty="0" smtClean="0">
                <a:solidFill>
                  <a:schemeClr val="tx1"/>
                </a:solidFill>
                <a:effectLst/>
                <a:latin typeface="+mn-lt"/>
                <a:ea typeface="+mn-ea"/>
                <a:cs typeface="+mn-cs"/>
              </a:rPr>
              <a:t> Life Long Personal Growth competency will be satisfied by demonstrating how continuous training is crucial to being a safe pilot in adverse conditions.</a:t>
            </a:r>
          </a:p>
          <a:p>
            <a:r>
              <a:rPr lang="en-US" sz="1200" b="1" i="1" kern="1200" dirty="0" smtClean="0">
                <a:solidFill>
                  <a:schemeClr val="tx1"/>
                </a:solidFill>
                <a:effectLst/>
                <a:latin typeface="+mn-lt"/>
                <a:ea typeface="+mn-ea"/>
                <a:cs typeface="+mn-cs"/>
              </a:rPr>
              <a:t>Program Outcome 10.</a:t>
            </a:r>
            <a:r>
              <a:rPr lang="en-US" sz="1200" kern="1200" dirty="0" smtClean="0">
                <a:solidFill>
                  <a:schemeClr val="tx1"/>
                </a:solidFill>
                <a:effectLst/>
                <a:latin typeface="+mn-lt"/>
                <a:ea typeface="+mn-ea"/>
                <a:cs typeface="+mn-cs"/>
              </a:rPr>
              <a:t> Aviation Safety competency will be satisfied by demonstrating that despite modern advancements in aviation technology, a pilot remains the most important aspect of aircraft safety.</a:t>
            </a:r>
          </a:p>
          <a:p>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8</a:t>
            </a:fld>
            <a:endParaRPr lang="en-US"/>
          </a:p>
        </p:txBody>
      </p:sp>
    </p:spTree>
    <p:extLst>
      <p:ext uri="{BB962C8B-B14F-4D97-AF65-F5344CB8AC3E}">
        <p14:creationId xmlns:p14="http://schemas.microsoft.com/office/powerpoint/2010/main" val="188130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Program Outcome 1</a:t>
            </a:r>
            <a:r>
              <a:rPr lang="en-US" sz="1200" kern="1200" dirty="0" smtClean="0">
                <a:solidFill>
                  <a:schemeClr val="tx1"/>
                </a:solidFill>
                <a:effectLst/>
                <a:latin typeface="+mn-lt"/>
                <a:ea typeface="+mn-ea"/>
                <a:cs typeface="+mn-cs"/>
              </a:rPr>
              <a:t>. Critical Thinking competency will be satisfied by comparing causes for pilot error, and developing solutions to decrease those errors and improve aircraft safety.</a:t>
            </a:r>
          </a:p>
          <a:p>
            <a:r>
              <a:rPr lang="en-US" sz="1200" b="1" i="1" kern="1200" dirty="0" smtClean="0">
                <a:solidFill>
                  <a:schemeClr val="tx1"/>
                </a:solidFill>
                <a:effectLst/>
                <a:latin typeface="+mn-lt"/>
                <a:ea typeface="+mn-ea"/>
                <a:cs typeface="+mn-cs"/>
              </a:rPr>
              <a:t>Program Outcome 3. </a:t>
            </a:r>
            <a:r>
              <a:rPr lang="en-US" sz="1200" kern="1200" dirty="0" smtClean="0">
                <a:solidFill>
                  <a:schemeClr val="tx1"/>
                </a:solidFill>
                <a:effectLst/>
                <a:latin typeface="+mn-lt"/>
                <a:ea typeface="+mn-ea"/>
                <a:cs typeface="+mn-cs"/>
              </a:rPr>
              <a:t>The Information Literacy competency will be satisfied during the course of research by gathering pertinent information from credible sources such as </a:t>
            </a:r>
            <a:r>
              <a:rPr lang="en-US" sz="1200" kern="1200" dirty="0" err="1" smtClean="0">
                <a:solidFill>
                  <a:schemeClr val="tx1"/>
                </a:solidFill>
                <a:effectLst/>
                <a:latin typeface="+mn-lt"/>
                <a:ea typeface="+mn-ea"/>
                <a:cs typeface="+mn-cs"/>
              </a:rPr>
              <a:t>Printup’s</a:t>
            </a:r>
            <a:r>
              <a:rPr lang="en-US" sz="1200" kern="1200" dirty="0" smtClean="0">
                <a:solidFill>
                  <a:schemeClr val="tx1"/>
                </a:solidFill>
                <a:effectLst/>
                <a:latin typeface="+mn-lt"/>
                <a:ea typeface="+mn-ea"/>
                <a:cs typeface="+mn-cs"/>
              </a:rPr>
              <a:t> (2000) </a:t>
            </a:r>
            <a:r>
              <a:rPr lang="en-US" sz="1200" i="1" kern="1200" dirty="0" smtClean="0">
                <a:solidFill>
                  <a:schemeClr val="tx1"/>
                </a:solidFill>
                <a:effectLst/>
                <a:latin typeface="+mn-lt"/>
                <a:ea typeface="+mn-ea"/>
                <a:cs typeface="+mn-cs"/>
              </a:rPr>
              <a:t>The effects of fatigue on performance and safety</a:t>
            </a:r>
            <a:r>
              <a:rPr lang="en-US" sz="1200" kern="1200" dirty="0" smtClean="0">
                <a:solidFill>
                  <a:schemeClr val="tx1"/>
                </a:solidFill>
                <a:effectLst/>
                <a:latin typeface="+mn-lt"/>
                <a:ea typeface="+mn-ea"/>
                <a:cs typeface="+mn-cs"/>
              </a:rPr>
              <a:t> to describe common causes of pilot error. The researcher will gather information from peer reviewed literature to offer suggestions about the improvement of pilot communication in an effort to minimize pilot error.  </a:t>
            </a:r>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Program Outcome 4.</a:t>
            </a:r>
            <a:r>
              <a:rPr lang="en-US" sz="1200" kern="1200" dirty="0" smtClean="0">
                <a:solidFill>
                  <a:schemeClr val="tx1"/>
                </a:solidFill>
                <a:effectLst/>
                <a:latin typeface="+mn-lt"/>
                <a:ea typeface="+mn-ea"/>
                <a:cs typeface="+mn-cs"/>
              </a:rPr>
              <a:t> Communication competency will be satisfied by requiring that the researcher deliver content in the form of writing during the course of the examination. The researcher will effectively communicate common reasons for pilot error, as well as offer solutions to problem by communicating several alternatives to combat pilot error.</a:t>
            </a:r>
          </a:p>
          <a:p>
            <a:r>
              <a:rPr lang="en-US" sz="1200" b="1" i="1" kern="1200" dirty="0" smtClean="0">
                <a:solidFill>
                  <a:schemeClr val="tx1"/>
                </a:solidFill>
                <a:effectLst/>
                <a:latin typeface="+mn-lt"/>
                <a:ea typeface="+mn-ea"/>
                <a:cs typeface="+mn-cs"/>
              </a:rPr>
              <a:t>Program Outcome 10.</a:t>
            </a:r>
            <a:r>
              <a:rPr lang="en-US" sz="1200" kern="1200" dirty="0" smtClean="0">
                <a:solidFill>
                  <a:schemeClr val="tx1"/>
                </a:solidFill>
                <a:effectLst/>
                <a:latin typeface="+mn-lt"/>
                <a:ea typeface="+mn-ea"/>
                <a:cs typeface="+mn-cs"/>
              </a:rPr>
              <a:t> Aviation Safety competency will be satisfied by demonstrating that despite modern advancements in aviation technology, a pilot remains the most important aspect of aircraft safety.</a:t>
            </a:r>
          </a:p>
          <a:p>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9</a:t>
            </a:fld>
            <a:endParaRPr lang="en-US"/>
          </a:p>
        </p:txBody>
      </p:sp>
    </p:spTree>
    <p:extLst>
      <p:ext uri="{BB962C8B-B14F-4D97-AF65-F5344CB8AC3E}">
        <p14:creationId xmlns:p14="http://schemas.microsoft.com/office/powerpoint/2010/main" val="2152292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new innovations in aircrafts, the primary responsibility of flight lies</a:t>
            </a:r>
            <a:r>
              <a:rPr lang="en-US" baseline="0" dirty="0" smtClean="0"/>
              <a:t> with the pilots. Pilots therefore have to be well-rested in order to make clear decisions while in the air. </a:t>
            </a:r>
            <a:endParaRPr lang="en-US" dirty="0"/>
          </a:p>
        </p:txBody>
      </p:sp>
      <p:sp>
        <p:nvSpPr>
          <p:cNvPr id="4" name="Slide Number Placeholder 3"/>
          <p:cNvSpPr>
            <a:spLocks noGrp="1"/>
          </p:cNvSpPr>
          <p:nvPr>
            <p:ph type="sldNum" sz="quarter" idx="10"/>
          </p:nvPr>
        </p:nvSpPr>
        <p:spPr/>
        <p:txBody>
          <a:bodyPr/>
          <a:lstStyle/>
          <a:p>
            <a:fld id="{8A2E5CCA-9FD1-4440-A103-04D1EEAB1ACA}" type="slidenum">
              <a:rPr lang="en-US" smtClean="0"/>
              <a:t>10</a:t>
            </a:fld>
            <a:endParaRPr lang="en-US"/>
          </a:p>
        </p:txBody>
      </p:sp>
    </p:spTree>
    <p:extLst>
      <p:ext uri="{BB962C8B-B14F-4D97-AF65-F5344CB8AC3E}">
        <p14:creationId xmlns:p14="http://schemas.microsoft.com/office/powerpoint/2010/main" val="215297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AB0555B-E3C3-4894-9B6B-765D57B78997}" type="datetimeFigureOut">
              <a:rPr lang="en-US" smtClean="0"/>
              <a:t>6/28/2011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D5ACABD-5305-4B0D-8742-5FE28AEAC8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0555B-E3C3-4894-9B6B-765D57B78997}" type="datetimeFigureOut">
              <a:rPr lang="en-US" smtClean="0"/>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0555B-E3C3-4894-9B6B-765D57B78997}" type="datetimeFigureOut">
              <a:rPr lang="en-US" smtClean="0"/>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0555B-E3C3-4894-9B6B-765D57B78997}" type="datetimeFigureOut">
              <a:rPr lang="en-US" smtClean="0"/>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B0555B-E3C3-4894-9B6B-765D57B78997}" type="datetimeFigureOut">
              <a:rPr lang="en-US" smtClean="0"/>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ACABD-5305-4B0D-8742-5FE28AEAC85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B0555B-E3C3-4894-9B6B-765D57B78997}" type="datetimeFigureOut">
              <a:rPr lang="en-US" smtClean="0"/>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B0555B-E3C3-4894-9B6B-765D57B78997}" type="datetimeFigureOut">
              <a:rPr lang="en-US" smtClean="0"/>
              <a:t>6/28/2011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B0555B-E3C3-4894-9B6B-765D57B78997}" type="datetimeFigureOut">
              <a:rPr lang="en-US" smtClean="0"/>
              <a:t>6/28/2011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0555B-E3C3-4894-9B6B-765D57B78997}" type="datetimeFigureOut">
              <a:rPr lang="en-US" smtClean="0"/>
              <a:t>6/28/2011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B0555B-E3C3-4894-9B6B-765D57B78997}" type="datetimeFigureOut">
              <a:rPr lang="en-US" smtClean="0"/>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ACABD-5305-4B0D-8742-5FE28AEAC8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B0555B-E3C3-4894-9B6B-765D57B78997}" type="datetimeFigureOut">
              <a:rPr lang="en-US" smtClean="0"/>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D5ACABD-5305-4B0D-8742-5FE28AEAC85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B0555B-E3C3-4894-9B6B-765D57B78997}" type="datetimeFigureOut">
              <a:rPr lang="en-US" smtClean="0"/>
              <a:t>6/28/2011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5ACABD-5305-4B0D-8742-5FE28AEAC85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Aeronautical Science Capstone Course</a:t>
            </a:r>
            <a:endParaRPr lang="en-US" dirty="0"/>
          </a:p>
        </p:txBody>
      </p:sp>
      <p:sp>
        <p:nvSpPr>
          <p:cNvPr id="3" name="Subtitle 2"/>
          <p:cNvSpPr>
            <a:spLocks noGrp="1"/>
          </p:cNvSpPr>
          <p:nvPr>
            <p:ph type="subTitle" idx="1"/>
          </p:nvPr>
        </p:nvSpPr>
        <p:spPr/>
        <p:txBody>
          <a:bodyPr/>
          <a:lstStyle/>
          <a:p>
            <a:r>
              <a:rPr lang="en-US" dirty="0" smtClean="0"/>
              <a:t>[Your Name]</a:t>
            </a:r>
            <a:endParaRPr lang="en-US" dirty="0"/>
          </a:p>
        </p:txBody>
      </p:sp>
    </p:spTree>
    <p:extLst>
      <p:ext uri="{BB962C8B-B14F-4D97-AF65-F5344CB8AC3E}">
        <p14:creationId xmlns:p14="http://schemas.microsoft.com/office/powerpoint/2010/main" val="89452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Pilot fatigue is a primary cause in pilot error</a:t>
            </a:r>
          </a:p>
          <a:p>
            <a:r>
              <a:rPr lang="en-US" dirty="0" smtClean="0"/>
              <a:t>Modern advancements in aviation technology have played a significant role in decreasing pilot error</a:t>
            </a:r>
          </a:p>
          <a:p>
            <a:r>
              <a:rPr lang="en-US" dirty="0" smtClean="0"/>
              <a:t>Glass cockpits create a safer and more pleasant flight experience for pilots</a:t>
            </a:r>
            <a:endParaRPr lang="en-US" dirty="0"/>
          </a:p>
        </p:txBody>
      </p:sp>
    </p:spTree>
    <p:extLst>
      <p:ext uri="{BB962C8B-B14F-4D97-AF65-F5344CB8AC3E}">
        <p14:creationId xmlns:p14="http://schemas.microsoft.com/office/powerpoint/2010/main" val="28878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62500" lnSpcReduction="20000"/>
          </a:bodyPr>
          <a:lstStyle/>
          <a:p>
            <a:r>
              <a:rPr lang="en-US" dirty="0"/>
              <a:t>Caldwell, J. A. (2008). Fatigue in the aviation environment: An overview of the causes and effects as well as recommended counter measures. </a:t>
            </a:r>
            <a:r>
              <a:rPr lang="en-US" i="1" dirty="0"/>
              <a:t>Aviation Space and Environmental Medicine Association, 68</a:t>
            </a:r>
            <a:r>
              <a:rPr lang="en-US" dirty="0"/>
              <a:t>, 932-938.</a:t>
            </a:r>
          </a:p>
          <a:p>
            <a:r>
              <a:rPr lang="en-US" dirty="0"/>
              <a:t>Federal Aviation Administration. (2009). Aeronautical decision-making.</a:t>
            </a:r>
            <a:r>
              <a:rPr lang="en-US" i="1" dirty="0"/>
              <a:t> </a:t>
            </a:r>
            <a:r>
              <a:rPr lang="en-US" dirty="0"/>
              <a:t>In</a:t>
            </a:r>
            <a:r>
              <a:rPr lang="en-US" i="1" dirty="0"/>
              <a:t> Pilots handbook of aeronautical knowledge.</a:t>
            </a:r>
            <a:r>
              <a:rPr lang="en-US" dirty="0"/>
              <a:t> (FAA-H 8083-25A, pp. 17-1-32) Oklahoma City, OK: U.S. Department of Transportation.</a:t>
            </a:r>
          </a:p>
          <a:p>
            <a:r>
              <a:rPr lang="en-US" dirty="0" err="1"/>
              <a:t>Giddens</a:t>
            </a:r>
            <a:r>
              <a:rPr lang="en-US" dirty="0"/>
              <a:t>, A. (1999). Risk and responsibility. </a:t>
            </a:r>
            <a:r>
              <a:rPr lang="en-US" i="1" dirty="0"/>
              <a:t>Modern Law Review, 62</a:t>
            </a:r>
            <a:r>
              <a:rPr lang="en-US" dirty="0"/>
              <a:t>(1), 1-10.</a:t>
            </a:r>
          </a:p>
          <a:p>
            <a:r>
              <a:rPr lang="en-US" dirty="0"/>
              <a:t>Howard, W., &amp; Guile, B. (1992). </a:t>
            </a:r>
            <a:r>
              <a:rPr lang="en-US" i="1" dirty="0"/>
              <a:t>Profiting from innovation.</a:t>
            </a:r>
            <a:r>
              <a:rPr lang="en-US" dirty="0"/>
              <a:t> New York, NY: The Free Press.</a:t>
            </a:r>
          </a:p>
          <a:p>
            <a:r>
              <a:rPr lang="en-US" dirty="0"/>
              <a:t>Johnson, D. (2007). </a:t>
            </a:r>
            <a:r>
              <a:rPr lang="en-US" i="1" dirty="0"/>
              <a:t>The instrument six pack: Advantages to glass cockpit technology.</a:t>
            </a:r>
            <a:r>
              <a:rPr lang="en-US" dirty="0"/>
              <a:t> New York, NY: </a:t>
            </a:r>
            <a:r>
              <a:rPr lang="en-US" dirty="0" err="1"/>
              <a:t>Sagem</a:t>
            </a:r>
            <a:r>
              <a:rPr lang="en-US" dirty="0"/>
              <a:t> Avionics Inc.</a:t>
            </a:r>
          </a:p>
          <a:p>
            <a:r>
              <a:rPr lang="en-US" dirty="0"/>
              <a:t>Miles, M., &amp; </a:t>
            </a:r>
            <a:r>
              <a:rPr lang="en-US" dirty="0" err="1"/>
              <a:t>Huberman</a:t>
            </a:r>
            <a:r>
              <a:rPr lang="en-US" dirty="0"/>
              <a:t>, M. (1994). </a:t>
            </a:r>
            <a:r>
              <a:rPr lang="en-US" i="1" dirty="0"/>
              <a:t>Qualitative data analysis: An expanded sourcebook.</a:t>
            </a:r>
            <a:r>
              <a:rPr lang="en-US" dirty="0"/>
              <a:t> Beverly Hills, CA: Sage.</a:t>
            </a:r>
          </a:p>
          <a:p>
            <a:r>
              <a:rPr lang="en-US" dirty="0"/>
              <a:t>Neill, J. (2007, February 28). </a:t>
            </a:r>
            <a:r>
              <a:rPr lang="en-US" i="1" dirty="0"/>
              <a:t>Qualitative versus quantitative research: Key points in a classic debate.</a:t>
            </a:r>
            <a:r>
              <a:rPr lang="en-US" dirty="0"/>
              <a:t> Retrieved from http://wilderdom.com/research/QualitativeVersusQuantitativeResearch.html</a:t>
            </a:r>
          </a:p>
          <a:p>
            <a:r>
              <a:rPr lang="en-US" dirty="0" err="1"/>
              <a:t>Printup</a:t>
            </a:r>
            <a:r>
              <a:rPr lang="en-US" dirty="0"/>
              <a:t>, M. B. (2000, September). The effects of fatigue on performance and safety</a:t>
            </a:r>
            <a:r>
              <a:rPr lang="en-US" i="1" dirty="0"/>
              <a:t>.</a:t>
            </a:r>
            <a:r>
              <a:rPr lang="en-US" dirty="0"/>
              <a:t> Retrieved from http://www.airlinesafety.com/editorials/PilotFatigue.htm</a:t>
            </a:r>
          </a:p>
          <a:p>
            <a:r>
              <a:rPr lang="en-US" dirty="0" err="1"/>
              <a:t>Ropeik</a:t>
            </a:r>
            <a:r>
              <a:rPr lang="en-US" dirty="0"/>
              <a:t>, D. (2006, October 17). How risky is flying? </a:t>
            </a:r>
            <a:r>
              <a:rPr lang="en-US" i="1" dirty="0"/>
              <a:t>NOVA</a:t>
            </a:r>
            <a:r>
              <a:rPr lang="en-US" dirty="0"/>
              <a:t>. Retrieved from http://www.pbs.org/wgbh/nova/space/how-risky-is-flying.html</a:t>
            </a:r>
          </a:p>
          <a:p>
            <a:endParaRPr lang="en-US" dirty="0"/>
          </a:p>
        </p:txBody>
      </p:sp>
    </p:spTree>
    <p:extLst>
      <p:ext uri="{BB962C8B-B14F-4D97-AF65-F5344CB8AC3E}">
        <p14:creationId xmlns:p14="http://schemas.microsoft.com/office/powerpoint/2010/main" val="31665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Aircraft accidents have increased significantly in recent years</a:t>
            </a:r>
          </a:p>
          <a:p>
            <a:r>
              <a:rPr lang="en-US" dirty="0" smtClean="0"/>
              <a:t>Pilot error is the main cause for the rise in accidents</a:t>
            </a:r>
          </a:p>
          <a:p>
            <a:r>
              <a:rPr lang="en-US" dirty="0" smtClean="0"/>
              <a:t>Pilot error is largely attributed to pilot fatigue</a:t>
            </a:r>
          </a:p>
        </p:txBody>
      </p:sp>
    </p:spTree>
    <p:extLst>
      <p:ext uri="{BB962C8B-B14F-4D97-AF65-F5344CB8AC3E}">
        <p14:creationId xmlns:p14="http://schemas.microsoft.com/office/powerpoint/2010/main" val="40010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Five questions are designed to demonstrate full </a:t>
            </a:r>
            <a:r>
              <a:rPr lang="en-US" dirty="0"/>
              <a:t>understanding of all program outcomes belonging to Embry Riddle Aeronautical University’s Bachelor of Science in Professional Aeronautics</a:t>
            </a:r>
            <a:r>
              <a:rPr lang="en-US" dirty="0" smtClean="0"/>
              <a:t>.</a:t>
            </a:r>
          </a:p>
          <a:p>
            <a:pPr lvl="1"/>
            <a:r>
              <a:rPr lang="en-US" dirty="0" smtClean="0"/>
              <a:t>(1) How effective is modern aviation technology in combatting pilot error?</a:t>
            </a:r>
          </a:p>
          <a:p>
            <a:pPr lvl="1"/>
            <a:r>
              <a:rPr lang="en-US" dirty="0" smtClean="0"/>
              <a:t>(2) How heavy are pilot workloads?</a:t>
            </a:r>
          </a:p>
          <a:p>
            <a:pPr lvl="1"/>
            <a:r>
              <a:rPr lang="en-US" dirty="0" smtClean="0"/>
              <a:t>(3) How important is situational awareness?</a:t>
            </a:r>
          </a:p>
          <a:p>
            <a:pPr lvl="1"/>
            <a:r>
              <a:rPr lang="en-US" dirty="0" smtClean="0"/>
              <a:t>(4) What is the role of pilot knowledge of flight environment?</a:t>
            </a:r>
          </a:p>
          <a:p>
            <a:pPr lvl="1"/>
            <a:r>
              <a:rPr lang="en-US" dirty="0" smtClean="0"/>
              <a:t>(5) What are other causes of pilot error? </a:t>
            </a:r>
            <a:endParaRPr lang="en-US" dirty="0"/>
          </a:p>
        </p:txBody>
      </p:sp>
    </p:spTree>
    <p:extLst>
      <p:ext uri="{BB962C8B-B14F-4D97-AF65-F5344CB8AC3E}">
        <p14:creationId xmlns:p14="http://schemas.microsoft.com/office/powerpoint/2010/main" val="346753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Design</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t>Positivist approach in conjunction with deductive and quantitative methodology</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71800"/>
            <a:ext cx="4572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19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a:t> </a:t>
            </a:r>
            <a:r>
              <a:rPr lang="en-US" dirty="0"/>
              <a:t>Are modern advancements in aviation technology effective in combating pilot error?</a:t>
            </a:r>
          </a:p>
          <a:p>
            <a:r>
              <a:rPr lang="en-US" dirty="0" smtClean="0"/>
              <a:t>Program outcomes addressed: 1, 2, 3, 4, 8, 11</a:t>
            </a:r>
          </a:p>
          <a:p>
            <a:r>
              <a:rPr lang="en-US" dirty="0" smtClean="0"/>
              <a:t>Recent innovations such as glass cockpits and automation are effective tools to combat pilot error</a:t>
            </a:r>
          </a:p>
          <a:p>
            <a:pPr marL="0" indent="0">
              <a:buNone/>
            </a:pPr>
            <a:endParaRPr lang="en-US" dirty="0"/>
          </a:p>
        </p:txBody>
      </p:sp>
    </p:spTree>
    <p:extLst>
      <p:ext uri="{BB962C8B-B14F-4D97-AF65-F5344CB8AC3E}">
        <p14:creationId xmlns:p14="http://schemas.microsoft.com/office/powerpoint/2010/main" val="103104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a:t>What effect do pilot workloads have on pilot fatigue</a:t>
            </a:r>
            <a:r>
              <a:rPr lang="en-US" dirty="0" smtClean="0"/>
              <a:t>?</a:t>
            </a:r>
          </a:p>
          <a:p>
            <a:r>
              <a:rPr lang="en-US" dirty="0" smtClean="0"/>
              <a:t>Program outcomes addressed: 1, 2, 3, 4, 10</a:t>
            </a:r>
          </a:p>
          <a:p>
            <a:r>
              <a:rPr lang="en-US" dirty="0" smtClean="0"/>
              <a:t>Pilot workload causes pilot fatigue because pilots work long hours with little rest or sleep. Survey participants show that the majority of pilots fly at nighttime. Human physiology studies show that humans feel fatigue more at nighttime. </a:t>
            </a:r>
            <a:endParaRPr lang="en-US" dirty="0"/>
          </a:p>
          <a:p>
            <a:endParaRPr lang="en-US" dirty="0"/>
          </a:p>
        </p:txBody>
      </p:sp>
    </p:spTree>
    <p:extLst>
      <p:ext uri="{BB962C8B-B14F-4D97-AF65-F5344CB8AC3E}">
        <p14:creationId xmlns:p14="http://schemas.microsoft.com/office/powerpoint/2010/main" val="28812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a:t>What impact do FAA regulations have on flight safety and how does that relate to situational awareness?</a:t>
            </a:r>
          </a:p>
          <a:p>
            <a:r>
              <a:rPr lang="en-US" dirty="0" smtClean="0"/>
              <a:t>Program outcomes addressed: 1, 3, 4, 5, 8, 9</a:t>
            </a:r>
          </a:p>
          <a:p>
            <a:r>
              <a:rPr lang="en-US" dirty="0" smtClean="0"/>
              <a:t>Federal Aviation Administration (FAA) implemented airline protocols called the </a:t>
            </a:r>
            <a:r>
              <a:rPr lang="en-US" dirty="0"/>
              <a:t>Airline Safety and Pilot Training Improvement </a:t>
            </a:r>
            <a:r>
              <a:rPr lang="en-US" dirty="0" smtClean="0"/>
              <a:t>Act</a:t>
            </a:r>
          </a:p>
          <a:p>
            <a:r>
              <a:rPr lang="en-US" dirty="0" smtClean="0"/>
              <a:t>The FAA also implemented a checklist for pilots to complete before stepping foot on an aircraft</a:t>
            </a:r>
          </a:p>
          <a:p>
            <a:r>
              <a:rPr lang="en-US" dirty="0" smtClean="0"/>
              <a:t>Checklist is called IMSAFE</a:t>
            </a:r>
            <a:endParaRPr lang="en-US" dirty="0"/>
          </a:p>
        </p:txBody>
      </p:sp>
    </p:spTree>
    <p:extLst>
      <p:ext uri="{BB962C8B-B14F-4D97-AF65-F5344CB8AC3E}">
        <p14:creationId xmlns:p14="http://schemas.microsoft.com/office/powerpoint/2010/main" val="238372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a:t>
            </a:r>
            <a:endParaRPr lang="en-US" dirty="0"/>
          </a:p>
        </p:txBody>
      </p:sp>
      <p:sp>
        <p:nvSpPr>
          <p:cNvPr id="3" name="Content Placeholder 2"/>
          <p:cNvSpPr>
            <a:spLocks noGrp="1"/>
          </p:cNvSpPr>
          <p:nvPr>
            <p:ph idx="1"/>
          </p:nvPr>
        </p:nvSpPr>
        <p:spPr/>
        <p:txBody>
          <a:bodyPr/>
          <a:lstStyle/>
          <a:p>
            <a:r>
              <a:rPr lang="en-US" dirty="0"/>
              <a:t>What is the importance of pilot knowledge as it relates to flight environment?</a:t>
            </a:r>
          </a:p>
          <a:p>
            <a:r>
              <a:rPr lang="en-US" dirty="0" smtClean="0"/>
              <a:t>Program outcomes addressed: 3, 4, 6, 7, 10</a:t>
            </a:r>
          </a:p>
          <a:p>
            <a:r>
              <a:rPr lang="en-US" dirty="0" smtClean="0"/>
              <a:t>Nearly 80 percent of all aircraft accidents are caused by pilot error. Ineffective knowledge of flight environment will contribute to pilot error. Pilot knowledge of flight environment is therefore crucial. </a:t>
            </a:r>
            <a:endParaRPr lang="en-US" dirty="0"/>
          </a:p>
        </p:txBody>
      </p:sp>
    </p:spTree>
    <p:extLst>
      <p:ext uri="{BB962C8B-B14F-4D97-AF65-F5344CB8AC3E}">
        <p14:creationId xmlns:p14="http://schemas.microsoft.com/office/powerpoint/2010/main" val="19778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a:t>What are the most common causes of pilot error</a:t>
            </a:r>
            <a:r>
              <a:rPr lang="en-US" dirty="0" smtClean="0"/>
              <a:t>?</a:t>
            </a:r>
          </a:p>
          <a:p>
            <a:r>
              <a:rPr lang="en-US" dirty="0" smtClean="0"/>
              <a:t>Program outcomes addressed: 1, 3, 4, 10</a:t>
            </a:r>
          </a:p>
          <a:p>
            <a:r>
              <a:rPr lang="en-US" dirty="0" smtClean="0"/>
              <a:t>External and manufactured factors contribute to pilot error</a:t>
            </a:r>
          </a:p>
          <a:p>
            <a:r>
              <a:rPr lang="en-US" dirty="0" smtClean="0"/>
              <a:t>External factors include hurricanes, floods, plagues</a:t>
            </a:r>
          </a:p>
          <a:p>
            <a:r>
              <a:rPr lang="en-US" dirty="0" smtClean="0"/>
              <a:t>Manufactured factors are created by man in response to external factors and include climate and pollution</a:t>
            </a:r>
            <a:endParaRPr lang="en-US" dirty="0"/>
          </a:p>
        </p:txBody>
      </p:sp>
    </p:spTree>
    <p:extLst>
      <p:ext uri="{BB962C8B-B14F-4D97-AF65-F5344CB8AC3E}">
        <p14:creationId xmlns:p14="http://schemas.microsoft.com/office/powerpoint/2010/main" val="2500281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1928</Words>
  <Application>Microsoft Office PowerPoint</Application>
  <PresentationFormat>On-screen Show (4:3)</PresentationFormat>
  <Paragraphs>96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Aeronautical Science Capstone Course</vt:lpstr>
      <vt:lpstr>Introduction</vt:lpstr>
      <vt:lpstr>Exam Outline</vt:lpstr>
      <vt:lpstr>Exam Design</vt:lpstr>
      <vt:lpstr>Question 1</vt:lpstr>
      <vt:lpstr>Question 2</vt:lpstr>
      <vt:lpstr>Question 3</vt:lpstr>
      <vt:lpstr>Question 4 </vt:lpstr>
      <vt:lpstr>Question 5</vt:lpstr>
      <vt:lpstr>Conclusion</vt:lpstr>
      <vt:lpstr>References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2011-06-29T04:23:16Z</dcterms:created>
  <dcterms:modified xsi:type="dcterms:W3CDTF">2011-06-29T04:23:23Z</dcterms:modified>
</cp:coreProperties>
</file>