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287000" cy="6858000" type="35mm"/>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p:restoredTop sz="86410"/>
  </p:normalViewPr>
  <p:slideViewPr>
    <p:cSldViewPr>
      <p:cViewPr varScale="1">
        <p:scale>
          <a:sx n="78" d="100"/>
          <a:sy n="78" d="100"/>
        </p:scale>
        <p:origin x="-762" y="-96"/>
      </p:cViewPr>
      <p:guideLst>
        <p:guide orient="horz" pos="2160"/>
        <p:guide pos="3240"/>
      </p:guideLst>
    </p:cSldViewPr>
  </p:slideViewPr>
  <p:notesTextViewPr>
    <p:cViewPr>
      <p:scale>
        <a:sx n="1" d="1"/>
        <a:sy n="1" d="1"/>
      </p:scale>
      <p:origin x="0" y="0"/>
    </p:cViewPr>
  </p:notesTextViewPr>
  <p:notesViewPr>
    <p:cSldViewPr>
      <p:cViewPr>
        <p:scale>
          <a:sx n="100" d="100"/>
          <a:sy n="100" d="100"/>
        </p:scale>
        <p:origin x="-2112" y="15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1532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863600" y="692150"/>
            <a:ext cx="51308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5403987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bbc.co.uk/news/10645702"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dirty="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2" name="Rectangle 6"/>
          <p:cNvSpPr>
            <a:spLocks noGrp="1" noChangeArrowheads="1"/>
          </p:cNvSpPr>
          <p:nvPr>
            <p:ph type="body" idx="1"/>
          </p:nvPr>
        </p:nvSpPr>
        <p:spPr>
          <a:ln/>
        </p:spPr>
        <p:txBody>
          <a:bodyPr/>
          <a:lstStyle/>
          <a:p>
            <a:r>
              <a:rPr lang="en-US" dirty="0" smtClean="0"/>
              <a:t>This is the Title Page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103" name="Rectangle 7"/>
          <p:cNvSpPr>
            <a:spLocks noGrp="1" noRot="1" noChangeAspect="1" noChangeArrowheads="1" noTextEdit="1"/>
          </p:cNvSpPr>
          <p:nvPr>
            <p:ph type="sldImg"/>
          </p:nvPr>
        </p:nvSpPr>
        <p:spPr>
          <a:xfrm>
            <a:off x="866775" y="692150"/>
            <a:ext cx="5124450"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r>
              <a:rPr lang="en-US" dirty="0" smtClean="0"/>
              <a:t>Source : </a:t>
            </a:r>
            <a:r>
              <a:rPr lang="en-GB" dirty="0" smtClean="0"/>
              <a:t>FBI: Burgeoning gangs behind up to 80% of U.S. crime, USA Today, Kevin Johnson, </a:t>
            </a:r>
            <a:r>
              <a:rPr lang="en-GB" dirty="0" smtClean="0"/>
              <a:t>2009</a:t>
            </a:r>
          </a:p>
          <a:p>
            <a:pPr>
              <a:lnSpc>
                <a:spcPct val="150000"/>
              </a:lnSpc>
            </a:pPr>
            <a:r>
              <a:rPr lang="en-GB" dirty="0" smtClean="0"/>
              <a:t>The USA has a significant problem with criminal gangs that operate freely across the different States.  Most of these gangs centre around the larger cities and are often involved with drug related offences including distribution and trafficking of drugs for larger crime syndicates.  Juvenile Crime in the Los Angeles area has been spiralling out of control with the legal system strained to keep pace with the amount of criminal convictions. Some have cited that this is more of a social problem than that of a legal one.  Many are repeat offenders where they have returned to places of poverty only to become more hardened criminals and often leading to cases of homicide.  Gangs have become more widespread in their activities and this has created an increased burden upon the law enforcement officers and the Federal Government.  This is also tied in with the illegal immigration problem and particularly the drug movements through the border with Mexico. </a:t>
            </a:r>
            <a:endParaRPr lang="en-US" dirty="0"/>
          </a:p>
        </p:txBody>
      </p:sp>
    </p:spTree>
    <p:extLst>
      <p:ext uri="{BB962C8B-B14F-4D97-AF65-F5344CB8AC3E}">
        <p14:creationId xmlns:p14="http://schemas.microsoft.com/office/powerpoint/2010/main" val="95090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r>
              <a:rPr lang="en-US" dirty="0" smtClean="0"/>
              <a:t>Source: </a:t>
            </a:r>
            <a:r>
              <a:rPr lang="en-GB" dirty="0" smtClean="0"/>
              <a:t>Crime in England and Wales at 29-year low, survey shows, BBC News 15/7/2010    </a:t>
            </a:r>
            <a:r>
              <a:rPr lang="en-GB" dirty="0" smtClean="0">
                <a:hlinkClick r:id="rId3"/>
              </a:rPr>
              <a:t>http://</a:t>
            </a:r>
            <a:r>
              <a:rPr lang="en-GB" dirty="0" smtClean="0">
                <a:hlinkClick r:id="rId3"/>
              </a:rPr>
              <a:t>www.bbc.co.uk/news/10645702</a:t>
            </a:r>
            <a:endParaRPr lang="en-GB" dirty="0" smtClean="0"/>
          </a:p>
          <a:p>
            <a:pPr>
              <a:lnSpc>
                <a:spcPct val="150000"/>
              </a:lnSpc>
            </a:pPr>
            <a:r>
              <a:rPr lang="en-GB" dirty="0" smtClean="0"/>
              <a:t>Criminal activities have continued to decline over the last decade in the UK. The decentralization of the Criminal Justice Bureaus (CJB’s) has facilities local law enforcement officers to have specific programs to target crime reduction within their jurisdiction.  On the negative side of the reported 4.3 million crimes per annum only 1.2 million of these get solved.  Burglaries and car theft number high on the amount of unsolved crimes in the UK.  The rise in unemployment has contributed towards more petty theft of burglary but not increased the number of </a:t>
            </a:r>
            <a:r>
              <a:rPr lang="en-GB" dirty="0"/>
              <a:t>violent crimes. At least 90% of the UK’s identified heroin supply originates in Afghanistan. </a:t>
            </a:r>
            <a:r>
              <a:rPr lang="en-GB" dirty="0" smtClean="0"/>
              <a:t>Much of this is routed overland to the UK via Pakistan.  This conduit connects tribal elements of those in Pakistan to those that have relocated to Britain and creates a viable source for the trafficking of Heroin to the UK. </a:t>
            </a:r>
            <a:endParaRPr lang="en-US" dirty="0"/>
          </a:p>
        </p:txBody>
      </p:sp>
    </p:spTree>
    <p:extLst>
      <p:ext uri="{BB962C8B-B14F-4D97-AF65-F5344CB8AC3E}">
        <p14:creationId xmlns:p14="http://schemas.microsoft.com/office/powerpoint/2010/main" val="3997314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0639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r>
              <a:rPr lang="en-US" dirty="0" smtClean="0"/>
              <a:t>Source :  </a:t>
            </a:r>
            <a:r>
              <a:rPr lang="en-GB" dirty="0" smtClean="0"/>
              <a:t>How the Criminal Justice System Works </a:t>
            </a:r>
          </a:p>
          <a:p>
            <a:r>
              <a:rPr lang="en-GB" dirty="0" smtClean="0"/>
              <a:t>The structure of the justice system,</a:t>
            </a:r>
            <a:r>
              <a:rPr lang="en-GB" baseline="0" dirty="0" smtClean="0"/>
              <a:t> http://www.1888drugcrimes.com/articles/criminal-justice-system-structure.htm </a:t>
            </a:r>
          </a:p>
          <a:p>
            <a:endParaRPr lang="en-GB" baseline="0" dirty="0" smtClean="0"/>
          </a:p>
          <a:p>
            <a:pPr>
              <a:lnSpc>
                <a:spcPct val="150000"/>
              </a:lnSpc>
            </a:pPr>
            <a:r>
              <a:rPr lang="en-US" dirty="0" smtClean="0"/>
              <a:t>The Criminal Justice system in the USA is subject to legal interpretation and administration within the individual states.  This other than Federal Offences  that come under the auspices of the Federal Government and FBI. (Federal Bureau of Investigation). All of the systems are expected to respect the rights of individuals and these are primarily defined within the US Constitution and established case law.  Penalties may differ in severity between the different states i.e. there are those that still support the death penalty for homicide, as opposed to others where this has been abolished in favour of life imprisonment. States like Texas are equally tough on juvenile crime and it still remains possible for a juvenile to receive the death penalty if convicted of first degree murder. </a:t>
            </a:r>
            <a:endParaRPr lang="en-US" dirty="0"/>
          </a:p>
        </p:txBody>
      </p:sp>
    </p:spTree>
    <p:extLst>
      <p:ext uri="{BB962C8B-B14F-4D97-AF65-F5344CB8AC3E}">
        <p14:creationId xmlns:p14="http://schemas.microsoft.com/office/powerpoint/2010/main" val="3738172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8720" y="683568"/>
            <a:ext cx="5124450" cy="3416300"/>
          </a:xfrm>
        </p:spPr>
      </p:sp>
      <p:sp>
        <p:nvSpPr>
          <p:cNvPr id="3" name="Notes Placeholder 2"/>
          <p:cNvSpPr>
            <a:spLocks noGrp="1"/>
          </p:cNvSpPr>
          <p:nvPr>
            <p:ph type="body" idx="1"/>
          </p:nvPr>
        </p:nvSpPr>
        <p:spPr/>
        <p:txBody>
          <a:bodyPr/>
          <a:lstStyle/>
          <a:p>
            <a:r>
              <a:rPr lang="en-US" dirty="0" smtClean="0"/>
              <a:t>Source : </a:t>
            </a:r>
            <a:r>
              <a:rPr lang="en-GB" dirty="0" smtClean="0"/>
              <a:t>Criminal Law - Guide to Criminal and Penal Law, http://www.hg.org/crime.htm</a:t>
            </a:r>
            <a:r>
              <a:rPr lang="en-GB" baseline="0" dirty="0" smtClean="0"/>
              <a:t> </a:t>
            </a:r>
          </a:p>
          <a:p>
            <a:pPr>
              <a:lnSpc>
                <a:spcPct val="150000"/>
              </a:lnSpc>
            </a:pPr>
            <a:r>
              <a:rPr lang="en-GB" dirty="0" smtClean="0"/>
              <a:t>The rules and statutes governing penal law are defined by Congress and State legislators; essentially covering off any activity that may result in harm to the general public</a:t>
            </a:r>
            <a:r>
              <a:rPr lang="en-GB" dirty="0"/>
              <a:t>. Congress has from time to time conferred upon the Supreme Court power to prescribe rules of procedure to be followed by the lower courts of the United States. “The Supreme Court of the United States was created in accordance with this provision and by authority of the Judiciary Act of September 24, 1789 (1 Stat. 73). It was organized on February 2, 1790. “ [http://</a:t>
            </a:r>
            <a:r>
              <a:rPr lang="en-GB" dirty="0" smtClean="0"/>
              <a:t>www.supremecourt.gov/about/briefoverview.aspx]  The Supreme Court has jurisdiction over all rules that arise from the Constitution of the United States and acts as a guiding authority to the lower courts of justice.  In general terms however it tends to focus upon matters of legal policy.</a:t>
            </a:r>
            <a:endParaRPr lang="en-GB" dirty="0"/>
          </a:p>
          <a:p>
            <a:pPr>
              <a:lnSpc>
                <a:spcPct val="150000"/>
              </a:lnSpc>
            </a:pPr>
            <a:endParaRPr lang="en-US" dirty="0"/>
          </a:p>
        </p:txBody>
      </p:sp>
      <p:sp>
        <p:nvSpPr>
          <p:cNvPr id="4" name="Rectangle 3"/>
          <p:cNvSpPr/>
          <p:nvPr/>
        </p:nvSpPr>
        <p:spPr>
          <a:xfrm>
            <a:off x="1687835" y="3419872"/>
            <a:ext cx="3253333" cy="215444"/>
          </a:xfrm>
          <a:prstGeom prst="rect">
            <a:avLst/>
          </a:prstGeom>
        </p:spPr>
        <p:txBody>
          <a:bodyPr wrap="square">
            <a:spAutoFit/>
          </a:bodyPr>
          <a:lstStyle/>
          <a:p>
            <a:r>
              <a:rPr lang="en-US" sz="800" dirty="0">
                <a:solidFill>
                  <a:srgbClr val="FFFF00"/>
                </a:solidFill>
              </a:rPr>
              <a:t>http://www.supremecourt.gov/about/briefoverview.aspx</a:t>
            </a:r>
          </a:p>
        </p:txBody>
      </p:sp>
    </p:spTree>
    <p:extLst>
      <p:ext uri="{BB962C8B-B14F-4D97-AF65-F5344CB8AC3E}">
        <p14:creationId xmlns:p14="http://schemas.microsoft.com/office/powerpoint/2010/main" val="3856930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r>
              <a:rPr lang="en-US" dirty="0" smtClean="0"/>
              <a:t>Source : </a:t>
            </a:r>
            <a:r>
              <a:rPr lang="en-GB" dirty="0" smtClean="0"/>
              <a:t>The Legal System of the United Kingdom, http://www.ilex.org.uk/about_legal_executives/the_uk_legal_system.aspx</a:t>
            </a:r>
          </a:p>
          <a:p>
            <a:endParaRPr lang="en-US" dirty="0" smtClean="0"/>
          </a:p>
          <a:p>
            <a:pPr>
              <a:lnSpc>
                <a:spcPct val="150000"/>
              </a:lnSpc>
            </a:pPr>
            <a:r>
              <a:rPr lang="en-US" dirty="0" smtClean="0"/>
              <a:t>In 2003 the UK decentralized Criminal Justice to a number of remote agencies throughout the UK.  This created for greater efficiency of dealing with local criminal activities throughout the land. The justice system is based upon four principal sources i.e. Legislation, Common Law, European Law and the European Convention on Human Rights. Laws are enacted through Parliament and the receipt of Royal Assent from the Sovereign. In theory the Sovereign has the right to disapprove a parliamentary ruling but this has not happened in a long time and now it is considered almost a matter of routine. The House of Lords also debates bills before they become Acts of law in the House of Commons; the Lords is not really empowered to block laws from being passed in the House of Commons. </a:t>
            </a:r>
            <a:endParaRPr lang="en-US" dirty="0"/>
          </a:p>
        </p:txBody>
      </p:sp>
    </p:spTree>
    <p:extLst>
      <p:ext uri="{BB962C8B-B14F-4D97-AF65-F5344CB8AC3E}">
        <p14:creationId xmlns:p14="http://schemas.microsoft.com/office/powerpoint/2010/main" val="862735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r>
              <a:rPr lang="en-US" dirty="0" smtClean="0"/>
              <a:t>Source: </a:t>
            </a:r>
            <a:r>
              <a:rPr lang="en-GB" dirty="0" smtClean="0"/>
              <a:t>Comparative Criminal Law and Enforcement: England and Wales, http://law.jrank.org/pages/660/Comparative-Criminal-Law-Enforcement-England-Wales.html </a:t>
            </a:r>
          </a:p>
          <a:p>
            <a:pPr>
              <a:lnSpc>
                <a:spcPct val="150000"/>
              </a:lnSpc>
            </a:pPr>
            <a:r>
              <a:rPr lang="en-GB" dirty="0" smtClean="0"/>
              <a:t>The United Kingdom has three separate Criminal Justice systems for Scotland, Northern Ireland and England &amp; Wales. The UK has no penal code and the interpretation of law is based upon the criminal laws within the individual acts of parliament and case law history.  Although the legal system has roots in the Common Law it is now widely influenced by the European Court of Justice as the UK is a member state of the European Union (EU).  This has created some degree of controversy particularly over the rights of sovereignty and National Defence policies. From a Criminal Justice perspective it has created a wider jurisdiction and degrees of co-operation between such bodies as InterPol and Scotland Yard in the UK.  </a:t>
            </a:r>
          </a:p>
          <a:p>
            <a:endParaRPr lang="en-GB" dirty="0" smtClean="0"/>
          </a:p>
          <a:p>
            <a:endParaRPr lang="en-GB" dirty="0" smtClean="0"/>
          </a:p>
          <a:p>
            <a:endParaRPr lang="en-US" dirty="0"/>
          </a:p>
        </p:txBody>
      </p:sp>
    </p:spTree>
    <p:extLst>
      <p:ext uri="{BB962C8B-B14F-4D97-AF65-F5344CB8AC3E}">
        <p14:creationId xmlns:p14="http://schemas.microsoft.com/office/powerpoint/2010/main" val="403203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r>
              <a:rPr lang="en-US" dirty="0" smtClean="0"/>
              <a:t>Source: </a:t>
            </a:r>
            <a:r>
              <a:rPr lang="en-GB" dirty="0" smtClean="0"/>
              <a:t>The American criminal justice system, Gerhard Falk, Greenwood Publishing, 2010</a:t>
            </a:r>
          </a:p>
          <a:p>
            <a:pPr>
              <a:lnSpc>
                <a:spcPct val="150000"/>
              </a:lnSpc>
            </a:pPr>
            <a:r>
              <a:rPr lang="en-GB" dirty="0" smtClean="0"/>
              <a:t>The Criminal Justice System in the USA is based upon the US Constitution that was enacted over 200 years ago. Over the course of time this has been revised and received many amendments. The early influence was based upon English Common Law. Amendments to the Constitution have to be approved from a vote that comprises 2/3rds of the House of Congress. The Supreme Court states that ratification must happen within a reasonable time after the proposal has </a:t>
            </a:r>
            <a:r>
              <a:rPr lang="en-GB" dirty="0"/>
              <a:t>been accepted. In the case of the 18th, 20th, 21st, and 22nd amendments, the period set was 7 years</a:t>
            </a:r>
            <a:r>
              <a:rPr lang="en-GB" dirty="0" smtClean="0"/>
              <a:t>, however there has not been set a prescribed time limit in what is defined as being ‘reasonable’.  It is interesting to note that of the thousands of amendments that have been proposed only 33 have received the support and approval of the 2/3rds majority in Congress. </a:t>
            </a:r>
            <a:endParaRPr lang="en-US" dirty="0"/>
          </a:p>
        </p:txBody>
      </p:sp>
    </p:spTree>
    <p:extLst>
      <p:ext uri="{BB962C8B-B14F-4D97-AF65-F5344CB8AC3E}">
        <p14:creationId xmlns:p14="http://schemas.microsoft.com/office/powerpoint/2010/main" val="421306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r>
              <a:rPr lang="en-US" dirty="0" smtClean="0"/>
              <a:t>Source : </a:t>
            </a:r>
            <a:r>
              <a:rPr lang="en-GB" dirty="0" smtClean="0"/>
              <a:t>Criminal justice in England and the United States, David Hirschel, J. David Hirschel, William O. Wakefield, Scott Sasse,  James &amp; Bartlett 2</a:t>
            </a:r>
            <a:r>
              <a:rPr lang="en-GB" baseline="30000" dirty="0" smtClean="0"/>
              <a:t>nd</a:t>
            </a:r>
            <a:r>
              <a:rPr lang="en-GB" dirty="0" smtClean="0"/>
              <a:t> Ed 2008</a:t>
            </a:r>
          </a:p>
          <a:p>
            <a:pPr>
              <a:lnSpc>
                <a:spcPct val="150000"/>
              </a:lnSpc>
            </a:pPr>
            <a:r>
              <a:rPr lang="en-GB" dirty="0" smtClean="0"/>
              <a:t>England has a strong legal system that can be traced back to the Roman Occupation of the British Isles. In reality the law of the land started to be shaped from the time of King William 1</a:t>
            </a:r>
            <a:r>
              <a:rPr lang="en-GB" baseline="30000" dirty="0" smtClean="0"/>
              <a:t>st</a:t>
            </a:r>
            <a:r>
              <a:rPr lang="en-GB" dirty="0" smtClean="0"/>
              <a:t> from Normandy after the Battle of Hastings in 1066.  The UK was based upon a constitutional monarchy with laws enacted through Parliament. Bills are now approved by the House of Lords but enacted through the House of Commons.  The Old Bailey in London still acts as the Highest Court in Britain for Criminal trials but with issues of human rights the international criminal courts in the Hague are used. These have tried cases of international terrorism, cases of genocide and serious contraventions of human rights. </a:t>
            </a:r>
            <a:endParaRPr lang="en-US" dirty="0"/>
          </a:p>
        </p:txBody>
      </p:sp>
    </p:spTree>
    <p:extLst>
      <p:ext uri="{BB962C8B-B14F-4D97-AF65-F5344CB8AC3E}">
        <p14:creationId xmlns:p14="http://schemas.microsoft.com/office/powerpoint/2010/main" val="259130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pPr>
              <a:lnSpc>
                <a:spcPct val="150000"/>
              </a:lnSpc>
            </a:pPr>
            <a:r>
              <a:rPr lang="en-US" dirty="0" smtClean="0"/>
              <a:t>In recent years the USA has seen an increase in Criminal activity with an estimated 1:100 Americans serving jail sentences.  A lot of this has been influenced by rising juvenile crime, increase in criminal gangs, the influx of illegal immigrants and the amount of illegal drug trafficking problems. A lot of the criminal activity has also been linked to adverse social conditions and poverty in the big American City urban developments. In particular Los Angeles, Detroit, Chicago and New York. </a:t>
            </a:r>
          </a:p>
          <a:p>
            <a:pPr>
              <a:lnSpc>
                <a:spcPct val="150000"/>
              </a:lnSpc>
            </a:pPr>
            <a:r>
              <a:rPr lang="en-US" dirty="0" smtClean="0"/>
              <a:t>The UK is currently in the favorable situation of seeing a decreasing trend in criminal activity and behavior. The downward trend being recorded since the 1980’s. The main criminal activity has been associated with deviance, social unrest, alcohol, immigration and substance abuse. Unemployment has created social unrest and led to more petty crime and theft particularly in the urban City areas. </a:t>
            </a:r>
            <a:endParaRPr lang="en-US" dirty="0"/>
          </a:p>
        </p:txBody>
      </p:sp>
    </p:spTree>
    <p:extLst>
      <p:ext uri="{BB962C8B-B14F-4D97-AF65-F5344CB8AC3E}">
        <p14:creationId xmlns:p14="http://schemas.microsoft.com/office/powerpoint/2010/main" val="368181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pPr>
              <a:lnSpc>
                <a:spcPct val="150000"/>
              </a:lnSpc>
            </a:pPr>
            <a:r>
              <a:rPr lang="en-US" dirty="0" smtClean="0"/>
              <a:t>The death penalty was abolished in the UK in 1969 and formally ratified in Strasbourg in 1999.  The death penalty was particularly gruesome in the UK and previously held the sentence of being hung, drawn and quartered; a fate which was bestowed upon William Wallace the rebel leader of the Scots. It later was hanging for murder offences.  The death penalty still exists in a number of US States like Texas and Arizona but there is a strong abolitionist movement and it is likely that this will change in the longer term. The concept of Treason in the UK now attracts life imprisonment but you can still be sentenced to death for this in the USA. </a:t>
            </a:r>
            <a:r>
              <a:rPr lang="en-GB" dirty="0"/>
              <a:t>As of April 1, 2008, the Death Penalty was authorized by 37 states, the Federal Government, and the U.S. Military</a:t>
            </a:r>
            <a:r>
              <a:rPr lang="en-GB" dirty="0" smtClean="0"/>
              <a:t>.</a:t>
            </a:r>
          </a:p>
          <a:p>
            <a:pPr>
              <a:lnSpc>
                <a:spcPct val="150000"/>
              </a:lnSpc>
            </a:pPr>
            <a:r>
              <a:rPr lang="en-GB" dirty="0" smtClean="0"/>
              <a:t>In certain States like Nebraska and New York it has been said to violate the State Constitution and since 2008 there have been no more executions in these States virtually abolishing the death penalty in these states. </a:t>
            </a:r>
            <a:endParaRPr lang="en-US" dirty="0" smtClean="0"/>
          </a:p>
          <a:p>
            <a:pPr>
              <a:lnSpc>
                <a:spcPct val="150000"/>
              </a:lnSpc>
            </a:pPr>
            <a:endParaRPr lang="en-US" dirty="0"/>
          </a:p>
        </p:txBody>
      </p:sp>
    </p:spTree>
    <p:extLst>
      <p:ext uri="{BB962C8B-B14F-4D97-AF65-F5344CB8AC3E}">
        <p14:creationId xmlns:p14="http://schemas.microsoft.com/office/powerpoint/2010/main" val="163557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12464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990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609600"/>
            <a:ext cx="2095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38300" y="609600"/>
            <a:ext cx="6134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272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026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2647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83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055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6767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533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9728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32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6775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063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0285413" cy="6856413"/>
          </a:xfrm>
          <a:prstGeom prst="rect">
            <a:avLst/>
          </a:prstGeom>
          <a:solidFill>
            <a:srgbClr val="00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7" name="Rectangle 3"/>
          <p:cNvSpPr>
            <a:spLocks noGrp="1" noChangeArrowheads="1"/>
          </p:cNvSpPr>
          <p:nvPr>
            <p:ph type="title"/>
          </p:nvPr>
        </p:nvSpPr>
        <p:spPr bwMode="auto">
          <a:xfrm>
            <a:off x="1638300" y="609600"/>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1638300" y="1981200"/>
            <a:ext cx="8382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Line 5"/>
          <p:cNvSpPr>
            <a:spLocks noChangeShapeType="1"/>
          </p:cNvSpPr>
          <p:nvPr/>
        </p:nvSpPr>
        <p:spPr bwMode="auto">
          <a:xfrm>
            <a:off x="1646238" y="304800"/>
            <a:ext cx="8367712"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0" name="Rectangle 6"/>
          <p:cNvSpPr>
            <a:spLocks noChangeArrowheads="1"/>
          </p:cNvSpPr>
          <p:nvPr/>
        </p:nvSpPr>
        <p:spPr bwMode="auto">
          <a:xfrm>
            <a:off x="0" y="0"/>
            <a:ext cx="1562100" cy="6856413"/>
          </a:xfrm>
          <a:prstGeom prst="rect">
            <a:avLst/>
          </a:prstGeom>
          <a:gradFill rotWithShape="0">
            <a:gsLst>
              <a:gs pos="0">
                <a:srgbClr val="FFCC66">
                  <a:gamma/>
                  <a:shade val="49804"/>
                  <a:invGamma/>
                </a:srgbClr>
              </a:gs>
              <a:gs pos="50000">
                <a:srgbClr val="FFCC66"/>
              </a:gs>
              <a:gs pos="100000">
                <a:srgbClr val="FFCC66">
                  <a:gamma/>
                  <a:shade val="49804"/>
                  <a:invGamma/>
                </a:srgbClr>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Times New Roman" pitchFamily="18" charset="0"/>
        </a:defRPr>
      </a:lvl2pPr>
      <a:lvl3pPr algn="ctr" rtl="0" eaLnBrk="1" fontAlgn="base" hangingPunct="1">
        <a:spcBef>
          <a:spcPct val="0"/>
        </a:spcBef>
        <a:spcAft>
          <a:spcPct val="0"/>
        </a:spcAft>
        <a:defRPr sz="4400" b="1">
          <a:solidFill>
            <a:schemeClr val="tx2"/>
          </a:solidFill>
          <a:latin typeface="Times New Roman" pitchFamily="18" charset="0"/>
        </a:defRPr>
      </a:lvl3pPr>
      <a:lvl4pPr algn="ctr" rtl="0" eaLnBrk="1" fontAlgn="base" hangingPunct="1">
        <a:spcBef>
          <a:spcPct val="0"/>
        </a:spcBef>
        <a:spcAft>
          <a:spcPct val="0"/>
        </a:spcAft>
        <a:defRPr sz="4400" b="1">
          <a:solidFill>
            <a:schemeClr val="tx2"/>
          </a:solidFill>
          <a:latin typeface="Times New Roman" pitchFamily="18" charset="0"/>
        </a:defRPr>
      </a:lvl4pPr>
      <a:lvl5pPr algn="ctr" rtl="0" eaLnBrk="1" fontAlgn="base" hangingPunct="1">
        <a:spcBef>
          <a:spcPct val="0"/>
        </a:spcBef>
        <a:spcAft>
          <a:spcPct val="0"/>
        </a:spcAft>
        <a:defRPr sz="4400" b="1">
          <a:solidFill>
            <a:schemeClr val="tx2"/>
          </a:solidFill>
          <a:latin typeface="Times New Roman" pitchFamily="18" charset="0"/>
        </a:defRPr>
      </a:lvl5pPr>
      <a:lvl6pPr marL="457200" algn="ctr" rtl="0" eaLnBrk="1" fontAlgn="base" hangingPunct="1">
        <a:spcBef>
          <a:spcPct val="0"/>
        </a:spcBef>
        <a:spcAft>
          <a:spcPct val="0"/>
        </a:spcAft>
        <a:defRPr sz="4400" b="1">
          <a:solidFill>
            <a:schemeClr val="tx2"/>
          </a:solidFill>
          <a:latin typeface="Times New Roman" pitchFamily="18" charset="0"/>
        </a:defRPr>
      </a:lvl6pPr>
      <a:lvl7pPr marL="914400" algn="ctr" rtl="0" eaLnBrk="1" fontAlgn="base" hangingPunct="1">
        <a:spcBef>
          <a:spcPct val="0"/>
        </a:spcBef>
        <a:spcAft>
          <a:spcPct val="0"/>
        </a:spcAft>
        <a:defRPr sz="4400" b="1">
          <a:solidFill>
            <a:schemeClr val="tx2"/>
          </a:solidFill>
          <a:latin typeface="Times New Roman" pitchFamily="18" charset="0"/>
        </a:defRPr>
      </a:lvl7pPr>
      <a:lvl8pPr marL="1371600" algn="ctr" rtl="0" eaLnBrk="1" fontAlgn="base" hangingPunct="1">
        <a:spcBef>
          <a:spcPct val="0"/>
        </a:spcBef>
        <a:spcAft>
          <a:spcPct val="0"/>
        </a:spcAft>
        <a:defRPr sz="4400" b="1">
          <a:solidFill>
            <a:schemeClr val="tx2"/>
          </a:solidFill>
          <a:latin typeface="Times New Roman" pitchFamily="18" charset="0"/>
        </a:defRPr>
      </a:lvl8pPr>
      <a:lvl9pPr marL="1828800" algn="ctr" rtl="0" eaLnBrk="1" fontAlgn="base" hangingPunct="1">
        <a:spcBef>
          <a:spcPct val="0"/>
        </a:spcBef>
        <a:spcAft>
          <a:spcPct val="0"/>
        </a:spcAft>
        <a:defRPr sz="44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SzPct val="10000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sz="2800">
          <a:solidFill>
            <a:schemeClr val="tx1"/>
          </a:solidFill>
          <a:latin typeface="+mn-lt"/>
        </a:defRPr>
      </a:lvl2pPr>
      <a:lvl3pPr marL="1143000" indent="-228600" algn="l" rtl="0" eaLnBrk="1" fontAlgn="base" hangingPunct="1">
        <a:spcBef>
          <a:spcPct val="20000"/>
        </a:spcBef>
        <a:spcAft>
          <a:spcPct val="0"/>
        </a:spcAft>
        <a:buSzPct val="100000"/>
        <a:buChar char="•"/>
        <a:defRPr sz="2400">
          <a:solidFill>
            <a:schemeClr val="tx1"/>
          </a:solidFill>
          <a:latin typeface="+mn-lt"/>
        </a:defRPr>
      </a:lvl3pPr>
      <a:lvl4pPr marL="1600200" indent="-228600" algn="l" rtl="0" eaLnBrk="1" fontAlgn="base" hangingPunct="1">
        <a:spcBef>
          <a:spcPct val="20000"/>
        </a:spcBef>
        <a:spcAft>
          <a:spcPct val="0"/>
        </a:spcAft>
        <a:buSzPct val="100000"/>
        <a:buChar char="–"/>
        <a:defRPr sz="2000">
          <a:solidFill>
            <a:schemeClr val="tx1"/>
          </a:solidFill>
          <a:latin typeface="+mn-lt"/>
        </a:defRPr>
      </a:lvl4pPr>
      <a:lvl5pPr marL="2057400" indent="-228600" algn="l" rtl="0" eaLnBrk="1" fontAlgn="base" hangingPunct="1">
        <a:spcBef>
          <a:spcPct val="20000"/>
        </a:spcBef>
        <a:spcAft>
          <a:spcPct val="0"/>
        </a:spcAft>
        <a:buSzPct val="100000"/>
        <a:buChar char="•"/>
        <a:defRPr sz="2000">
          <a:solidFill>
            <a:schemeClr val="tx1"/>
          </a:solidFill>
          <a:latin typeface="+mn-lt"/>
        </a:defRPr>
      </a:lvl5pPr>
      <a:lvl6pPr marL="2514600" indent="-228600" algn="l" rtl="0" eaLnBrk="1" fontAlgn="base" hangingPunct="1">
        <a:spcBef>
          <a:spcPct val="20000"/>
        </a:spcBef>
        <a:spcAft>
          <a:spcPct val="0"/>
        </a:spcAft>
        <a:buSzPct val="100000"/>
        <a:buChar char="•"/>
        <a:defRPr sz="2000">
          <a:solidFill>
            <a:schemeClr val="tx1"/>
          </a:solidFill>
          <a:latin typeface="+mn-lt"/>
        </a:defRPr>
      </a:lvl6pPr>
      <a:lvl7pPr marL="2971800" indent="-228600" algn="l" rtl="0" eaLnBrk="1" fontAlgn="base" hangingPunct="1">
        <a:spcBef>
          <a:spcPct val="20000"/>
        </a:spcBef>
        <a:spcAft>
          <a:spcPct val="0"/>
        </a:spcAft>
        <a:buSzPct val="100000"/>
        <a:buChar char="•"/>
        <a:defRPr sz="2000">
          <a:solidFill>
            <a:schemeClr val="tx1"/>
          </a:solidFill>
          <a:latin typeface="+mn-lt"/>
        </a:defRPr>
      </a:lvl7pPr>
      <a:lvl8pPr marL="3429000" indent="-228600" algn="l" rtl="0" eaLnBrk="1" fontAlgn="base" hangingPunct="1">
        <a:spcBef>
          <a:spcPct val="20000"/>
        </a:spcBef>
        <a:spcAft>
          <a:spcPct val="0"/>
        </a:spcAft>
        <a:buSzPct val="100000"/>
        <a:buChar char="•"/>
        <a:defRPr sz="2000">
          <a:solidFill>
            <a:schemeClr val="tx1"/>
          </a:solidFill>
          <a:latin typeface="+mn-lt"/>
        </a:defRPr>
      </a:lvl8pPr>
      <a:lvl9pPr marL="3886200" indent="-228600" algn="l" rtl="0" eaLnBrk="1" fontAlgn="base" hangingPunct="1">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001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5" name="Rectangle 3"/>
          <p:cNvSpPr>
            <a:spLocks noChangeArrowheads="1"/>
          </p:cNvSpPr>
          <p:nvPr/>
        </p:nvSpPr>
        <p:spPr bwMode="auto">
          <a:xfrm>
            <a:off x="3543300" y="62484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6" name="Rectangle 4"/>
          <p:cNvSpPr>
            <a:spLocks noChangeArrowheads="1"/>
          </p:cNvSpPr>
          <p:nvPr/>
        </p:nvSpPr>
        <p:spPr bwMode="auto">
          <a:xfrm>
            <a:off x="16224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7" name="Rectangle 5"/>
          <p:cNvSpPr>
            <a:spLocks noChangeArrowheads="1"/>
          </p:cNvSpPr>
          <p:nvPr/>
        </p:nvSpPr>
        <p:spPr bwMode="auto">
          <a:xfrm>
            <a:off x="43656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8" name="Rectangle 6"/>
          <p:cNvSpPr>
            <a:spLocks noGrp="1" noChangeArrowheads="1"/>
          </p:cNvSpPr>
          <p:nvPr>
            <p:ph type="ctrTitle"/>
          </p:nvPr>
        </p:nvSpPr>
        <p:spPr>
          <a:ln/>
        </p:spPr>
        <p:txBody>
          <a:bodyPr/>
          <a:lstStyle/>
          <a:p>
            <a:r>
              <a:rPr lang="en-US" dirty="0" smtClean="0"/>
              <a:t>Alternative Justice Systems</a:t>
            </a:r>
            <a:endParaRPr lang="en-US" dirty="0"/>
          </a:p>
        </p:txBody>
      </p:sp>
      <p:sp>
        <p:nvSpPr>
          <p:cNvPr id="2" name="Subtitle 1"/>
          <p:cNvSpPr>
            <a:spLocks noGrp="1"/>
          </p:cNvSpPr>
          <p:nvPr>
            <p:ph type="subTitle" idx="1"/>
          </p:nvPr>
        </p:nvSpPr>
        <p:spPr/>
        <p:txBody>
          <a:bodyPr/>
          <a:lstStyle/>
          <a:p>
            <a:r>
              <a:rPr lang="en-US" dirty="0" smtClean="0"/>
              <a:t>Criminal Justice Systems</a:t>
            </a:r>
          </a:p>
          <a:p>
            <a:r>
              <a:rPr lang="en-US" dirty="0" smtClean="0"/>
              <a:t>USA</a:t>
            </a:r>
          </a:p>
          <a:p>
            <a:r>
              <a:rPr lang="en-US" dirty="0" smtClean="0"/>
              <a:t>United Kingdom</a:t>
            </a:r>
            <a:endParaRPr lang="en-US" dirty="0"/>
          </a:p>
        </p:txBody>
      </p:sp>
      <p:pic>
        <p:nvPicPr>
          <p:cNvPr id="308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6875" y="5213521"/>
            <a:ext cx="2055887" cy="1629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Criminal activities in USA</a:t>
            </a:r>
            <a:endParaRPr lang="en-US" dirty="0"/>
          </a:p>
        </p:txBody>
      </p:sp>
      <p:sp>
        <p:nvSpPr>
          <p:cNvPr id="3" name="Content Placeholder 2"/>
          <p:cNvSpPr>
            <a:spLocks noGrp="1"/>
          </p:cNvSpPr>
          <p:nvPr>
            <p:ph idx="1"/>
          </p:nvPr>
        </p:nvSpPr>
        <p:spPr/>
        <p:txBody>
          <a:bodyPr/>
          <a:lstStyle/>
          <a:p>
            <a:r>
              <a:rPr lang="en-US" dirty="0" smtClean="0">
                <a:solidFill>
                  <a:srgbClr val="FFC000"/>
                </a:solidFill>
              </a:rPr>
              <a:t>Criminal gangs create 80% of crime in community areas:</a:t>
            </a:r>
          </a:p>
          <a:p>
            <a:pPr lvl="1"/>
            <a:r>
              <a:rPr lang="en-US" dirty="0" smtClean="0"/>
              <a:t>Juvenile crime often drug related</a:t>
            </a:r>
          </a:p>
          <a:p>
            <a:pPr lvl="1"/>
            <a:r>
              <a:rPr lang="en-US" dirty="0" smtClean="0"/>
              <a:t>One Salvadoran gang (MS-13) has spread from Los Angeles to 42 states</a:t>
            </a:r>
          </a:p>
          <a:p>
            <a:pPr lvl="1"/>
            <a:r>
              <a:rPr lang="en-US" dirty="0" smtClean="0"/>
              <a:t>Juvenile crime has become a major social and criminal concern for the Federal Government</a:t>
            </a:r>
            <a:endParaRPr lang="en-US" dirty="0"/>
          </a:p>
        </p:txBody>
      </p:sp>
      <p:sp>
        <p:nvSpPr>
          <p:cNvPr id="4" name="Rectangle 3"/>
          <p:cNvSpPr/>
          <p:nvPr/>
        </p:nvSpPr>
        <p:spPr>
          <a:xfrm>
            <a:off x="1759124" y="5445224"/>
            <a:ext cx="8064896" cy="276999"/>
          </a:xfrm>
          <a:prstGeom prst="rect">
            <a:avLst/>
          </a:prstGeom>
        </p:spPr>
        <p:txBody>
          <a:bodyPr wrap="square">
            <a:spAutoFit/>
          </a:bodyPr>
          <a:lstStyle/>
          <a:p>
            <a:r>
              <a:rPr lang="en-GB" sz="1200" dirty="0" smtClean="0">
                <a:solidFill>
                  <a:srgbClr val="FFFF00"/>
                </a:solidFill>
              </a:rPr>
              <a:t>FBI: Burgeoning gangs behind up to 80% of U.S. crime, USA Today, Kevin Johnson, 2009</a:t>
            </a:r>
            <a:endParaRPr lang="en-GB" sz="1200" dirty="0">
              <a:solidFill>
                <a:srgbClr val="FFFF00"/>
              </a:solidFill>
            </a:endParaRPr>
          </a:p>
        </p:txBody>
      </p:sp>
    </p:spTree>
    <p:extLst>
      <p:ext uri="{BB962C8B-B14F-4D97-AF65-F5344CB8AC3E}">
        <p14:creationId xmlns:p14="http://schemas.microsoft.com/office/powerpoint/2010/main" val="1677003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Criminal activities in UK</a:t>
            </a:r>
            <a:endParaRPr lang="en-US" dirty="0"/>
          </a:p>
        </p:txBody>
      </p:sp>
      <p:sp>
        <p:nvSpPr>
          <p:cNvPr id="3" name="Content Placeholder 2"/>
          <p:cNvSpPr>
            <a:spLocks noGrp="1"/>
          </p:cNvSpPr>
          <p:nvPr>
            <p:ph idx="1"/>
          </p:nvPr>
        </p:nvSpPr>
        <p:spPr/>
        <p:txBody>
          <a:bodyPr/>
          <a:lstStyle/>
          <a:p>
            <a:r>
              <a:rPr lang="en-GB" dirty="0" smtClean="0"/>
              <a:t>The number of crimes committed in England and Wales has fallen to its lowest level since records began in 1981</a:t>
            </a:r>
          </a:p>
          <a:p>
            <a:r>
              <a:rPr lang="en-GB" dirty="0" smtClean="0"/>
              <a:t>Only 1.2 million of the 4.3 million crimes recorded were solved.</a:t>
            </a:r>
          </a:p>
          <a:p>
            <a:r>
              <a:rPr lang="en-GB" dirty="0" smtClean="0"/>
              <a:t>Burglaries, incidents of criminal damage and offences against vehicles were three main areas with high unsolved rates.</a:t>
            </a:r>
            <a:endParaRPr lang="en-US" dirty="0"/>
          </a:p>
        </p:txBody>
      </p:sp>
      <p:sp>
        <p:nvSpPr>
          <p:cNvPr id="4" name="Rectangle 3"/>
          <p:cNvSpPr/>
          <p:nvPr/>
        </p:nvSpPr>
        <p:spPr>
          <a:xfrm>
            <a:off x="2191172" y="6228464"/>
            <a:ext cx="7632848" cy="461665"/>
          </a:xfrm>
          <a:prstGeom prst="rect">
            <a:avLst/>
          </a:prstGeom>
        </p:spPr>
        <p:txBody>
          <a:bodyPr wrap="square">
            <a:spAutoFit/>
          </a:bodyPr>
          <a:lstStyle/>
          <a:p>
            <a:r>
              <a:rPr lang="en-GB" sz="1200" dirty="0" smtClean="0">
                <a:solidFill>
                  <a:srgbClr val="FFFF00"/>
                </a:solidFill>
              </a:rPr>
              <a:t>Crime in England and Wales at 29-year low, survey shows, BBC News 15/7/2010    http://www.bbc.co.uk/news/10645702</a:t>
            </a:r>
            <a:endParaRPr lang="en-US" sz="1200" dirty="0">
              <a:solidFill>
                <a:srgbClr val="FFFF00"/>
              </a:solidFill>
            </a:endParaRPr>
          </a:p>
        </p:txBody>
      </p:sp>
    </p:spTree>
    <p:extLst>
      <p:ext uri="{BB962C8B-B14F-4D97-AF65-F5344CB8AC3E}">
        <p14:creationId xmlns:p14="http://schemas.microsoft.com/office/powerpoint/2010/main" val="1383641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References</a:t>
            </a:r>
            <a:endParaRPr lang="en-US" dirty="0"/>
          </a:p>
        </p:txBody>
      </p:sp>
      <p:sp>
        <p:nvSpPr>
          <p:cNvPr id="6" name="Content Placeholder 5"/>
          <p:cNvSpPr>
            <a:spLocks noGrp="1"/>
          </p:cNvSpPr>
          <p:nvPr>
            <p:ph idx="1"/>
          </p:nvPr>
        </p:nvSpPr>
        <p:spPr/>
        <p:txBody>
          <a:bodyPr/>
          <a:lstStyle/>
          <a:p>
            <a:pPr marL="0" indent="0">
              <a:buNone/>
            </a:pPr>
            <a:r>
              <a:rPr lang="en-GB" sz="1400" dirty="0"/>
              <a:t>Anon. (2011). How the Criminal Justice System Works . Retrieved 7 4, 2011, from How the Criminal Justice System Works : http://www.1888drugcrimes.com/articles/criminal-justice-system-structure.htm</a:t>
            </a:r>
          </a:p>
          <a:p>
            <a:pPr marL="0" indent="0">
              <a:buNone/>
            </a:pPr>
            <a:r>
              <a:rPr lang="en-GB" sz="1400" dirty="0"/>
              <a:t>BBC News. (2010, 7 15). Crime in England and Wales at 29-year low, survey shows. Retrieved 7 4, 2011, from BBC News: http://www.bbc.co.uk/news/10645702</a:t>
            </a:r>
          </a:p>
          <a:p>
            <a:pPr marL="0" indent="0">
              <a:buNone/>
            </a:pPr>
            <a:r>
              <a:rPr lang="en-GB" sz="1400" dirty="0"/>
              <a:t>David Hirschel, J. D. (2008). Criminal justice in England and the United States. New York: James and Bartlett.</a:t>
            </a:r>
          </a:p>
          <a:p>
            <a:pPr marL="0" indent="0">
              <a:buNone/>
            </a:pPr>
            <a:r>
              <a:rPr lang="en-GB" sz="1400" dirty="0"/>
              <a:t>Falk, G. (2010). The American criminal justice system. New York: Greenwood Publishing.</a:t>
            </a:r>
          </a:p>
          <a:p>
            <a:pPr marL="0" indent="0">
              <a:buNone/>
            </a:pPr>
            <a:r>
              <a:rPr lang="en-GB" sz="1400" dirty="0"/>
              <a:t>Free Encyclopedia. (2011). Comparative Criminal Law and Enforcement: England and Wales - Law Enforcement: The Police And Prosecution, Prosecutors: Crown Prosecution Service, Criminal Courts: Pre-trial And Trial. Retrieved 7 4, 2011, from Free Encyclopedia: http://law.jrank.org/pages/660/Comparative-Criminal-Law-Enforcement-England-Wales.html</a:t>
            </a:r>
          </a:p>
          <a:p>
            <a:pPr marL="0" indent="0">
              <a:buNone/>
            </a:pPr>
            <a:r>
              <a:rPr lang="en-GB" sz="1400" dirty="0"/>
              <a:t>HG.org. (2011). Criminal Law - Guide to Criminal and Penal Law. Retrieved 7 4, 2011, from HG.org: http://www.hg.org/crime.html</a:t>
            </a:r>
          </a:p>
          <a:p>
            <a:pPr marL="0" indent="0">
              <a:buNone/>
            </a:pPr>
            <a:r>
              <a:rPr lang="en-GB" sz="1400" dirty="0"/>
              <a:t>Institute of Legal Executives. (2011). The Legal System of the United Kingdom. Retrieved 7 4, 2011, from Institute of Legal Executives: http://www.ilex.org.uk/about_legal_executives/the_uk_legal_system.aspx</a:t>
            </a:r>
          </a:p>
          <a:p>
            <a:pPr marL="0" indent="0">
              <a:buNone/>
            </a:pPr>
            <a:r>
              <a:rPr lang="en-GB" sz="1400" dirty="0"/>
              <a:t>Johnson, K. (2009). FBI: Burgeoning gangs behind up to 80% of U.S. crime. USA today.</a:t>
            </a:r>
          </a:p>
          <a:p>
            <a:endParaRPr lang="en-GB" dirty="0"/>
          </a:p>
          <a:p>
            <a:endParaRPr lang="en-US" dirty="0"/>
          </a:p>
        </p:txBody>
      </p:sp>
    </p:spTree>
    <p:extLst>
      <p:ext uri="{BB962C8B-B14F-4D97-AF65-F5344CB8AC3E}">
        <p14:creationId xmlns:p14="http://schemas.microsoft.com/office/powerpoint/2010/main" val="360186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Justice System - USA</a:t>
            </a:r>
            <a:endParaRPr lang="en-US" dirty="0"/>
          </a:p>
        </p:txBody>
      </p:sp>
      <p:sp>
        <p:nvSpPr>
          <p:cNvPr id="3" name="Content Placeholder 2"/>
          <p:cNvSpPr>
            <a:spLocks noGrp="1"/>
          </p:cNvSpPr>
          <p:nvPr>
            <p:ph idx="1"/>
          </p:nvPr>
        </p:nvSpPr>
        <p:spPr>
          <a:xfrm>
            <a:off x="1638300" y="1981200"/>
            <a:ext cx="8382000" cy="4544144"/>
          </a:xfrm>
        </p:spPr>
        <p:txBody>
          <a:bodyPr/>
          <a:lstStyle/>
          <a:p>
            <a:r>
              <a:rPr lang="en-US" dirty="0" smtClean="0"/>
              <a:t>Each State and the Federal Government has its own Criminal Justice System</a:t>
            </a:r>
          </a:p>
          <a:p>
            <a:r>
              <a:rPr lang="en-US" dirty="0" smtClean="0"/>
              <a:t>All systems must respect the rights of individuals</a:t>
            </a:r>
          </a:p>
          <a:p>
            <a:pPr lvl="1"/>
            <a:r>
              <a:rPr lang="en-US" dirty="0" smtClean="0"/>
              <a:t>As set out in the US Constitution &amp; case law</a:t>
            </a:r>
          </a:p>
          <a:p>
            <a:r>
              <a:rPr lang="en-US" dirty="0" smtClean="0"/>
              <a:t>Responses to crime are mainly State affairs unless a Federal offense</a:t>
            </a:r>
          </a:p>
          <a:p>
            <a:pPr marL="0" indent="0">
              <a:buNone/>
            </a:pPr>
            <a:endParaRPr lang="en-US" dirty="0" smtClean="0"/>
          </a:p>
          <a:p>
            <a:pPr marL="0" indent="0">
              <a:buNone/>
            </a:pPr>
            <a:r>
              <a:rPr lang="en-US" sz="1200" dirty="0" smtClean="0">
                <a:solidFill>
                  <a:srgbClr val="FFFF00"/>
                </a:solidFill>
              </a:rPr>
              <a:t>http://www.1888drugcrimes.com/articles/criminal-justice-system-structure.htm </a:t>
            </a:r>
          </a:p>
          <a:p>
            <a:endParaRPr lang="en-US" dirty="0" smtClean="0"/>
          </a:p>
          <a:p>
            <a:endParaRPr lang="en-US" dirty="0"/>
          </a:p>
        </p:txBody>
      </p:sp>
    </p:spTree>
    <p:extLst>
      <p:ext uri="{BB962C8B-B14F-4D97-AF65-F5344CB8AC3E}">
        <p14:creationId xmlns:p14="http://schemas.microsoft.com/office/powerpoint/2010/main" val="24240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Definition in USA</a:t>
            </a:r>
            <a:endParaRPr lang="en-US" dirty="0"/>
          </a:p>
        </p:txBody>
      </p:sp>
      <p:sp>
        <p:nvSpPr>
          <p:cNvPr id="3" name="Content Placeholder 2"/>
          <p:cNvSpPr>
            <a:spLocks noGrp="1"/>
          </p:cNvSpPr>
          <p:nvPr>
            <p:ph idx="1"/>
          </p:nvPr>
        </p:nvSpPr>
        <p:spPr/>
        <p:txBody>
          <a:bodyPr/>
          <a:lstStyle/>
          <a:p>
            <a:r>
              <a:rPr lang="en-GB" dirty="0" smtClean="0"/>
              <a:t>Criminal law, otherwise termed Penal law, includes  the rules and statutes compiled by Congress and state legislators dealing with any criminal activity that potentially may result in harm to the general public</a:t>
            </a:r>
          </a:p>
          <a:p>
            <a:endParaRPr lang="en-GB" dirty="0"/>
          </a:p>
          <a:p>
            <a:pPr marL="0" indent="0">
              <a:buNone/>
            </a:pPr>
            <a:r>
              <a:rPr lang="en-US" sz="1200" dirty="0" smtClean="0">
                <a:solidFill>
                  <a:srgbClr val="FFFF00"/>
                </a:solidFill>
              </a:rPr>
              <a:t>http://www.hg.org/crime.htm </a:t>
            </a:r>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3820" y="4725144"/>
            <a:ext cx="1504950"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648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Justice System - UK</a:t>
            </a:r>
            <a:endParaRPr lang="en-US" dirty="0"/>
          </a:p>
        </p:txBody>
      </p:sp>
      <p:sp>
        <p:nvSpPr>
          <p:cNvPr id="3" name="Content Placeholder 2"/>
          <p:cNvSpPr>
            <a:spLocks noGrp="1"/>
          </p:cNvSpPr>
          <p:nvPr>
            <p:ph idx="1"/>
          </p:nvPr>
        </p:nvSpPr>
        <p:spPr/>
        <p:txBody>
          <a:bodyPr/>
          <a:lstStyle/>
          <a:p>
            <a:r>
              <a:rPr lang="en-US" dirty="0" smtClean="0"/>
              <a:t>Since 1</a:t>
            </a:r>
            <a:r>
              <a:rPr lang="en-US" baseline="30000" dirty="0" smtClean="0"/>
              <a:t>st</a:t>
            </a:r>
            <a:r>
              <a:rPr lang="en-US" dirty="0" smtClean="0"/>
              <a:t> April 2003 the CJB is coordinated through 42 agencies throughout England and Wales</a:t>
            </a:r>
          </a:p>
          <a:p>
            <a:r>
              <a:rPr lang="en-GB" dirty="0" smtClean="0"/>
              <a:t>The four principal sources of UK law are legislation, common law, European Union law and the European Convention on Human Rights</a:t>
            </a:r>
          </a:p>
          <a:p>
            <a:endParaRPr lang="en-GB" dirty="0" smtClean="0"/>
          </a:p>
          <a:p>
            <a:pPr marL="0" indent="0">
              <a:buNone/>
            </a:pPr>
            <a:r>
              <a:rPr lang="en-US" sz="1200" dirty="0" smtClean="0">
                <a:solidFill>
                  <a:srgbClr val="FFFF00"/>
                </a:solidFill>
              </a:rPr>
              <a:t>http://www.ilex.org.uk/about_legal_executives/the_uk_legal_system.aspx</a:t>
            </a:r>
          </a:p>
          <a:p>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908" y="5157192"/>
            <a:ext cx="1143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8292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Definition in UK</a:t>
            </a:r>
            <a:endParaRPr lang="en-US" dirty="0"/>
          </a:p>
        </p:txBody>
      </p:sp>
      <p:sp>
        <p:nvSpPr>
          <p:cNvPr id="3" name="Content Placeholder 2"/>
          <p:cNvSpPr>
            <a:spLocks noGrp="1"/>
          </p:cNvSpPr>
          <p:nvPr>
            <p:ph idx="1"/>
          </p:nvPr>
        </p:nvSpPr>
        <p:spPr>
          <a:xfrm>
            <a:off x="1638300" y="1981200"/>
            <a:ext cx="8382000" cy="3896072"/>
          </a:xfrm>
        </p:spPr>
        <p:txBody>
          <a:bodyPr/>
          <a:lstStyle/>
          <a:p>
            <a:r>
              <a:rPr lang="en-GB" sz="2800" dirty="0" smtClean="0"/>
              <a:t>In the United Kingdom there are three separate criminal justice systems, one each for Scotland, Northern Ireland, and England and Wales</a:t>
            </a:r>
          </a:p>
          <a:p>
            <a:r>
              <a:rPr lang="en-GB" sz="2800" dirty="0" smtClean="0"/>
              <a:t>In the United Kingdom there is no penal code. The sources and interpretation of the criminal laws are to be found in individual Acts of Parliament</a:t>
            </a:r>
          </a:p>
          <a:p>
            <a:pPr lvl="1"/>
            <a:r>
              <a:rPr lang="en-GB" sz="2400" dirty="0" smtClean="0"/>
              <a:t>Now influenced by the European Courts of Justice</a:t>
            </a:r>
          </a:p>
          <a:p>
            <a:pPr lvl="1"/>
            <a:endParaRPr lang="en-GB" sz="2400" dirty="0"/>
          </a:p>
          <a:p>
            <a:pPr marL="457200" lvl="1" indent="0">
              <a:buNone/>
            </a:pPr>
            <a:r>
              <a:rPr lang="en-US" sz="1200" dirty="0" smtClean="0">
                <a:solidFill>
                  <a:srgbClr val="FFFF00"/>
                </a:solidFill>
              </a:rPr>
              <a:t>http://law.jrank.org/pages/660/Comparative-Criminal-Law-Enforcement-England-Wales.html </a:t>
            </a:r>
          </a:p>
          <a:p>
            <a:pPr marL="457200" lvl="1" indent="0">
              <a:buNone/>
            </a:pPr>
            <a:endParaRPr lang="en-US" sz="1200" dirty="0">
              <a:solidFill>
                <a:srgbClr val="FFFF00"/>
              </a:solidFill>
            </a:endParaRPr>
          </a:p>
        </p:txBody>
      </p:sp>
    </p:spTree>
    <p:extLst>
      <p:ext uri="{BB962C8B-B14F-4D97-AF65-F5344CB8AC3E}">
        <p14:creationId xmlns:p14="http://schemas.microsoft.com/office/powerpoint/2010/main" val="1541917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Defining Criminal Justice in the USA</a:t>
            </a:r>
            <a:endParaRPr lang="en-US" sz="3600" dirty="0"/>
          </a:p>
        </p:txBody>
      </p:sp>
      <p:sp>
        <p:nvSpPr>
          <p:cNvPr id="3" name="Content Placeholder 2"/>
          <p:cNvSpPr>
            <a:spLocks noGrp="1"/>
          </p:cNvSpPr>
          <p:nvPr>
            <p:ph idx="1"/>
          </p:nvPr>
        </p:nvSpPr>
        <p:spPr>
          <a:xfrm>
            <a:off x="1615108" y="2060848"/>
            <a:ext cx="8382000" cy="3456384"/>
          </a:xfrm>
        </p:spPr>
        <p:txBody>
          <a:bodyPr/>
          <a:lstStyle/>
          <a:p>
            <a:r>
              <a:rPr lang="en-US" dirty="0" smtClean="0"/>
              <a:t>Based upon the US Constitution over 200 years old</a:t>
            </a:r>
          </a:p>
          <a:p>
            <a:r>
              <a:rPr lang="en-US" dirty="0" smtClean="0"/>
              <a:t>Interpreted and amended many times</a:t>
            </a:r>
          </a:p>
          <a:p>
            <a:r>
              <a:rPr lang="en-US" dirty="0" smtClean="0"/>
              <a:t>Early influence based upon English Common Law</a:t>
            </a:r>
          </a:p>
          <a:p>
            <a:endParaRPr lang="en-US" dirty="0"/>
          </a:p>
        </p:txBody>
      </p:sp>
      <p:sp>
        <p:nvSpPr>
          <p:cNvPr id="4" name="Rectangle 3"/>
          <p:cNvSpPr/>
          <p:nvPr/>
        </p:nvSpPr>
        <p:spPr>
          <a:xfrm>
            <a:off x="1759124" y="5589240"/>
            <a:ext cx="8136904" cy="276999"/>
          </a:xfrm>
          <a:prstGeom prst="rect">
            <a:avLst/>
          </a:prstGeom>
        </p:spPr>
        <p:txBody>
          <a:bodyPr wrap="square">
            <a:spAutoFit/>
          </a:bodyPr>
          <a:lstStyle/>
          <a:p>
            <a:r>
              <a:rPr lang="en-GB" sz="1200" dirty="0" smtClean="0">
                <a:solidFill>
                  <a:srgbClr val="FFFF00"/>
                </a:solidFill>
              </a:rPr>
              <a:t>The American criminal justice system, Gerhard Falk, Greenwood Publishing, 2010</a:t>
            </a:r>
            <a:endParaRPr lang="en-GB" sz="1200" dirty="0">
              <a:solidFill>
                <a:srgbClr val="FFFF00"/>
              </a:solidFill>
            </a:endParaRPr>
          </a:p>
        </p:txBody>
      </p:sp>
    </p:spTree>
    <p:extLst>
      <p:ext uri="{BB962C8B-B14F-4D97-AF65-F5344CB8AC3E}">
        <p14:creationId xmlns:p14="http://schemas.microsoft.com/office/powerpoint/2010/main" val="794133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Criminal Justice in UK</a:t>
            </a:r>
            <a:endParaRPr lang="en-US" dirty="0"/>
          </a:p>
        </p:txBody>
      </p:sp>
      <p:sp>
        <p:nvSpPr>
          <p:cNvPr id="3" name="Content Placeholder 2"/>
          <p:cNvSpPr>
            <a:spLocks noGrp="1"/>
          </p:cNvSpPr>
          <p:nvPr>
            <p:ph idx="1"/>
          </p:nvPr>
        </p:nvSpPr>
        <p:spPr/>
        <p:txBody>
          <a:bodyPr/>
          <a:lstStyle/>
          <a:p>
            <a:r>
              <a:rPr lang="en-US" dirty="0" smtClean="0"/>
              <a:t>A strong legal history, developing from King William 1</a:t>
            </a:r>
            <a:r>
              <a:rPr lang="en-US" baseline="30000" dirty="0" smtClean="0"/>
              <a:t>st</a:t>
            </a:r>
            <a:r>
              <a:rPr lang="en-US" dirty="0" smtClean="0"/>
              <a:t> in 1066</a:t>
            </a:r>
          </a:p>
          <a:p>
            <a:r>
              <a:rPr lang="en-US" dirty="0" smtClean="0"/>
              <a:t>Based upon a constitutional monarchy with laws enacted through parliament</a:t>
            </a:r>
          </a:p>
          <a:p>
            <a:r>
              <a:rPr lang="en-US" dirty="0" smtClean="0"/>
              <a:t>Bills approved by the House of Lords but enacted through the House of Commons</a:t>
            </a:r>
          </a:p>
          <a:p>
            <a:endParaRPr lang="en-US" dirty="0"/>
          </a:p>
          <a:p>
            <a:pPr marL="0" indent="0">
              <a:buNone/>
            </a:pPr>
            <a:r>
              <a:rPr lang="en-GB" sz="1200" dirty="0" smtClean="0">
                <a:solidFill>
                  <a:srgbClr val="FFFF00"/>
                </a:solidFill>
              </a:rPr>
              <a:t>Criminal justice in England and the United States, David Hirschel, J. David Hirschel, William O. Wakefield, Scott Sasse, </a:t>
            </a:r>
          </a:p>
          <a:p>
            <a:pPr marL="0" indent="0">
              <a:buNone/>
            </a:pPr>
            <a:r>
              <a:rPr lang="en-GB" sz="1200" dirty="0" smtClean="0">
                <a:solidFill>
                  <a:srgbClr val="FFFF00"/>
                </a:solidFill>
              </a:rPr>
              <a:t> James &amp; Bartlett 2nd Ed 2008</a:t>
            </a:r>
          </a:p>
          <a:p>
            <a:pPr marL="0" indent="0">
              <a:buNone/>
            </a:pPr>
            <a:endParaRPr lang="en-US" dirty="0"/>
          </a:p>
        </p:txBody>
      </p:sp>
    </p:spTree>
    <p:extLst>
      <p:ext uri="{BB962C8B-B14F-4D97-AF65-F5344CB8AC3E}">
        <p14:creationId xmlns:p14="http://schemas.microsoft.com/office/powerpoint/2010/main" val="2452442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Contrasting Criminal Problems</a:t>
            </a:r>
            <a:endParaRPr lang="en-US" dirty="0"/>
          </a:p>
        </p:txBody>
      </p:sp>
      <p:sp>
        <p:nvSpPr>
          <p:cNvPr id="3" name="Content Placeholder 2"/>
          <p:cNvSpPr>
            <a:spLocks noGrp="1"/>
          </p:cNvSpPr>
          <p:nvPr>
            <p:ph idx="1"/>
          </p:nvPr>
        </p:nvSpPr>
        <p:spPr>
          <a:xfrm>
            <a:off x="1638300" y="1981200"/>
            <a:ext cx="8382000" cy="3464024"/>
          </a:xfrm>
        </p:spPr>
        <p:txBody>
          <a:bodyPr/>
          <a:lstStyle/>
          <a:p>
            <a:r>
              <a:rPr lang="en-US" dirty="0" smtClean="0"/>
              <a:t>The USA is highly influenced by criminal activity related to drugs, immigrants, firearms and juvenile crime</a:t>
            </a:r>
          </a:p>
          <a:p>
            <a:r>
              <a:rPr lang="en-US" dirty="0" smtClean="0"/>
              <a:t>The UK suffers from crime related to deviance, social unrest, immigrants and alcohol abuse</a:t>
            </a:r>
          </a:p>
          <a:p>
            <a:endParaRPr lang="en-US" dirty="0"/>
          </a:p>
        </p:txBody>
      </p:sp>
      <p:sp>
        <p:nvSpPr>
          <p:cNvPr id="4" name="Rectangle 3"/>
          <p:cNvSpPr/>
          <p:nvPr/>
        </p:nvSpPr>
        <p:spPr>
          <a:xfrm>
            <a:off x="1975148" y="5949280"/>
            <a:ext cx="8136904" cy="461665"/>
          </a:xfrm>
          <a:prstGeom prst="rect">
            <a:avLst/>
          </a:prstGeom>
        </p:spPr>
        <p:txBody>
          <a:bodyPr wrap="square">
            <a:spAutoFit/>
          </a:bodyPr>
          <a:lstStyle/>
          <a:p>
            <a:r>
              <a:rPr lang="en-GB" sz="1200" dirty="0" smtClean="0">
                <a:solidFill>
                  <a:srgbClr val="FFFF00"/>
                </a:solidFill>
              </a:rPr>
              <a:t>Criminal justice in England and the United States, David Hirschel, J. David Hirschel, William O. Wakefield, Scott Sasse, </a:t>
            </a:r>
          </a:p>
          <a:p>
            <a:r>
              <a:rPr lang="en-GB" sz="1200" dirty="0" smtClean="0">
                <a:solidFill>
                  <a:srgbClr val="FFFF00"/>
                </a:solidFill>
              </a:rPr>
              <a:t> James &amp; Bartlett 2nd Ed 2008</a:t>
            </a:r>
            <a:endParaRPr lang="en-GB" sz="1200" dirty="0">
              <a:solidFill>
                <a:srgbClr val="FFFF00"/>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1852" y="4509120"/>
            <a:ext cx="173355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222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Death Penalty</a:t>
            </a:r>
            <a:endParaRPr lang="en-US" dirty="0"/>
          </a:p>
        </p:txBody>
      </p:sp>
      <p:sp>
        <p:nvSpPr>
          <p:cNvPr id="3" name="Content Placeholder 2"/>
          <p:cNvSpPr>
            <a:spLocks noGrp="1"/>
          </p:cNvSpPr>
          <p:nvPr>
            <p:ph idx="1"/>
          </p:nvPr>
        </p:nvSpPr>
        <p:spPr/>
        <p:txBody>
          <a:bodyPr/>
          <a:lstStyle/>
          <a:p>
            <a:r>
              <a:rPr lang="en-US" dirty="0" smtClean="0"/>
              <a:t>The death penalty was abolished in the UK in 1969 for all cases of homicide. Formally ratified in Strasbourg in 1999.</a:t>
            </a:r>
          </a:p>
          <a:p>
            <a:r>
              <a:rPr lang="en-US" dirty="0" smtClean="0"/>
              <a:t>The death penalty still exists in a number of US States but there are moves towards future abolition </a:t>
            </a:r>
          </a:p>
          <a:p>
            <a:r>
              <a:rPr lang="en-US" dirty="0" smtClean="0"/>
              <a:t>Life Imprisonment for Treason in UK but Execution still an option in USA</a:t>
            </a:r>
            <a:endParaRPr lang="en-US" dirty="0"/>
          </a:p>
        </p:txBody>
      </p:sp>
    </p:spTree>
    <p:extLst>
      <p:ext uri="{BB962C8B-B14F-4D97-AF65-F5344CB8AC3E}">
        <p14:creationId xmlns:p14="http://schemas.microsoft.com/office/powerpoint/2010/main" val="4121522861"/>
      </p:ext>
    </p:extLst>
  </p:cSld>
  <p:clrMapOvr>
    <a:masterClrMapping/>
  </p:clrMapOvr>
</p:sld>
</file>

<file path=ppt/theme/theme1.xml><?xml version="1.0" encoding="utf-8"?>
<a:theme xmlns:a="http://schemas.openxmlformats.org/drawingml/2006/main" name="GOLDTUBE">
  <a:themeElements>
    <a:clrScheme name="">
      <a:dk1>
        <a:srgbClr val="969696"/>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FFCC66"/>
      </a:hlink>
      <a:folHlink>
        <a:srgbClr val="969696"/>
      </a:folHlink>
    </a:clrScheme>
    <a:fontScheme name="GOLDTUB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LDTUB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LDTUB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LDTUB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LDTUB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LDTUB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LDTUB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LDTUB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LDTUB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LDTUB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LDTUB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LDTUB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LDTUB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GOLDTUBE</Template>
  <TotalTime>220</TotalTime>
  <Pages>8899840</Pages>
  <Words>2496</Words>
  <Application>Microsoft Office PowerPoint</Application>
  <PresentationFormat>35mm Slides</PresentationFormat>
  <Paragraphs>118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GOLDTUBE</vt:lpstr>
      <vt:lpstr>Alternative Justice Systems</vt:lpstr>
      <vt:lpstr>Criminal Justice System - USA</vt:lpstr>
      <vt:lpstr>Legal Definition in USA</vt:lpstr>
      <vt:lpstr>Criminal Justice System - UK</vt:lpstr>
      <vt:lpstr>Legal Definition in UK</vt:lpstr>
      <vt:lpstr>Defining Criminal Justice in the USA</vt:lpstr>
      <vt:lpstr>Defining Criminal Justice in UK</vt:lpstr>
      <vt:lpstr>Contrasting Criminal Problems</vt:lpstr>
      <vt:lpstr>The Death Penalty</vt:lpstr>
      <vt:lpstr>Top Criminal activities in USA</vt:lpstr>
      <vt:lpstr>Top Criminal activities in UK</vt:lpstr>
      <vt:lpstr>References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Justice Systems</dc:title>
  <dc:creator>Owner</dc:creator>
  <cp:lastModifiedBy>Owner</cp:lastModifiedBy>
  <cp:revision>26</cp:revision>
  <dcterms:created xsi:type="dcterms:W3CDTF">2011-07-03T18:14:19Z</dcterms:created>
  <dcterms:modified xsi:type="dcterms:W3CDTF">2011-07-04T21:54:57Z</dcterms:modified>
</cp:coreProperties>
</file>