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24"/>
  </p:notesMasterIdLst>
  <p:sldIdLst>
    <p:sldId id="256" r:id="rId3"/>
    <p:sldId id="284" r:id="rId4"/>
    <p:sldId id="265" r:id="rId5"/>
    <p:sldId id="269" r:id="rId6"/>
    <p:sldId id="259" r:id="rId7"/>
    <p:sldId id="271" r:id="rId8"/>
    <p:sldId id="267" r:id="rId9"/>
    <p:sldId id="272" r:id="rId10"/>
    <p:sldId id="270" r:id="rId11"/>
    <p:sldId id="278" r:id="rId12"/>
    <p:sldId id="281" r:id="rId13"/>
    <p:sldId id="273" r:id="rId14"/>
    <p:sldId id="266" r:id="rId15"/>
    <p:sldId id="262" r:id="rId16"/>
    <p:sldId id="261" r:id="rId17"/>
    <p:sldId id="279" r:id="rId18"/>
    <p:sldId id="276" r:id="rId19"/>
    <p:sldId id="282" r:id="rId20"/>
    <p:sldId id="283" r:id="rId21"/>
    <p:sldId id="263"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9056" autoAdjust="0"/>
  </p:normalViewPr>
  <p:slideViewPr>
    <p:cSldViewPr>
      <p:cViewPr varScale="1">
        <p:scale>
          <a:sx n="92" d="100"/>
          <a:sy n="92" d="100"/>
        </p:scale>
        <p:origin x="215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dirty="0"/>
          </a:p>
        </p:txBody>
      </p:sp>
    </p:spTree>
    <p:extLst>
      <p:ext uri="{BB962C8B-B14F-4D97-AF65-F5344CB8AC3E}">
        <p14:creationId xmlns:p14="http://schemas.microsoft.com/office/powerpoint/2010/main" val="627855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read the screen presentation where all  your information</a:t>
            </a:r>
            <a:r>
              <a:rPr lang="en-US" baseline="0" dirty="0" smtClean="0"/>
              <a:t> is on the screen. Your PowerPoint will flow better. I put all your talking notes on each screen. However, the first 10 screens, I put talking notes but it will run long</a:t>
            </a:r>
          </a:p>
          <a:p>
            <a:r>
              <a:rPr lang="en-US" baseline="0" dirty="0" smtClean="0"/>
              <a:t>So when you get to the 11 screen just read from the screens which I include notes on all the other slides so either way you can discuss.  But talking notes and APA references are documented on last screen. You will do great if you get nervous just talk from the screen.</a:t>
            </a:r>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a:t>
            </a:fld>
            <a:endParaRPr lang="en-US" dirty="0"/>
          </a:p>
        </p:txBody>
      </p:sp>
    </p:spTree>
    <p:extLst>
      <p:ext uri="{BB962C8B-B14F-4D97-AF65-F5344CB8AC3E}">
        <p14:creationId xmlns:p14="http://schemas.microsoft.com/office/powerpoint/2010/main" val="2227829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aseline="0" dirty="0" smtClean="0"/>
              <a:t>The </a:t>
            </a:r>
            <a:r>
              <a:rPr lang="en-US" baseline="0" dirty="0" smtClean="0"/>
              <a:t>Graphic Scale </a:t>
            </a:r>
            <a:r>
              <a:rPr lang="en-US" baseline="0" dirty="0" smtClean="0"/>
              <a:t>was chosen because the CEO mentioned the employees were unhappy with the review process and difficult to understand. In addition the employees</a:t>
            </a:r>
          </a:p>
          <a:p>
            <a:r>
              <a:rPr lang="en-US" baseline="0" dirty="0" smtClean="0"/>
              <a:t>Did not understand the methods for determine raises. The use of the Graphic Scale Assessment clearly shows how the workers compare to each other in performance. This graphical display can show the best performers</a:t>
            </a:r>
          </a:p>
          <a:p>
            <a:r>
              <a:rPr lang="en-US" baseline="0" dirty="0" smtClean="0"/>
              <a:t>What should and deserve a raise. This Graphic Scale Assessment is a valuable tool for the HR department to adopt because the Graphic Scale workings across all job positions from accounting, IT, business, engineering and</a:t>
            </a:r>
          </a:p>
          <a:p>
            <a:r>
              <a:rPr lang="en-US" baseline="0" dirty="0" smtClean="0"/>
              <a:t>Product and Development.  According to Bye(2014), the Graphic Scale assessment can provide the manager with side-by-side performance of 20 to 50 employees within the same department and ranking them. The employee can see their own ranking in association of their peers. Employees are motivated because they can see exactly whether they rank in the order of performance.  In addition, you can tell an employee about the rating scale effectives their salary, however a graphical</a:t>
            </a:r>
          </a:p>
          <a:p>
            <a:r>
              <a:rPr lang="en-US" baseline="0" dirty="0" smtClean="0"/>
              <a:t>Presentation and review of their ranking makes the employee comfortable with the outcomes of the assessments.</a:t>
            </a:r>
          </a:p>
          <a:p>
            <a:endParaRPr lang="en-US" baseline="0" dirty="0" smtClean="0"/>
          </a:p>
          <a:p>
            <a:r>
              <a:rPr lang="en-US" baseline="0" dirty="0" err="1" smtClean="0"/>
              <a:t>Bye,D</a:t>
            </a:r>
            <a:r>
              <a:rPr lang="en-US" baseline="0" dirty="0" smtClean="0"/>
              <a:t>.(2014). What Are the Disadvantages of Using a Graphic Rating Scale When Evaluating Performance? Retrieved December 30, 2014 from</a:t>
            </a:r>
          </a:p>
          <a:p>
            <a:r>
              <a:rPr lang="en-US" baseline="0" dirty="0" smtClean="0"/>
              <a:t>http://smallbusiness.chron.com/disadvantages-using-graphic-rating-scale-evaluating-performance-33292.html</a:t>
            </a:r>
          </a:p>
          <a:p>
            <a:endParaRPr lang="en-US" baseline="0" dirty="0" smtClean="0"/>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11</a:t>
            </a:fld>
            <a:endParaRPr lang="en-US" dirty="0"/>
          </a:p>
        </p:txBody>
      </p:sp>
    </p:spTree>
    <p:extLst>
      <p:ext uri="{BB962C8B-B14F-4D97-AF65-F5344CB8AC3E}">
        <p14:creationId xmlns:p14="http://schemas.microsoft.com/office/powerpoint/2010/main" val="2466260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According to the </a:t>
            </a:r>
            <a:r>
              <a:rPr lang="en-US" dirty="0" err="1" smtClean="0"/>
              <a:t>LeadershipChallenge</a:t>
            </a:r>
            <a:r>
              <a:rPr lang="en-US" dirty="0" smtClean="0"/>
              <a:t>(2014)</a:t>
            </a:r>
            <a:r>
              <a:rPr lang="en-US" baseline="0" dirty="0" smtClean="0"/>
              <a:t> The 369 Assessment Model is one the best practices for managers to delivery performance appraisals because the process is consistent while</a:t>
            </a:r>
          </a:p>
          <a:p>
            <a:r>
              <a:rPr lang="en-US" baseline="0" dirty="0" smtClean="0"/>
              <a:t>Building employee knowledge levels, leadership abilities, empowerment and career training opportunities. </a:t>
            </a:r>
            <a:r>
              <a:rPr lang="en-US" dirty="0" smtClean="0">
                <a:effectLst/>
              </a:rPr>
              <a:t>360 Degree Feedback is a system or process in which employees receive confidential, anonymous feedback from the people who work around them. This typically includes the employee's manager, peers, and direct reports. A mixture of about eight to twelve people fill out an anonymous online feedback form that asks questions covering a broad range of workplace competencies(CustomInsight,2014). When done properly, 360 is highly effective as a development tool. The feedback process gives people an opportunity to provide anonymous feedback to a coworker that they might otherwise be uncomfortable giving. Feedback recipients gain insight into how others perceive them and have an opportunity to adjust behaviors and develop skills that will enable them to excel at their jobs</a:t>
            </a:r>
            <a:endParaRPr lang="en-US" baseline="0" dirty="0" smtClean="0"/>
          </a:p>
          <a:p>
            <a:endParaRPr lang="en-US" baseline="0" dirty="0" smtClean="0"/>
          </a:p>
          <a:p>
            <a:r>
              <a:rPr lang="en-US" baseline="0" dirty="0" err="1" smtClean="0"/>
              <a:t>LeadershipChallenge</a:t>
            </a:r>
            <a:r>
              <a:rPr lang="en-US" baseline="0" dirty="0" smtClean="0"/>
              <a:t>.(2014).Leadership practices inventory. Retrieved December 30, 2014 from http://www.leadershipchallenge.com/professionals-section-lpi.aspx</a:t>
            </a:r>
          </a:p>
          <a:p>
            <a:endParaRPr lang="en-US" baseline="0" dirty="0" smtClean="0"/>
          </a:p>
          <a:p>
            <a:r>
              <a:rPr lang="en-US" baseline="0" dirty="0" err="1" smtClean="0"/>
              <a:t>CustomInsight</a:t>
            </a:r>
            <a:r>
              <a:rPr lang="en-US" baseline="0" dirty="0" smtClean="0"/>
              <a:t>.(2014).What is 360 feedback? Retrieved December 30,2014 from http://www.custominsight.com/360-degree-feedback/what-is-360-degree-feedback.asp</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12</a:t>
            </a:fld>
            <a:endParaRPr lang="en-US" dirty="0"/>
          </a:p>
        </p:txBody>
      </p:sp>
    </p:spTree>
    <p:extLst>
      <p:ext uri="{BB962C8B-B14F-4D97-AF65-F5344CB8AC3E}">
        <p14:creationId xmlns:p14="http://schemas.microsoft.com/office/powerpoint/2010/main" val="24683109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360 This method involves feedback from everyone in the employees team and department such as peers, other employees, supervisors and anyone who has interaction with the employee. The manager will gather feed back about employee performance from his peers subordinates and supervisors. It will help evaluator to reduce biased evaluation and covers all aspects of employee's job and behavior.  </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13</a:t>
            </a:fld>
            <a:endParaRPr lang="en-US" dirty="0"/>
          </a:p>
        </p:txBody>
      </p:sp>
    </p:spTree>
    <p:extLst>
      <p:ext uri="{BB962C8B-B14F-4D97-AF65-F5344CB8AC3E}">
        <p14:creationId xmlns:p14="http://schemas.microsoft.com/office/powerpoint/2010/main" val="404028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The 360 Model of assessment should be used by the organization because it allows the manager or supervisor to provide a fair</a:t>
            </a:r>
            <a:r>
              <a:rPr lang="en-US" baseline="0" dirty="0" smtClean="0"/>
              <a:t> and impartial performance appraisal. The multi-rating system</a:t>
            </a:r>
          </a:p>
          <a:p>
            <a:r>
              <a:rPr lang="en-US" baseline="0" dirty="0" smtClean="0"/>
              <a:t>Gathers all the different feedback from peers, clients, managers, supervisors or anyone with contact with the employee. These responses and information is evaluated and scored to determine</a:t>
            </a:r>
          </a:p>
          <a:p>
            <a:r>
              <a:rPr lang="en-US" baseline="0" dirty="0" smtClean="0"/>
              <a:t>A score for the employment. The multi-source feedback always the manager to relay on others perceptions rather than a one channel evaluation. In addition, the manager gets to compare there notes</a:t>
            </a:r>
          </a:p>
          <a:p>
            <a:r>
              <a:rPr lang="en-US" baseline="0" dirty="0" smtClean="0"/>
              <a:t>With the other departments to see if they have the right assumptions about this employee. The external sources are critical because the can score the customer service skills of the employee who</a:t>
            </a:r>
          </a:p>
          <a:p>
            <a:r>
              <a:rPr lang="en-US" baseline="0" dirty="0" smtClean="0"/>
              <a:t>At all times represent the company. This model should be utilized because the CEO mentioned the employees were complaining about not getting a timely performance appraisal. According to Vanek(2014), </a:t>
            </a:r>
          </a:p>
          <a:p>
            <a:r>
              <a:rPr lang="en-US" baseline="0" dirty="0" smtClean="0"/>
              <a:t>The 360 Model of Assessment is not a performance appraisal but a professional development tools to help employees grow and hone their professional skills. This model would be perfect for the </a:t>
            </a:r>
          </a:p>
          <a:p>
            <a:r>
              <a:rPr lang="en-US" baseline="0" dirty="0" smtClean="0"/>
              <a:t>Company because 360 Model assessment can be done several times a year instead of the one time per year. The employee would always understand how they are performing. </a:t>
            </a:r>
          </a:p>
          <a:p>
            <a:endParaRPr lang="en-US" baseline="0" dirty="0" smtClean="0"/>
          </a:p>
          <a:p>
            <a:r>
              <a:rPr lang="en-US" baseline="0" dirty="0" smtClean="0"/>
              <a:t>Vanek,(2014).</a:t>
            </a:r>
            <a:r>
              <a:rPr lang="en-US" b="1" dirty="0" smtClean="0"/>
              <a:t> Guide to 360 Reviews – What is a 360? How Do You Administer 360 Feedback?.</a:t>
            </a:r>
            <a:r>
              <a:rPr lang="en-US" b="1" baseline="0" dirty="0" smtClean="0"/>
              <a:t> Retrieved December 28,2014 from</a:t>
            </a:r>
          </a:p>
          <a:p>
            <a:r>
              <a:rPr lang="en-US" dirty="0" smtClean="0"/>
              <a:t>http://www.surveygizmo.com/survey-blog/guide-to-360-reviews-what-is-a-360-how-do-you-administer-360-feedback/</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14</a:t>
            </a:fld>
            <a:endParaRPr lang="en-US" dirty="0"/>
          </a:p>
        </p:txBody>
      </p:sp>
    </p:spTree>
    <p:extLst>
      <p:ext uri="{BB962C8B-B14F-4D97-AF65-F5344CB8AC3E}">
        <p14:creationId xmlns:p14="http://schemas.microsoft.com/office/powerpoint/2010/main" val="2229779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Frequent performance Appraisal feedback as value for employee</a:t>
            </a:r>
          </a:p>
          <a:p>
            <a:r>
              <a:rPr lang="en-US" dirty="0" smtClean="0"/>
              <a:t>Assessment of employee quality, quantity, volume, and timeliness bring value</a:t>
            </a:r>
          </a:p>
          <a:p>
            <a:r>
              <a:rPr lang="en-US" dirty="0" smtClean="0"/>
              <a:t>Non-Data based feedback brings value to employees such as participation, knowledge level, integration into team and customer service skills</a:t>
            </a:r>
          </a:p>
          <a:p>
            <a:r>
              <a:rPr lang="en-US" dirty="0" smtClean="0"/>
              <a:t>Manager provides a clear path to career development which benefits the employee</a:t>
            </a:r>
          </a:p>
          <a:p>
            <a:r>
              <a:rPr lang="en-US" dirty="0" smtClean="0"/>
              <a:t>Opportunity to relay positive feedback for motivation of employee</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15</a:t>
            </a:fld>
            <a:endParaRPr lang="en-US" dirty="0"/>
          </a:p>
        </p:txBody>
      </p:sp>
    </p:spTree>
    <p:extLst>
      <p:ext uri="{BB962C8B-B14F-4D97-AF65-F5344CB8AC3E}">
        <p14:creationId xmlns:p14="http://schemas.microsoft.com/office/powerpoint/2010/main" val="169828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Employee feels empower because they have a define career plan and development</a:t>
            </a:r>
          </a:p>
          <a:p>
            <a:r>
              <a:rPr lang="en-US" dirty="0" smtClean="0"/>
              <a:t>Employee understands the expectations to succeed</a:t>
            </a:r>
          </a:p>
          <a:p>
            <a:r>
              <a:rPr lang="en-US" dirty="0" smtClean="0"/>
              <a:t>Employee is motivated because they have an individual plan tailored for their future growth </a:t>
            </a:r>
          </a:p>
          <a:p>
            <a:r>
              <a:rPr lang="en-US" dirty="0" smtClean="0"/>
              <a:t>The employer investment in employee training and development helps retain a knowledge workforce long term</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16</a:t>
            </a:fld>
            <a:endParaRPr lang="en-US" dirty="0"/>
          </a:p>
        </p:txBody>
      </p:sp>
    </p:spTree>
    <p:extLst>
      <p:ext uri="{BB962C8B-B14F-4D97-AF65-F5344CB8AC3E}">
        <p14:creationId xmlns:p14="http://schemas.microsoft.com/office/powerpoint/2010/main" val="215797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Individual performance based on employees job description </a:t>
            </a:r>
          </a:p>
          <a:p>
            <a:r>
              <a:rPr lang="en-US" dirty="0" smtClean="0"/>
              <a:t>Team evaluation performance based on team set goals</a:t>
            </a:r>
          </a:p>
          <a:p>
            <a:r>
              <a:rPr lang="en-US" dirty="0" smtClean="0"/>
              <a:t>Individual performance only measures that persons performance only</a:t>
            </a:r>
          </a:p>
          <a:p>
            <a:r>
              <a:rPr lang="en-US" dirty="0" smtClean="0"/>
              <a:t>Team evaluations is measures the entire time goals as one group</a:t>
            </a:r>
          </a:p>
          <a:p>
            <a:r>
              <a:rPr lang="en-US" dirty="0" smtClean="0"/>
              <a:t>Individual performance does not consider team accomplishments</a:t>
            </a:r>
          </a:p>
          <a:p>
            <a:r>
              <a:rPr lang="en-US" dirty="0" smtClean="0"/>
              <a:t>Team evaluations considers the performance of the team deadlines, team presentations and team completion of projects. </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17</a:t>
            </a:fld>
            <a:endParaRPr lang="en-US" dirty="0"/>
          </a:p>
        </p:txBody>
      </p:sp>
    </p:spTree>
    <p:extLst>
      <p:ext uri="{BB962C8B-B14F-4D97-AF65-F5344CB8AC3E}">
        <p14:creationId xmlns:p14="http://schemas.microsoft.com/office/powerpoint/2010/main" val="937184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Organizing adopting succession planning as essential senior positions stand-bys</a:t>
            </a:r>
          </a:p>
          <a:p>
            <a:r>
              <a:rPr lang="en-US" dirty="0" smtClean="0"/>
              <a:t>Adopt to identify workforce next managers</a:t>
            </a:r>
          </a:p>
          <a:p>
            <a:r>
              <a:rPr lang="en-US" dirty="0" smtClean="0"/>
              <a:t>Training opportunities for finding successors</a:t>
            </a:r>
          </a:p>
          <a:p>
            <a:r>
              <a:rPr lang="en-US" dirty="0" smtClean="0"/>
              <a:t>Improve employees skill level within the organization for growth</a:t>
            </a:r>
          </a:p>
          <a:p>
            <a:r>
              <a:rPr lang="en-US" dirty="0" smtClean="0"/>
              <a:t>Lower external hiring applicants</a:t>
            </a:r>
          </a:p>
          <a:p>
            <a:r>
              <a:rPr lang="en-US" dirty="0" smtClean="0"/>
              <a:t>Improve employee moral </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18</a:t>
            </a:fld>
            <a:endParaRPr lang="en-US" dirty="0"/>
          </a:p>
        </p:txBody>
      </p:sp>
    </p:spTree>
    <p:extLst>
      <p:ext uri="{BB962C8B-B14F-4D97-AF65-F5344CB8AC3E}">
        <p14:creationId xmlns:p14="http://schemas.microsoft.com/office/powerpoint/2010/main" val="41671647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Succession Planning is a systematic approach to:</a:t>
            </a:r>
          </a:p>
          <a:p>
            <a:r>
              <a:rPr lang="en-US" dirty="0" smtClean="0"/>
              <a:t>Building leadership pipelines</a:t>
            </a:r>
          </a:p>
          <a:p>
            <a:r>
              <a:rPr lang="en-US" dirty="0" smtClean="0"/>
              <a:t>Developing potential successors</a:t>
            </a:r>
          </a:p>
          <a:p>
            <a:r>
              <a:rPr lang="en-US" dirty="0" smtClean="0"/>
              <a:t>Identifying best candidates for positions</a:t>
            </a:r>
          </a:p>
          <a:p>
            <a:r>
              <a:rPr lang="en-US" dirty="0" smtClean="0"/>
              <a:t>Prepare organization for long-term leadership training and development</a:t>
            </a:r>
          </a:p>
          <a:p>
            <a:r>
              <a:rPr lang="en-US" dirty="0" smtClean="0"/>
              <a:t>Concentrating on developing talent for return on investment</a:t>
            </a:r>
          </a:p>
          <a:p>
            <a:r>
              <a:rPr lang="en-US" dirty="0" smtClean="0"/>
              <a:t>Utilize success planning to ensure the future of the critical leadership that keeping organization stable</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19</a:t>
            </a:fld>
            <a:endParaRPr lang="en-US" dirty="0"/>
          </a:p>
        </p:txBody>
      </p:sp>
    </p:spTree>
    <p:extLst>
      <p:ext uri="{BB962C8B-B14F-4D97-AF65-F5344CB8AC3E}">
        <p14:creationId xmlns:p14="http://schemas.microsoft.com/office/powerpoint/2010/main" val="1853520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a:t>
            </a:r>
            <a:r>
              <a:rPr lang="en-US" baseline="0" dirty="0" smtClean="0"/>
              <a:t> you have any questions</a:t>
            </a:r>
          </a:p>
          <a:p>
            <a:endParaRPr lang="en-US"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20</a:t>
            </a:fld>
            <a:endParaRPr lang="en-US" dirty="0"/>
          </a:p>
        </p:txBody>
      </p:sp>
    </p:spTree>
    <p:extLst>
      <p:ext uri="{BB962C8B-B14F-4D97-AF65-F5344CB8AC3E}">
        <p14:creationId xmlns:p14="http://schemas.microsoft.com/office/powerpoint/2010/main" val="1746226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presentation today we define the Performance Appraisal </a:t>
            </a:r>
            <a:r>
              <a:rPr lang="en-US" sz="1200" kern="1200" baseline="0" dirty="0" smtClean="0">
                <a:solidFill>
                  <a:schemeClr val="tx1"/>
                </a:solidFill>
                <a:effectLst/>
                <a:latin typeface="+mn-lt"/>
                <a:ea typeface="+mn-ea"/>
                <a:cs typeface="+mn-cs"/>
              </a:rPr>
              <a:t> System.  We are preparing this presentation for the CEO and Board of Directors to review the HR strategy for Performance Appraisal system. The presentation will address how to maximize HR utilizing models for Performance Assessment. The CEO is concerned about a recent </a:t>
            </a:r>
            <a:r>
              <a:rPr lang="en-US" sz="1200" kern="1200" dirty="0" smtClean="0">
                <a:solidFill>
                  <a:schemeClr val="tx1"/>
                </a:solidFill>
                <a:effectLst/>
                <a:latin typeface="+mn-lt"/>
                <a:ea typeface="+mn-ea"/>
                <a:cs typeface="+mn-cs"/>
              </a:rPr>
              <a:t>results from a recent employee survey that indicated many employees did not receive regular performance evaluations.</a:t>
            </a:r>
          </a:p>
          <a:p>
            <a:r>
              <a:rPr lang="en-US" sz="1200" kern="1200" dirty="0" smtClean="0">
                <a:solidFill>
                  <a:schemeClr val="tx1"/>
                </a:solidFill>
                <a:effectLst/>
                <a:latin typeface="+mn-lt"/>
                <a:ea typeface="+mn-ea"/>
                <a:cs typeface="+mn-cs"/>
              </a:rPr>
              <a:t>Employees complained about the lack of a regular performance appraisal system.  Second, managers pointed out that there was not a process for assessing the work of teams, which are an important part of organizational success.</a:t>
            </a:r>
          </a:p>
          <a:p>
            <a:r>
              <a:rPr lang="en-US" sz="1200" kern="1200" dirty="0" smtClean="0">
                <a:solidFill>
                  <a:schemeClr val="tx1"/>
                </a:solidFill>
                <a:effectLst/>
                <a:latin typeface="+mn-lt"/>
                <a:ea typeface="+mn-ea"/>
                <a:cs typeface="+mn-cs"/>
              </a:rPr>
              <a:t> Third, at the last board meeting, the directors asked for a report on how the company might implement succession planning. The presentation today will address all those issues along with the benefits of a Performance</a:t>
            </a:r>
            <a:r>
              <a:rPr lang="en-US" sz="1200" kern="1200" baseline="0" dirty="0" smtClean="0">
                <a:solidFill>
                  <a:schemeClr val="tx1"/>
                </a:solidFill>
                <a:effectLst/>
                <a:latin typeface="+mn-lt"/>
                <a:ea typeface="+mn-ea"/>
                <a:cs typeface="+mn-cs"/>
              </a:rPr>
              <a:t> Appraisal System. According to Richards,(2014), the performance appraisal not only benefits the employee, but the helps the organization strengthen and grow their critical staff and leadership.</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Richards, L.(2014). The Effects of performance appraisal on organizational performance. Retrieved December 30, 2014 from</a:t>
            </a:r>
          </a:p>
          <a:p>
            <a:r>
              <a:rPr lang="en-US" dirty="0" smtClean="0"/>
              <a:t>http://smallbusiness.chron.com/effects-performance-appraisal-organizational-performance-1762.html</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2</a:t>
            </a:fld>
            <a:endParaRPr lang="en-US" dirty="0"/>
          </a:p>
        </p:txBody>
      </p:sp>
    </p:spTree>
    <p:extLst>
      <p:ext uri="{BB962C8B-B14F-4D97-AF65-F5344CB8AC3E}">
        <p14:creationId xmlns:p14="http://schemas.microsoft.com/office/powerpoint/2010/main" val="28876240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for listening to my presentation: Any questions?</a:t>
            </a:r>
            <a:endParaRPr lang="en-US"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21</a:t>
            </a:fld>
            <a:endParaRPr lang="en-US" dirty="0"/>
          </a:p>
        </p:txBody>
      </p:sp>
    </p:spTree>
    <p:extLst>
      <p:ext uri="{BB962C8B-B14F-4D97-AF65-F5344CB8AC3E}">
        <p14:creationId xmlns:p14="http://schemas.microsoft.com/office/powerpoint/2010/main" val="3470262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presentation today we define the Performance Appraisal </a:t>
            </a:r>
            <a:r>
              <a:rPr lang="en-US" sz="1200" kern="1200" baseline="0" dirty="0" smtClean="0">
                <a:solidFill>
                  <a:schemeClr val="tx1"/>
                </a:solidFill>
                <a:effectLst/>
                <a:latin typeface="+mn-lt"/>
                <a:ea typeface="+mn-ea"/>
                <a:cs typeface="+mn-cs"/>
              </a:rPr>
              <a:t> System.  We are preparing this presentation for the CEO and Board of Directors to review the HR strategy for Performance Appraisal system. The presentation will address how to maximize HR utilizing models for Performance Assessment. The CEO is concerned about a recent </a:t>
            </a:r>
            <a:r>
              <a:rPr lang="en-US" sz="1200" kern="1200" dirty="0" smtClean="0">
                <a:solidFill>
                  <a:schemeClr val="tx1"/>
                </a:solidFill>
                <a:effectLst/>
                <a:latin typeface="+mn-lt"/>
                <a:ea typeface="+mn-ea"/>
                <a:cs typeface="+mn-cs"/>
              </a:rPr>
              <a:t>results from a recent employee survey that indicated many employees did not receive regular performance evaluations.</a:t>
            </a:r>
          </a:p>
          <a:p>
            <a:r>
              <a:rPr lang="en-US" sz="1200" kern="1200" dirty="0" smtClean="0">
                <a:solidFill>
                  <a:schemeClr val="tx1"/>
                </a:solidFill>
                <a:effectLst/>
                <a:latin typeface="+mn-lt"/>
                <a:ea typeface="+mn-ea"/>
                <a:cs typeface="+mn-cs"/>
              </a:rPr>
              <a:t>Employees complained about the lack of a regular performance appraisal system.  Second, managers pointed out that there was not a process for assessing the work of teams, which are an important part of organizational success.</a:t>
            </a:r>
          </a:p>
          <a:p>
            <a:r>
              <a:rPr lang="en-US" sz="1200" kern="1200" dirty="0" smtClean="0">
                <a:solidFill>
                  <a:schemeClr val="tx1"/>
                </a:solidFill>
                <a:effectLst/>
                <a:latin typeface="+mn-lt"/>
                <a:ea typeface="+mn-ea"/>
                <a:cs typeface="+mn-cs"/>
              </a:rPr>
              <a:t> Third, at the last board meeting, the directors asked for a report on how the company might implement succession planning. The presentation today will address all those issues along with the benefits of a Performance</a:t>
            </a:r>
            <a:r>
              <a:rPr lang="en-US" sz="1200" kern="1200" baseline="0" dirty="0" smtClean="0">
                <a:solidFill>
                  <a:schemeClr val="tx1"/>
                </a:solidFill>
                <a:effectLst/>
                <a:latin typeface="+mn-lt"/>
                <a:ea typeface="+mn-ea"/>
                <a:cs typeface="+mn-cs"/>
              </a:rPr>
              <a:t> Appraisal System. According to Richards,(2014), the performance appraisal not only benefits the employee, but the helps the organization strengthen and grow their critical staff and leadership.</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Richards, L.(2014). The Effects of performance appraisal on organizational performance. Retrieved December 30, 2014 from</a:t>
            </a:r>
          </a:p>
          <a:p>
            <a:r>
              <a:rPr lang="en-US" dirty="0" smtClean="0"/>
              <a:t>http://smallbusiness.chron.com/effects-performance-appraisal-organizational-performance-1762.html</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3</a:t>
            </a:fld>
            <a:endParaRPr lang="en-US" dirty="0"/>
          </a:p>
        </p:txBody>
      </p:sp>
    </p:spTree>
    <p:extLst>
      <p:ext uri="{BB962C8B-B14F-4D97-AF65-F5344CB8AC3E}">
        <p14:creationId xmlns:p14="http://schemas.microsoft.com/office/powerpoint/2010/main" val="30910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 importance</a:t>
            </a:r>
            <a:r>
              <a:rPr lang="en-US" baseline="0" dirty="0" smtClean="0"/>
              <a:t> of a well prepared performance appraisal is critical for success.  Here is a quick checklist to go along with your preparation above.  The manager should s</a:t>
            </a:r>
            <a:r>
              <a:rPr lang="en-US" dirty="0" smtClean="0"/>
              <a:t>et a calendar date and time in advance that is convenient for both you and the employee, and that will allow enough time for each of you to do preparation. A conference room is a good choice for privacy and no interruptions. Schedule enough time for discussion about</a:t>
            </a:r>
            <a:r>
              <a:rPr lang="en-US" baseline="0" dirty="0" smtClean="0"/>
              <a:t> 1.5 hours</a:t>
            </a:r>
            <a:r>
              <a:rPr lang="en-US" dirty="0" smtClean="0"/>
              <a:t>. Gather all your information</a:t>
            </a:r>
            <a:r>
              <a:rPr lang="en-US" baseline="0" dirty="0" smtClean="0"/>
              <a:t> such as </a:t>
            </a:r>
            <a:r>
              <a:rPr lang="en-US" dirty="0" smtClean="0"/>
              <a:t>the job description and performance objectives,</a:t>
            </a:r>
            <a:r>
              <a:rPr lang="en-US" baseline="0" dirty="0" smtClean="0"/>
              <a:t> employee </a:t>
            </a:r>
            <a:r>
              <a:rPr lang="en-US" dirty="0" smtClean="0"/>
              <a:t>goals set from the current review period, organizational work rules and procedures, your documentation notes, any feedback from peers,</a:t>
            </a:r>
            <a:r>
              <a:rPr lang="en-US" baseline="0" dirty="0" smtClean="0"/>
              <a:t> managers and supervisors along with </a:t>
            </a:r>
            <a:r>
              <a:rPr lang="en-US" dirty="0" smtClean="0"/>
              <a:t>letters from customers/co-workers, any current disciplinary memos and the previous previous performance review. Make</a:t>
            </a:r>
            <a:r>
              <a:rPr lang="en-US" baseline="0" dirty="0" smtClean="0"/>
              <a:t> sure you leave time for the employee to start the review with a self evaluation. Make sure you have the job description expectations for the employee and notable any additional duties not listed. Avoid overrating an favorite employee, do not be over zealous in scoring them low just to have room for improvement,  and rate all the employees with the same exact</a:t>
            </a:r>
          </a:p>
          <a:p>
            <a:r>
              <a:rPr lang="en-US" baseline="0" dirty="0" smtClean="0"/>
              <a:t>Criteria. According to Berkley HR(2014), the manager that does not have a checklist will not be prepared to deliver an honest and fair employee appraisal and they should make sure they brush up on how to conduct appraisal interview and how to close and open and performance appraisal review.</a:t>
            </a:r>
          </a:p>
          <a:p>
            <a:endParaRPr lang="en-US" baseline="0" dirty="0" smtClean="0"/>
          </a:p>
          <a:p>
            <a:r>
              <a:rPr lang="en-US" baseline="0" dirty="0" smtClean="0"/>
              <a:t>Berkley HR(2014).Tips for effective performance review. The pre-review checklist and preparing for the review. Retrieved December 31, 2014 from</a:t>
            </a:r>
          </a:p>
          <a:p>
            <a:r>
              <a:rPr lang="en-US" dirty="0" smtClean="0"/>
              <a:t>http://hrweb.berkeley.edu/performance-management/cycle/review/tips/supervisors/checklist-prep</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4</a:t>
            </a:fld>
            <a:endParaRPr lang="en-US" dirty="0"/>
          </a:p>
        </p:txBody>
      </p:sp>
    </p:spTree>
    <p:extLst>
      <p:ext uri="{BB962C8B-B14F-4D97-AF65-F5344CB8AC3E}">
        <p14:creationId xmlns:p14="http://schemas.microsoft.com/office/powerpoint/2010/main" val="4201503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One</a:t>
            </a:r>
            <a:r>
              <a:rPr lang="en-US" baseline="0" dirty="0" smtClean="0"/>
              <a:t> of the most significant benefits of providing performance appraisals is it’s a great opportunity for company to further identify expectations, identify or correct existing work issues, and encourage </a:t>
            </a:r>
          </a:p>
          <a:p>
            <a:r>
              <a:rPr lang="en-US" baseline="0" dirty="0" smtClean="0"/>
              <a:t>and provide motivation to the employee. Most employees like to know if they are doing a good job and how the management feels about their performance.  In addition, during the deadline driven business </a:t>
            </a:r>
          </a:p>
          <a:p>
            <a:r>
              <a:rPr lang="en-US" baseline="0" dirty="0" smtClean="0"/>
              <a:t>Environment the manager and employer does not get a lot of face time or one-on-one time. The performance appraiser shows the management and the company cars about motivation, social recognition</a:t>
            </a:r>
          </a:p>
          <a:p>
            <a:r>
              <a:rPr lang="en-US" baseline="0" dirty="0" smtClean="0"/>
              <a:t>While using the opportunity as a training and development opportunity.  The motivation of the employee surrounds the effective communication of the employee and management to build a strong working relationship.</a:t>
            </a:r>
          </a:p>
          <a:p>
            <a:r>
              <a:rPr lang="en-US" baseline="0" dirty="0" smtClean="0"/>
              <a:t>The more the employee understand expectations, goals and missions the will respond positively.  According to Insurance Journal(2014), the best organizations utilize the performance appraisal to </a:t>
            </a:r>
          </a:p>
          <a:p>
            <a:r>
              <a:rPr lang="en-US" baseline="0" dirty="0" smtClean="0"/>
              <a:t>Clarify individual goals, team goals and organizational goals to keep the employees motivated and empowered.  The benefits of the performance appraisal helps build the organization as a whole , encourage and motivate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employees and build effective and innovative teams. Another benefit is the team members learn to work together towards a s</a:t>
            </a:r>
            <a:r>
              <a:rPr lang="en-US" altLang="en-US" sz="1200" dirty="0" smtClean="0"/>
              <a:t>et of goals and expectations that are tied together with performance and achieving</a:t>
            </a:r>
            <a:r>
              <a:rPr lang="en-US" altLang="en-US" sz="1200" baseline="0" dirty="0" smtClean="0"/>
              <a:t> goals</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aseline="0" dirty="0" smtClean="0"/>
              <a:t>Of the o</a:t>
            </a:r>
            <a:r>
              <a:rPr lang="en-US" altLang="en-US" sz="1200" dirty="0" smtClean="0"/>
              <a:t>rganization. The incremental</a:t>
            </a:r>
            <a:r>
              <a:rPr lang="en-US" altLang="en-US" sz="1200" baseline="0" dirty="0" smtClean="0"/>
              <a:t> performance review will be two times per year in the first quarter of the year, the employee will have a pre-performance review to show the employees progress, this will allow the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aseline="0" dirty="0" smtClean="0"/>
              <a:t>Employee to succeed by making positive changes then at the end year, the primary performance appraisal will be completed to see if the employee has meet expectations from previous appraisal. This avoids providing only</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aseline="0" dirty="0" smtClean="0"/>
              <a:t>1 yearly feedback not allowing the employee to make positive change.</a:t>
            </a:r>
            <a:endParaRPr lang="en-US" altLang="en-US" sz="1200" dirty="0" smtClean="0"/>
          </a:p>
          <a:p>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Performance Appraisal Yes or No. (2014, July 31). </a:t>
            </a:r>
            <a:r>
              <a:rPr lang="en-US" i="1" dirty="0" smtClean="0">
                <a:effectLst/>
              </a:rPr>
              <a:t>Insurance Journal</a:t>
            </a:r>
            <a:r>
              <a:rPr lang="en-US" dirty="0" smtClean="0">
                <a:effectLst/>
              </a:rPr>
              <a:t>, </a:t>
            </a:r>
            <a:r>
              <a:rPr lang="en-US" i="1" dirty="0" smtClean="0">
                <a:effectLst/>
              </a:rPr>
              <a:t>30</a:t>
            </a:r>
            <a:r>
              <a:rPr lang="en-US" dirty="0" smtClean="0">
                <a:effectLst/>
              </a:rPr>
              <a:t>(119). Retrieved from http://go.galegroup.com/ps/i.do?id=</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GALE%7CA377732980&amp;v=2.1&amp;u=20398_pclc&amp;it=r&amp;p=GPS&amp;sw=w&amp;asid=66046da2848b81663a2d99340d8a2735</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BFC0730A-D9D0-4B64-B15A-CC5DED520116}" type="slidenum">
              <a:rPr lang="en-US" smtClean="0"/>
              <a:pPr/>
              <a:t>5</a:t>
            </a:fld>
            <a:endParaRPr lang="en-US" dirty="0"/>
          </a:p>
        </p:txBody>
      </p:sp>
    </p:spTree>
    <p:extLst>
      <p:ext uri="{BB962C8B-B14F-4D97-AF65-F5344CB8AC3E}">
        <p14:creationId xmlns:p14="http://schemas.microsoft.com/office/powerpoint/2010/main" val="3000160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In an article by Balle(2014), does an excellent job of describe some invaluable</a:t>
            </a:r>
            <a:r>
              <a:rPr lang="en-US" baseline="0" dirty="0" smtClean="0"/>
              <a:t> information on how to deliver performance appraisals as follows:</a:t>
            </a:r>
          </a:p>
          <a:p>
            <a:r>
              <a:rPr lang="en-US" dirty="0" smtClean="0"/>
              <a:t>An effective performance appraisal is one that leaves both you and the worker feeling as if you’ve accomplished something. While you want to provide the employee with advice that encourages him to better himself, you don’t want him to feel targeted or demoralized by your meeting. Maintain a positive attitude, practice your delivery and be prepared not only to give but to take advice from the employee. Establish a performance appraisal method. One effective method is the 360-degree feedback appraisal. You get feedback from the employee’s coworkers and customers to go with your own for a full, fair view of the employee’s performance. Another common option is allowing the employee to evaluate himself first. Allow him to give his own honest feedback about how he’s been performing, then build a conversation from that. Maintain eye contact with your employee during the meeting to develop trust and show him the proper respect. Be aware of your body language as well. For instance, if you’re slumped over and looking bored while talking to him, that could make him feel as if you’re not impressed with him. Maintain proper posture — use body language that is inviting and open. At the same time, read the body language of your employee to see how he’s responding to the feedback. Start with the negative feedback and end with something positive. Use that trend throughout the appraisal meeting. Do not let the employee leave the meeting on a sour note. Let him know that, while you need to bring up certain areas that require improvement, you value his work. According</a:t>
            </a:r>
            <a:r>
              <a:rPr lang="en-US" baseline="0" dirty="0" smtClean="0"/>
              <a:t> to Balle (2014), it is important that the employee walks away with a motivate and positive</a:t>
            </a:r>
          </a:p>
          <a:p>
            <a:r>
              <a:rPr lang="en-US" baseline="0" dirty="0" smtClean="0"/>
              <a:t>Feeling whether they receive a raise or not. Start the interview with areas of improvement that is important for words instead of saying what you did wrong and end the appraisal on a good note sharing what they did well.</a:t>
            </a:r>
          </a:p>
          <a:p>
            <a:endParaRPr lang="en-US" baseline="0" dirty="0" smtClean="0"/>
          </a:p>
          <a:p>
            <a:r>
              <a:rPr lang="en-US" baseline="0" dirty="0" smtClean="0"/>
              <a:t>Balle,L.(2014).How to deliver an effective performance appraisal. Retrieve December 30 , 2014 from http://smallbusiness.chron.com/deliver-effective-performance-appraisals-23603.html</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6</a:t>
            </a:fld>
            <a:endParaRPr lang="en-US" dirty="0"/>
          </a:p>
        </p:txBody>
      </p:sp>
    </p:spTree>
    <p:extLst>
      <p:ext uri="{BB962C8B-B14F-4D97-AF65-F5344CB8AC3E}">
        <p14:creationId xmlns:p14="http://schemas.microsoft.com/office/powerpoint/2010/main" val="264789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primary reason</a:t>
            </a:r>
            <a:r>
              <a:rPr lang="en-US" baseline="0" dirty="0" smtClean="0"/>
              <a:t> for poor interviews are the leadership has never learned how to properly cond</a:t>
            </a:r>
            <a:r>
              <a:rPr lang="en-US" dirty="0" smtClean="0"/>
              <a:t>uct a performance appraisal</a:t>
            </a:r>
            <a:r>
              <a:rPr lang="en-US" baseline="0" dirty="0" smtClean="0"/>
              <a:t> or they did not take the time to do their homework prior to review</a:t>
            </a:r>
          </a:p>
          <a:p>
            <a:r>
              <a:rPr lang="en-US" dirty="0" smtClean="0"/>
              <a:t>review . The end results are they do not know how to plan for and deliver an effective review. One the best practices best practices for conducting an effective performance review, is document, document and document. Its important to document successes as well as areas of improvement. Its  very  important to make sure managers receive performance</a:t>
            </a:r>
            <a:r>
              <a:rPr lang="en-US" baseline="0" dirty="0" smtClean="0"/>
              <a:t> improvement plans timely during the year</a:t>
            </a:r>
            <a:r>
              <a:rPr lang="en-US" dirty="0" smtClean="0"/>
              <a:t>. These areas</a:t>
            </a:r>
            <a:r>
              <a:rPr lang="en-US" baseline="0" dirty="0" smtClean="0"/>
              <a:t> of improvement must be</a:t>
            </a:r>
            <a:r>
              <a:rPr lang="en-US" dirty="0" smtClean="0"/>
              <a:t> continually revisited and reinforced</a:t>
            </a:r>
            <a:r>
              <a:rPr lang="en-US" baseline="0" dirty="0" smtClean="0"/>
              <a:t> by the manager. Some managers</a:t>
            </a:r>
            <a:r>
              <a:rPr lang="en-US" dirty="0" smtClean="0"/>
              <a:t> never prepare and plan for performance review discussions with their employees.  Many managers view the performance review process as filling out a form and complying with an HR requirement, rather than as a useful management tool to provide feedback to their employees and evaluate their progress. According to ERC Counsel(2014),</a:t>
            </a:r>
            <a:r>
              <a:rPr lang="en-US" baseline="0" dirty="0" smtClean="0"/>
              <a:t> they indicate that many managers do not document during the year with details such as excellent accomplishments or poor</a:t>
            </a:r>
            <a:r>
              <a:rPr lang="en-US" dirty="0" smtClean="0"/>
              <a:t> performance therefore,</a:t>
            </a:r>
            <a:r>
              <a:rPr lang="en-US" baseline="0" dirty="0" smtClean="0"/>
              <a:t> they catch the employee totally off guard because those issues were never addressed. This means the manager can not give an a</a:t>
            </a:r>
            <a:r>
              <a:rPr lang="en-US" dirty="0" smtClean="0"/>
              <a:t>ccurate performance reviews.</a:t>
            </a:r>
          </a:p>
          <a:p>
            <a:endParaRPr lang="en-US" dirty="0" smtClean="0"/>
          </a:p>
          <a:p>
            <a:r>
              <a:rPr lang="en-US" dirty="0" smtClean="0"/>
              <a:t>ERC Counsel(2014).The five most common pitfalls of performance reviews.</a:t>
            </a:r>
            <a:r>
              <a:rPr lang="en-US" baseline="0" dirty="0" smtClean="0"/>
              <a:t> Retrieved December 30,2014 from http://www.yourerc.com/blog/post/The-5-Most-Common-Pitfalls-of-Performance-Reviews.aspx</a:t>
            </a:r>
            <a:endParaRPr lang="en-US" dirty="0" smtClean="0"/>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7</a:t>
            </a:fld>
            <a:endParaRPr lang="en-US" dirty="0"/>
          </a:p>
        </p:txBody>
      </p:sp>
    </p:spTree>
    <p:extLst>
      <p:ext uri="{BB962C8B-B14F-4D97-AF65-F5344CB8AC3E}">
        <p14:creationId xmlns:p14="http://schemas.microsoft.com/office/powerpoint/2010/main" val="526558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 appraisal</a:t>
            </a:r>
            <a:r>
              <a:rPr lang="en-US" baseline="0" dirty="0" smtClean="0"/>
              <a:t> activities should always be preplanned because it takes a lot of commitment and time from the manager to be ready.  At this point, we have taken a lot of time with our </a:t>
            </a:r>
          </a:p>
          <a:p>
            <a:r>
              <a:rPr lang="en-US" baseline="0" dirty="0" smtClean="0"/>
              <a:t>Notes so you can start talking from the screen. Read each one and just respond. The document is important because the employee can clearly see is improvement or lack of improvement</a:t>
            </a:r>
          </a:p>
          <a:p>
            <a:r>
              <a:rPr lang="en-US" baseline="0" dirty="0" smtClean="0"/>
              <a:t>The past appraisal can measure how far the employee has improved. The interview of the peers give you the different view about the employee other than your own.  This is the best method</a:t>
            </a:r>
          </a:p>
          <a:p>
            <a:r>
              <a:rPr lang="en-US" baseline="0" dirty="0" smtClean="0"/>
              <a:t>With PowerPoints because you do not have to look at notes just read from screen and talk about a few of them not all of them. At this point at the 9 the slide you have spent a lot time so keep </a:t>
            </a:r>
          </a:p>
          <a:p>
            <a:r>
              <a:rPr lang="en-US" baseline="0" dirty="0" smtClean="0"/>
              <a:t>It fun and going a little fast just read from screen. If we put too many notes it will be an hour.</a:t>
            </a:r>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9</a:t>
            </a:fld>
            <a:endParaRPr lang="en-US" dirty="0"/>
          </a:p>
        </p:txBody>
      </p:sp>
    </p:spTree>
    <p:extLst>
      <p:ext uri="{BB962C8B-B14F-4D97-AF65-F5344CB8AC3E}">
        <p14:creationId xmlns:p14="http://schemas.microsoft.com/office/powerpoint/2010/main" val="3379221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from the screen.. Setting</a:t>
            </a:r>
            <a:r>
              <a:rPr lang="en-US" baseline="0" dirty="0" smtClean="0"/>
              <a:t> measures all year is good because the employee can make improvement but when they only get 1 review in the year, the can not make adjustment to performance.</a:t>
            </a:r>
          </a:p>
          <a:p>
            <a:r>
              <a:rPr lang="en-US" baseline="0" dirty="0" smtClean="0"/>
              <a:t>Track the employees performance with documentation. </a:t>
            </a:r>
          </a:p>
          <a:p>
            <a:r>
              <a:rPr lang="en-US" dirty="0" smtClean="0"/>
              <a:t>Collect sales or quota information</a:t>
            </a:r>
          </a:p>
          <a:p>
            <a:r>
              <a:rPr lang="en-US" dirty="0" smtClean="0"/>
              <a:t>Let employee know about raises</a:t>
            </a:r>
          </a:p>
          <a:p>
            <a:r>
              <a:rPr lang="en-US" dirty="0" smtClean="0"/>
              <a:t>Employee feedback on appraisal</a:t>
            </a:r>
          </a:p>
          <a:p>
            <a:r>
              <a:rPr lang="en-US" dirty="0" smtClean="0"/>
              <a:t>Answering any questions about appraisal</a:t>
            </a:r>
          </a:p>
          <a:p>
            <a:r>
              <a:rPr lang="en-US" dirty="0" smtClean="0"/>
              <a:t>Provide a roadmap or process improvement plan and career development direction</a:t>
            </a:r>
          </a:p>
          <a:p>
            <a:endParaRPr lang="en-US"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10</a:t>
            </a:fld>
            <a:endParaRPr lang="en-US" dirty="0"/>
          </a:p>
        </p:txBody>
      </p:sp>
    </p:spTree>
    <p:extLst>
      <p:ext uri="{BB962C8B-B14F-4D97-AF65-F5344CB8AC3E}">
        <p14:creationId xmlns:p14="http://schemas.microsoft.com/office/powerpoint/2010/main" val="1072869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4038599"/>
            <a:ext cx="9144000" cy="1930879"/>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4111751"/>
            <a:ext cx="1371600" cy="1776953"/>
          </a:xfrm>
          <a:prstGeom prst="rect">
            <a:avLst/>
          </a:prstGeom>
          <a:gradFill flip="none" rotWithShape="1">
            <a:gsLst>
              <a:gs pos="0">
                <a:schemeClr val="accent4">
                  <a:lumMod val="60000"/>
                  <a:lumOff val="40000"/>
                </a:schemeClr>
              </a:gs>
              <a:gs pos="50000">
                <a:schemeClr val="accent4">
                  <a:lumMod val="20000"/>
                  <a:lumOff val="80000"/>
                </a:schemeClr>
              </a:gs>
              <a:gs pos="100000">
                <a:schemeClr val="tx1"/>
              </a:gs>
            </a:gsLst>
            <a:lin ang="108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1371600" y="4111751"/>
            <a:ext cx="7772400" cy="1776953"/>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1371600" y="4191000"/>
            <a:ext cx="7467600" cy="1066800"/>
          </a:xfrm>
        </p:spPr>
        <p:txBody>
          <a:bodyPr anchor="b">
            <a:normAutofit/>
          </a:bodyPr>
          <a:lstStyle>
            <a:lvl1pPr>
              <a:defRPr sz="4400" cap="none" baseline="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71600" y="5257800"/>
            <a:ext cx="7467600" cy="609600"/>
          </a:xfrm>
        </p:spPr>
        <p:txBody>
          <a:bodyPr anchor="t" anchorCtr="0">
            <a:normAutofit/>
          </a:bodyPr>
          <a:lstStyle>
            <a:lvl1pPr marL="0" indent="0" algn="l">
              <a:buNone/>
              <a:defRPr sz="2400">
                <a:solidFill>
                  <a:schemeClr val="accent3">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233160"/>
            <a:ext cx="1752600" cy="320040"/>
          </a:xfrm>
          <a:prstGeom prst="rect">
            <a:avLst/>
          </a:prstGeom>
        </p:spPr>
        <p:txBody>
          <a:bodyPr anchor="b" anchorCtr="0">
            <a:noAutofit/>
          </a:bodyPr>
          <a:lstStyle>
            <a:lvl1pPr algn="l">
              <a:defRPr sz="1400">
                <a:solidFill>
                  <a:schemeClr val="bg2"/>
                </a:solidFill>
              </a:defRPr>
            </a:lvl1pPr>
          </a:lstStyle>
          <a:p>
            <a:fld id="{DA480A42-1B47-4A74-9A1D-F67E9D003F15}" type="datetimeFigureOut">
              <a:rPr lang="en-US" smtClean="0"/>
              <a:pPr/>
              <a:t>1/1/2015</a:t>
            </a:fld>
            <a:endParaRPr lang="en-US" dirty="0"/>
          </a:p>
        </p:txBody>
      </p:sp>
      <p:sp>
        <p:nvSpPr>
          <p:cNvPr id="17" name="Footer Placeholder 16"/>
          <p:cNvSpPr>
            <a:spLocks noGrp="1"/>
          </p:cNvSpPr>
          <p:nvPr>
            <p:ph type="ftr" sz="quarter" idx="11"/>
          </p:nvPr>
        </p:nvSpPr>
        <p:spPr>
          <a:xfrm>
            <a:off x="3200399" y="6233160"/>
            <a:ext cx="4752393" cy="320040"/>
          </a:xfrm>
          <a:prstGeom prst="rect">
            <a:avLst/>
          </a:prstGeom>
        </p:spPr>
        <p:txBody>
          <a:bodyPr anchor="b" anchorCtr="0"/>
          <a:lstStyle>
            <a:lvl1pPr algn="r">
              <a:defRPr>
                <a:solidFill>
                  <a:schemeClr val="bg2"/>
                </a:solidFill>
              </a:defRPr>
            </a:lvl1pPr>
          </a:lstStyle>
          <a:p>
            <a:endParaRPr lang="en-US" dirty="0"/>
          </a:p>
        </p:txBody>
      </p:sp>
      <p:sp>
        <p:nvSpPr>
          <p:cNvPr id="29" name="Slide Number Placeholder 28"/>
          <p:cNvSpPr>
            <a:spLocks noGrp="1"/>
          </p:cNvSpPr>
          <p:nvPr>
            <p:ph type="sldNum" sz="quarter" idx="12"/>
          </p:nvPr>
        </p:nvSpPr>
        <p:spPr>
          <a:xfrm>
            <a:off x="8001000" y="6233160"/>
            <a:ext cx="838200" cy="320040"/>
          </a:xfrm>
          <a:prstGeom prst="rect">
            <a:avLst/>
          </a:prstGeom>
        </p:spPr>
        <p:txBody>
          <a:bodyPr anchor="b" anchorCtr="0"/>
          <a:lstStyle>
            <a:lvl1pPr>
              <a:defRPr>
                <a:solidFill>
                  <a:schemeClr val="bg2"/>
                </a:solidFill>
              </a:defRPr>
            </a:lvl1pPr>
          </a:lstStyle>
          <a:p>
            <a:fld id="{4024F9E6-8BD1-4849-86DE-3CD23B63DC4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8" name="Slide Number Placeholder 7"/>
          <p:cNvSpPr>
            <a:spLocks noGrp="1"/>
          </p:cNvSpPr>
          <p:nvPr>
            <p:ph type="sldNum" sz="quarter" idx="11"/>
          </p:nvPr>
        </p:nvSpPr>
        <p:spPr/>
        <p:txBody>
          <a:bodyPr/>
          <a:lstStyle/>
          <a:p>
            <a:fld id="{4024F9E6-8BD1-4849-86DE-3CD23B63DC4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gradFill flip="none" rotWithShape="1">
          <a:gsLst>
            <a:gs pos="0">
              <a:schemeClr val="accent3">
                <a:lumMod val="60000"/>
                <a:lumOff val="40000"/>
              </a:schemeClr>
            </a:gs>
            <a:gs pos="50000">
              <a:schemeClr val="accent3">
                <a:lumMod val="20000"/>
                <a:lumOff val="80000"/>
              </a:schemeClr>
            </a:gs>
            <a:gs pos="100000">
              <a:schemeClr val="bg1"/>
            </a:gs>
          </a:gsLst>
          <a:lin ang="8100000" scaled="1"/>
          <a:tileRect/>
        </a:gra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60198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Rectangle 6"/>
          <p:cNvSpPr/>
          <p:nvPr/>
        </p:nvSpPr>
        <p:spPr bwMode="white">
          <a:xfrm>
            <a:off x="8823960"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8915400" y="533400"/>
            <a:ext cx="228600" cy="6324600"/>
          </a:xfrm>
          <a:prstGeom prst="rect">
            <a:avLst/>
          </a:prstGeom>
          <a:solidFill>
            <a:schemeClr val="tx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0" y="0"/>
            <a:ext cx="9144000" cy="533400"/>
          </a:xfrm>
          <a:prstGeom prst="rect">
            <a:avLst/>
          </a:prstGeom>
          <a:gradFill>
            <a:gsLst>
              <a:gs pos="0">
                <a:schemeClr val="accent4">
                  <a:lumMod val="60000"/>
                  <a:lumOff val="40000"/>
                </a:schemeClr>
              </a:gs>
              <a:gs pos="50000">
                <a:schemeClr val="accent4">
                  <a:lumMod val="20000"/>
                  <a:lumOff val="80000"/>
                </a:schemeClr>
              </a:gs>
              <a:gs pos="100000">
                <a:schemeClr val="bg1"/>
              </a:gs>
            </a:gsLst>
            <a:lin ang="10800000" scaled="1"/>
          </a:gra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0" name="Date Placeholder 9"/>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1" name="Slide Number Placeholder 10"/>
          <p:cNvSpPr>
            <a:spLocks noGrp="1"/>
          </p:cNvSpPr>
          <p:nvPr>
            <p:ph type="sldNum" sz="quarter" idx="11"/>
          </p:nvPr>
        </p:nvSpPr>
        <p:spPr/>
        <p:txBody>
          <a:bodyPr/>
          <a:lstStyle/>
          <a:p>
            <a:fld id="{4024F9E6-8BD1-4849-86DE-3CD23B63DC4B}" type="slidenum">
              <a:rPr lang="en-US" smtClean="0"/>
              <a:pPr/>
              <a:t>‹#›</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762000" y="1600200"/>
            <a:ext cx="8004048"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3" name="Slide Number Placeholder 12"/>
          <p:cNvSpPr>
            <a:spLocks noGrp="1"/>
          </p:cNvSpPr>
          <p:nvPr>
            <p:ph type="sldNum" sz="quarter" idx="11"/>
          </p:nvPr>
        </p:nvSpPr>
        <p:spPr/>
        <p:txBody>
          <a:bodyPr/>
          <a:lstStyle/>
          <a:p>
            <a:fld id="{4024F9E6-8BD1-4849-86DE-3CD23B63DC4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620000"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371600" cy="990600"/>
          </a:xfrm>
          <a:prstGeom prst="rect">
            <a:avLst/>
          </a:prstGeom>
          <a:gradFill flip="none" rotWithShape="1">
            <a:gsLst>
              <a:gs pos="0">
                <a:schemeClr val="accent4">
                  <a:lumMod val="60000"/>
                  <a:lumOff val="40000"/>
                </a:schemeClr>
              </a:gs>
              <a:gs pos="50000">
                <a:schemeClr val="accent4">
                  <a:lumMod val="20000"/>
                  <a:lumOff val="80000"/>
                </a:schemeClr>
              </a:gs>
              <a:gs pos="100000">
                <a:schemeClr val="bg1"/>
              </a:gs>
            </a:gsLst>
            <a:lin ang="108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nchor="ctr" anchorCtr="0"/>
          <a:lstStyle>
            <a:lvl1pPr algn="l">
              <a:buNone/>
              <a:defRPr sz="4400" b="0" cap="none">
                <a:solidFill>
                  <a:srgbClr val="FFFFFF"/>
                </a:solidFill>
              </a:defRPr>
            </a:lvl1pPr>
          </a:lstStyle>
          <a:p>
            <a:r>
              <a:rPr kumimoji="0" lang="en-US" smtClean="0"/>
              <a:t>Click to edit Master title style</a:t>
            </a:r>
            <a:endParaRPr kumimoji="0" lang="en-US"/>
          </a:p>
        </p:txBody>
      </p:sp>
      <p:sp>
        <p:nvSpPr>
          <p:cNvPr id="10" name="Date Placeholder 9"/>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1" name="Slide Number Placeholder 10"/>
          <p:cNvSpPr>
            <a:spLocks noGrp="1"/>
          </p:cNvSpPr>
          <p:nvPr>
            <p:ph type="sldNum" sz="quarter" idx="11"/>
          </p:nvPr>
        </p:nvSpPr>
        <p:spPr/>
        <p:txBody>
          <a:bodyPr/>
          <a:lstStyle/>
          <a:p>
            <a:fld id="{4024F9E6-8BD1-4849-86DE-3CD23B63DC4B}"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7620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768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5" name="Slide Number Placeholder 14"/>
          <p:cNvSpPr>
            <a:spLocks noGrp="1"/>
          </p:cNvSpPr>
          <p:nvPr>
            <p:ph type="sldNum" sz="quarter" idx="11"/>
          </p:nvPr>
        </p:nvSpPr>
        <p:spPr/>
        <p:txBody>
          <a:bodyPr/>
          <a:lstStyle/>
          <a:p>
            <a:fld id="{4024F9E6-8BD1-4849-86DE-3CD23B63DC4B}"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Content Placeholder 10"/>
          <p:cNvSpPr>
            <a:spLocks noGrp="1"/>
          </p:cNvSpPr>
          <p:nvPr>
            <p:ph sz="quarter" idx="2"/>
          </p:nvPr>
        </p:nvSpPr>
        <p:spPr>
          <a:xfrm>
            <a:off x="7620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768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6" name="Text Placeholder 15"/>
          <p:cNvSpPr>
            <a:spLocks noGrp="1"/>
          </p:cNvSpPr>
          <p:nvPr>
            <p:ph type="body" sz="quarter" idx="1"/>
          </p:nvPr>
        </p:nvSpPr>
        <p:spPr>
          <a:xfrm>
            <a:off x="762000" y="1752600"/>
            <a:ext cx="3886200" cy="640080"/>
          </a:xfrm>
          <a:solidFill>
            <a:schemeClr val="accent3"/>
          </a:solidFill>
        </p:spPr>
        <p:txBody>
          <a:bodyPr rtlCol="0" anchor="ctr"/>
          <a:lstStyle>
            <a:lvl1pPr marL="0" indent="0">
              <a:buFontTx/>
              <a:buNone/>
              <a:defRPr sz="2000" b="0">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76800" y="1752600"/>
            <a:ext cx="3886200" cy="640080"/>
          </a:xfrm>
          <a:solidFill>
            <a:schemeClr val="accent3"/>
          </a:solidFill>
        </p:spPr>
        <p:txBody>
          <a:bodyPr rtlCol="0" anchor="ctr"/>
          <a:lstStyle>
            <a:lvl1pPr marL="0" indent="0">
              <a:buFontTx/>
              <a:buNone/>
              <a:defRPr sz="2000" b="0">
                <a:solidFill>
                  <a:srgbClr val="FFFFFF"/>
                </a:solidFill>
              </a:defRPr>
            </a:lvl1pPr>
          </a:lstStyle>
          <a:p>
            <a:pPr lvl="0" eaLnBrk="1" latinLnBrk="0" hangingPunct="1"/>
            <a:r>
              <a:rPr kumimoji="0" lang="en-US" smtClean="0"/>
              <a:t>Click to edit Master text styles</a:t>
            </a:r>
          </a:p>
        </p:txBody>
      </p:sp>
      <p:sp>
        <p:nvSpPr>
          <p:cNvPr id="17" name="Title 16"/>
          <p:cNvSpPr>
            <a:spLocks noGrp="1"/>
          </p:cNvSpPr>
          <p:nvPr>
            <p:ph type="title"/>
          </p:nvPr>
        </p:nvSpPr>
        <p:spPr/>
        <p:txBody>
          <a:bodyPr/>
          <a:lstStyle/>
          <a:p>
            <a:r>
              <a:rPr lang="en-US" smtClean="0"/>
              <a:t>Click to edit Master title style</a:t>
            </a:r>
            <a:endParaRPr lang="en-US"/>
          </a:p>
        </p:txBody>
      </p:sp>
      <p:sp>
        <p:nvSpPr>
          <p:cNvPr id="18" name="Date Placeholder 17"/>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9" name="Slide Number Placeholder 18"/>
          <p:cNvSpPr>
            <a:spLocks noGrp="1"/>
          </p:cNvSpPr>
          <p:nvPr>
            <p:ph type="sldNum" sz="quarter" idx="11"/>
          </p:nvPr>
        </p:nvSpPr>
        <p:spPr/>
        <p:txBody>
          <a:bodyPr/>
          <a:lstStyle/>
          <a:p>
            <a:fld id="{4024F9E6-8BD1-4849-86DE-3CD23B63DC4B}" type="slidenum">
              <a:rPr lang="en-US" smtClean="0"/>
              <a:pPr/>
              <a:t>‹#›</a:t>
            </a:fld>
            <a:endParaRPr lang="en-US" dirty="0"/>
          </a:p>
        </p:txBody>
      </p:sp>
      <p:sp>
        <p:nvSpPr>
          <p:cNvPr id="20" name="Footer Placeholder 19"/>
          <p:cNvSpPr>
            <a:spLocks noGrp="1"/>
          </p:cNvSpPr>
          <p:nvPr>
            <p:ph type="ftr" sz="quarter" idx="12"/>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8" name="Slide Number Placeholder 7"/>
          <p:cNvSpPr>
            <a:spLocks noGrp="1"/>
          </p:cNvSpPr>
          <p:nvPr>
            <p:ph type="sldNum" sz="quarter" idx="11"/>
          </p:nvPr>
        </p:nvSpPr>
        <p:spPr/>
        <p:txBody>
          <a:bodyPr/>
          <a:lstStyle/>
          <a:p>
            <a:fld id="{4024F9E6-8BD1-4849-86DE-3CD23B63DC4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6" name="Slide Number Placeholder 5"/>
          <p:cNvSpPr>
            <a:spLocks noGrp="1"/>
          </p:cNvSpPr>
          <p:nvPr>
            <p:ph type="sldNum" sz="quarter" idx="11"/>
          </p:nvPr>
        </p:nvSpPr>
        <p:spPr/>
        <p:txBody>
          <a:bodyPr/>
          <a:lstStyle/>
          <a:p>
            <a:fld id="{4024F9E6-8BD1-4849-86DE-3CD23B63DC4B}"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762000" y="1600200"/>
            <a:ext cx="1600200" cy="4495800"/>
          </a:xfrm>
          <a:solidFill>
            <a:schemeClr val="accent3"/>
          </a:soli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438400" y="1600200"/>
            <a:ext cx="6324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1" name="Slide Number Placeholder 10"/>
          <p:cNvSpPr>
            <a:spLocks noGrp="1"/>
          </p:cNvSpPr>
          <p:nvPr>
            <p:ph type="sldNum" sz="quarter" idx="11"/>
          </p:nvPr>
        </p:nvSpPr>
        <p:spPr/>
        <p:txBody>
          <a:bodyPr/>
          <a:lstStyle/>
          <a:p>
            <a:fld id="{4024F9E6-8BD1-4849-86DE-3CD23B63DC4B}" type="slidenum">
              <a:rPr lang="en-US" smtClean="0"/>
              <a:pPr/>
              <a:t>‹#›</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71600" y="5486400"/>
            <a:ext cx="7543800" cy="685800"/>
          </a:xfrm>
        </p:spPr>
        <p:txBody>
          <a:bodyPr/>
          <a:lstStyle>
            <a:lvl1pPr marL="0" indent="0">
              <a:buFontTx/>
              <a:buNone/>
              <a:defRPr sz="1700">
                <a:solidFill>
                  <a:schemeClr val="tx2"/>
                </a:solidFill>
              </a:defRPr>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0"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0" y="4658868"/>
            <a:ext cx="1371600" cy="713232"/>
          </a:xfrm>
          <a:prstGeom prst="rect">
            <a:avLst/>
          </a:prstGeom>
          <a:gradFill>
            <a:gsLst>
              <a:gs pos="0">
                <a:schemeClr val="accent4">
                  <a:lumMod val="60000"/>
                  <a:lumOff val="40000"/>
                </a:schemeClr>
              </a:gs>
              <a:gs pos="50000">
                <a:schemeClr val="accent4">
                  <a:lumMod val="20000"/>
                  <a:lumOff val="80000"/>
                </a:schemeClr>
              </a:gs>
              <a:gs pos="100000">
                <a:schemeClr val="bg1"/>
              </a:gs>
            </a:gsLst>
            <a:lin ang="10800000" scaled="1"/>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371600" y="4658868"/>
            <a:ext cx="7772400" cy="713232"/>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4675516"/>
            <a:ext cx="7543800" cy="658483"/>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371600" y="0"/>
            <a:ext cx="7772400" cy="4568952"/>
          </a:xfrm>
          <a:solidFill>
            <a:schemeClr val="accent3">
              <a:lumMod val="20000"/>
              <a:lumOff val="80000"/>
            </a:schemeClr>
          </a:solidFill>
          <a:ln>
            <a:noFill/>
          </a:ln>
        </p:spPr>
        <p:txBody>
          <a:bodyPr>
            <a:normAutofit/>
          </a:bodyPr>
          <a:lstStyle>
            <a:lvl1pPr marL="0" indent="0">
              <a:buNone/>
              <a:defRPr sz="2400">
                <a:solidFill>
                  <a:schemeClr val="tx2"/>
                </a:solidFill>
              </a:defRPr>
            </a:lvl1pPr>
          </a:lstStyle>
          <a:p>
            <a:r>
              <a:rPr kumimoji="0" lang="en-US" dirty="0" smtClean="0"/>
              <a:t>Click icon to add picture</a:t>
            </a:r>
            <a:endParaRPr kumimoji="0" lang="en-US" dirty="0"/>
          </a:p>
        </p:txBody>
      </p:sp>
      <p:sp>
        <p:nvSpPr>
          <p:cNvPr id="15" name="Date Placeholder 14"/>
          <p:cNvSpPr>
            <a:spLocks noGrp="1"/>
          </p:cNvSpPr>
          <p:nvPr>
            <p:ph type="dt" sz="half" idx="10"/>
          </p:nvPr>
        </p:nvSpPr>
        <p:spPr/>
        <p:txBody>
          <a:bodyPr/>
          <a:lstStyle/>
          <a:p>
            <a:fld id="{DA480A42-1B47-4A74-9A1D-F67E9D003F15}" type="datetimeFigureOut">
              <a:rPr lang="en-US" smtClean="0"/>
              <a:pPr/>
              <a:t>1/1/2015</a:t>
            </a:fld>
            <a:endParaRPr lang="en-US" dirty="0"/>
          </a:p>
        </p:txBody>
      </p:sp>
      <p:sp>
        <p:nvSpPr>
          <p:cNvPr id="16" name="Slide Number Placeholder 15"/>
          <p:cNvSpPr>
            <a:spLocks noGrp="1"/>
          </p:cNvSpPr>
          <p:nvPr>
            <p:ph type="sldNum" sz="quarter" idx="11"/>
          </p:nvPr>
        </p:nvSpPr>
        <p:spPr/>
        <p:txBody>
          <a:bodyPr/>
          <a:lstStyle/>
          <a:p>
            <a:fld id="{4024F9E6-8BD1-4849-86DE-3CD23B63DC4B}"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accent3">
                <a:lumMod val="20000"/>
                <a:lumOff val="80000"/>
              </a:schemeClr>
            </a:gs>
            <a:gs pos="100000">
              <a:schemeClr val="bg1"/>
            </a:gs>
          </a:gsLst>
          <a:lin ang="27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762000" y="381000"/>
            <a:ext cx="8001000" cy="11430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765048" y="1600200"/>
            <a:ext cx="80010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7" name="Rectangle 6"/>
          <p:cNvSpPr/>
          <p:nvPr/>
        </p:nvSpPr>
        <p:spPr bwMode="white">
          <a:xfrm>
            <a:off x="0" y="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0"/>
            <a:ext cx="533400" cy="6858000"/>
          </a:xfrm>
          <a:prstGeom prst="rect">
            <a:avLst/>
          </a:prstGeom>
          <a:gradFill flip="none" rotWithShape="1">
            <a:gsLst>
              <a:gs pos="0">
                <a:schemeClr val="accent4">
                  <a:lumMod val="60000"/>
                  <a:lumOff val="40000"/>
                </a:schemeClr>
              </a:gs>
              <a:gs pos="50000">
                <a:schemeClr val="accent4">
                  <a:lumMod val="20000"/>
                  <a:lumOff val="80000"/>
                </a:schemeClr>
              </a:gs>
              <a:gs pos="100000">
                <a:schemeClr val="bg1"/>
              </a:gs>
            </a:gsLst>
            <a:lin ang="54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33400" y="0"/>
            <a:ext cx="8610600" cy="228600"/>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Date Placeholder 27"/>
          <p:cNvSpPr>
            <a:spLocks noGrp="1"/>
          </p:cNvSpPr>
          <p:nvPr>
            <p:ph type="dt" sz="half" idx="2"/>
          </p:nvPr>
        </p:nvSpPr>
        <p:spPr>
          <a:xfrm>
            <a:off x="1371600" y="6233160"/>
            <a:ext cx="1752600" cy="320040"/>
          </a:xfrm>
          <a:prstGeom prst="rect">
            <a:avLst/>
          </a:prstGeom>
        </p:spPr>
        <p:txBody>
          <a:bodyPr anchor="b" anchorCtr="0">
            <a:noAutofit/>
          </a:bodyPr>
          <a:lstStyle>
            <a:lvl1pPr algn="l">
              <a:defRPr sz="1400">
                <a:solidFill>
                  <a:schemeClr val="bg2"/>
                </a:solidFill>
              </a:defRPr>
            </a:lvl1pPr>
          </a:lstStyle>
          <a:p>
            <a:fld id="{DA480A42-1B47-4A74-9A1D-F67E9D003F15}" type="datetimeFigureOut">
              <a:rPr lang="en-US" smtClean="0"/>
              <a:pPr/>
              <a:t>1/1/2015</a:t>
            </a:fld>
            <a:endParaRPr lang="en-US" dirty="0"/>
          </a:p>
        </p:txBody>
      </p:sp>
      <p:sp>
        <p:nvSpPr>
          <p:cNvPr id="24" name="Footer Placeholder 16"/>
          <p:cNvSpPr>
            <a:spLocks noGrp="1"/>
          </p:cNvSpPr>
          <p:nvPr>
            <p:ph type="ftr" sz="quarter" idx="3"/>
          </p:nvPr>
        </p:nvSpPr>
        <p:spPr>
          <a:xfrm>
            <a:off x="3200399" y="6233160"/>
            <a:ext cx="4752393" cy="320040"/>
          </a:xfrm>
          <a:prstGeom prst="rect">
            <a:avLst/>
          </a:prstGeom>
        </p:spPr>
        <p:txBody>
          <a:bodyPr anchor="b" anchorCtr="0">
            <a:noAutofit/>
          </a:bodyPr>
          <a:lstStyle>
            <a:lvl1pPr algn="r">
              <a:defRPr sz="1400">
                <a:solidFill>
                  <a:schemeClr val="bg2"/>
                </a:solidFill>
              </a:defRPr>
            </a:lvl1pPr>
          </a:lstStyle>
          <a:p>
            <a:endParaRPr lang="en-US" dirty="0"/>
          </a:p>
        </p:txBody>
      </p:sp>
      <p:sp>
        <p:nvSpPr>
          <p:cNvPr id="25" name="Slide Number Placeholder 28"/>
          <p:cNvSpPr>
            <a:spLocks noGrp="1"/>
          </p:cNvSpPr>
          <p:nvPr>
            <p:ph type="sldNum" sz="quarter" idx="4"/>
          </p:nvPr>
        </p:nvSpPr>
        <p:spPr>
          <a:xfrm>
            <a:off x="8001000" y="6233160"/>
            <a:ext cx="838200" cy="320040"/>
          </a:xfrm>
          <a:prstGeom prst="rect">
            <a:avLst/>
          </a:prstGeom>
        </p:spPr>
        <p:txBody>
          <a:bodyPr anchor="b" anchorCtr="0">
            <a:noAutofit/>
          </a:bodyPr>
          <a:lstStyle>
            <a:lvl1pPr>
              <a:defRPr sz="1400">
                <a:solidFill>
                  <a:schemeClr val="bg2"/>
                </a:solidFill>
              </a:defRPr>
            </a:lvl1pPr>
          </a:lstStyle>
          <a:p>
            <a:fld id="{4024F9E6-8BD1-4849-86DE-3CD23B63DC4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tx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tx2"/>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tx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tx2"/>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tx2"/>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Recommendations of Benefits  Performance Appraisals System</a:t>
            </a:r>
            <a:endParaRPr lang="en-US" dirty="0"/>
          </a:p>
        </p:txBody>
      </p:sp>
      <p:sp>
        <p:nvSpPr>
          <p:cNvPr id="3" name="Subtitle 2"/>
          <p:cNvSpPr>
            <a:spLocks noGrp="1"/>
          </p:cNvSpPr>
          <p:nvPr>
            <p:ph type="subTitle" idx="1"/>
          </p:nvPr>
        </p:nvSpPr>
        <p:spPr/>
        <p:txBody>
          <a:bodyPr/>
          <a:lstStyle/>
          <a:p>
            <a:r>
              <a:rPr lang="en-US" dirty="0" smtClean="0"/>
              <a:t>Presented to CEO by HR Management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Setting measures all year</a:t>
            </a:r>
          </a:p>
          <a:p>
            <a:r>
              <a:rPr lang="en-US" dirty="0" smtClean="0"/>
              <a:t>Track employees performance </a:t>
            </a:r>
          </a:p>
          <a:p>
            <a:r>
              <a:rPr lang="en-US" dirty="0" smtClean="0"/>
              <a:t>Collect sales or quota information</a:t>
            </a:r>
          </a:p>
          <a:p>
            <a:r>
              <a:rPr lang="en-US" dirty="0" smtClean="0"/>
              <a:t>Let employee know about raises</a:t>
            </a:r>
          </a:p>
          <a:p>
            <a:r>
              <a:rPr lang="en-US" dirty="0" smtClean="0"/>
              <a:t>Employee feedback on appraisal</a:t>
            </a:r>
          </a:p>
          <a:p>
            <a:r>
              <a:rPr lang="en-US" dirty="0" smtClean="0"/>
              <a:t>Answering any questions about appraisal</a:t>
            </a:r>
          </a:p>
          <a:p>
            <a:r>
              <a:rPr lang="en-US" dirty="0" smtClean="0"/>
              <a:t>Provide a roadmap or process improvement plan and career development direction</a:t>
            </a:r>
            <a:endParaRPr lang="en-US" dirty="0"/>
          </a:p>
        </p:txBody>
      </p:sp>
      <p:sp>
        <p:nvSpPr>
          <p:cNvPr id="2" name="Title 1"/>
          <p:cNvSpPr>
            <a:spLocks noGrp="1"/>
          </p:cNvSpPr>
          <p:nvPr>
            <p:ph type="title"/>
          </p:nvPr>
        </p:nvSpPr>
        <p:spPr>
          <a:xfrm>
            <a:off x="609600" y="381000"/>
            <a:ext cx="8534400" cy="1143000"/>
          </a:xfrm>
        </p:spPr>
        <p:txBody>
          <a:bodyPr>
            <a:normAutofit/>
          </a:bodyPr>
          <a:lstStyle/>
          <a:p>
            <a:r>
              <a:rPr lang="en-US" dirty="0" smtClean="0"/>
              <a:t>Post-Appraisal Activities  </a:t>
            </a:r>
            <a:endParaRPr lang="en-US" dirty="0"/>
          </a:p>
        </p:txBody>
      </p:sp>
    </p:spTree>
    <p:extLst>
      <p:ext uri="{BB962C8B-B14F-4D97-AF65-F5344CB8AC3E}">
        <p14:creationId xmlns:p14="http://schemas.microsoft.com/office/powerpoint/2010/main" val="3429256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66800" y="1752600"/>
            <a:ext cx="8004048" cy="4572000"/>
          </a:xfrm>
        </p:spPr>
        <p:txBody>
          <a:bodyPr>
            <a:normAutofit fontScale="92500" lnSpcReduction="10000"/>
          </a:bodyPr>
          <a:lstStyle/>
          <a:p>
            <a:r>
              <a:rPr lang="en-US" dirty="0" smtClean="0"/>
              <a:t>Graphic Scale </a:t>
            </a:r>
            <a:r>
              <a:rPr lang="en-US" dirty="0" smtClean="0"/>
              <a:t>A graphic rating scale lists the traits each employee should have and rates workers on a numbered scale for each trait. The scores are meant to separate employees into tiers of performers, which can play a role in determining promotions and salary adjustments.</a:t>
            </a:r>
          </a:p>
          <a:p>
            <a:r>
              <a:rPr lang="en-US" dirty="0" smtClean="0"/>
              <a:t>Justification-The graphic scale assessment can provide side-by-side performance comparison's for large departments.</a:t>
            </a:r>
          </a:p>
          <a:p>
            <a:endParaRPr lang="en-US" dirty="0"/>
          </a:p>
          <a:p>
            <a:pPr marL="0" indent="0">
              <a:buNone/>
            </a:pPr>
            <a:r>
              <a:rPr lang="en-US" sz="1200" dirty="0" err="1"/>
              <a:t>Bye,D</a:t>
            </a:r>
            <a:r>
              <a:rPr lang="en-US" sz="1200" dirty="0"/>
              <a:t>.(2014). What Are the Disadvantages of Using a Graphic Rating Scale When Evaluating Performance? Retrieved December 30, 2014 </a:t>
            </a:r>
            <a:r>
              <a:rPr lang="en-US" sz="1200" dirty="0" smtClean="0"/>
              <a:t>from http</a:t>
            </a:r>
            <a:r>
              <a:rPr lang="en-US" sz="1200" dirty="0"/>
              <a:t>://smallbusiness.chron.com/disadvantages-using-graphic-rating-scale-evaluating-performance-33292.html</a:t>
            </a:r>
          </a:p>
          <a:p>
            <a:endParaRPr lang="en-US" sz="1200" dirty="0" smtClean="0"/>
          </a:p>
        </p:txBody>
      </p:sp>
      <p:sp>
        <p:nvSpPr>
          <p:cNvPr id="2" name="Title 1"/>
          <p:cNvSpPr>
            <a:spLocks noGrp="1"/>
          </p:cNvSpPr>
          <p:nvPr>
            <p:ph type="title"/>
          </p:nvPr>
        </p:nvSpPr>
        <p:spPr>
          <a:xfrm>
            <a:off x="762000" y="381000"/>
            <a:ext cx="8382000" cy="1143000"/>
          </a:xfrm>
        </p:spPr>
        <p:txBody>
          <a:bodyPr>
            <a:normAutofit fontScale="90000"/>
          </a:bodyPr>
          <a:lstStyle/>
          <a:p>
            <a:r>
              <a:rPr lang="en-US" dirty="0" smtClean="0"/>
              <a:t>Model 1: </a:t>
            </a:r>
            <a:r>
              <a:rPr lang="en-US" dirty="0" smtClean="0"/>
              <a:t>Graphic Scale Assessment</a:t>
            </a:r>
            <a:endParaRPr lang="en-US" dirty="0"/>
          </a:p>
        </p:txBody>
      </p:sp>
    </p:spTree>
    <p:extLst>
      <p:ext uri="{BB962C8B-B14F-4D97-AF65-F5344CB8AC3E}">
        <p14:creationId xmlns:p14="http://schemas.microsoft.com/office/powerpoint/2010/main" val="221006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a:t>CEO is concerned about results from a recent employee survey that indicated many employees did not receive regular performance evaluations. Employees complained about the lack of a regular performance appraisal </a:t>
            </a:r>
            <a:r>
              <a:rPr lang="en-US" dirty="0" smtClean="0"/>
              <a:t>system.</a:t>
            </a:r>
          </a:p>
          <a:p>
            <a:endParaRPr lang="en-US" dirty="0"/>
          </a:p>
          <a:p>
            <a:r>
              <a:rPr lang="en-US" dirty="0" smtClean="0"/>
              <a:t>Justification: 360 </a:t>
            </a:r>
            <a:r>
              <a:rPr lang="en-US" dirty="0" smtClean="0"/>
              <a:t>is a professional performance </a:t>
            </a:r>
            <a:r>
              <a:rPr lang="en-US" dirty="0" smtClean="0"/>
              <a:t>that can be performed several times a year not just one time each year. </a:t>
            </a:r>
            <a:r>
              <a:rPr lang="en-US" dirty="0" smtClean="0"/>
              <a:t>The employees receive timely </a:t>
            </a:r>
            <a:r>
              <a:rPr lang="en-US" dirty="0" smtClean="0"/>
              <a:t>feedback</a:t>
            </a:r>
            <a:r>
              <a:rPr lang="en-US" dirty="0"/>
              <a:t> </a:t>
            </a:r>
            <a:r>
              <a:rPr lang="en-US" dirty="0" smtClean="0"/>
              <a:t>very often.</a:t>
            </a:r>
          </a:p>
          <a:p>
            <a:endParaRPr lang="en-US" dirty="0"/>
          </a:p>
          <a:p>
            <a:pPr marL="0" indent="0">
              <a:buNone/>
            </a:pPr>
            <a:r>
              <a:rPr lang="en-US" sz="1200" dirty="0" err="1"/>
              <a:t>LeadershipChallenge</a:t>
            </a:r>
            <a:r>
              <a:rPr lang="en-US" sz="1200" dirty="0"/>
              <a:t>.(2014).Leadership practices inventory. Retrieved December 30, 2014 from http://www.leadershipchallenge.com/professionals-section-lpi.aspx</a:t>
            </a:r>
          </a:p>
          <a:p>
            <a:endParaRPr lang="en-US" sz="1300" dirty="0"/>
          </a:p>
        </p:txBody>
      </p:sp>
      <p:sp>
        <p:nvSpPr>
          <p:cNvPr id="2" name="Title 1"/>
          <p:cNvSpPr>
            <a:spLocks noGrp="1"/>
          </p:cNvSpPr>
          <p:nvPr>
            <p:ph type="title"/>
          </p:nvPr>
        </p:nvSpPr>
        <p:spPr/>
        <p:txBody>
          <a:bodyPr>
            <a:normAutofit fontScale="90000"/>
          </a:bodyPr>
          <a:lstStyle/>
          <a:p>
            <a:r>
              <a:rPr lang="en-US" dirty="0" smtClean="0"/>
              <a:t>Model 2-360 Assessment Method</a:t>
            </a:r>
            <a:endParaRPr lang="en-US" dirty="0"/>
          </a:p>
        </p:txBody>
      </p:sp>
    </p:spTree>
    <p:extLst>
      <p:ext uri="{BB962C8B-B14F-4D97-AF65-F5344CB8AC3E}">
        <p14:creationId xmlns:p14="http://schemas.microsoft.com/office/powerpoint/2010/main" val="26393231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360 </a:t>
            </a:r>
            <a:r>
              <a:rPr lang="en-US" dirty="0"/>
              <a:t>This method </a:t>
            </a:r>
            <a:r>
              <a:rPr lang="en-US" dirty="0" smtClean="0"/>
              <a:t>involves feedback from everyone in the employees team and department such as peers, other employees, supervisors and anyone who has interaction with the employee</a:t>
            </a:r>
            <a:r>
              <a:rPr lang="en-US" dirty="0"/>
              <a:t>. The </a:t>
            </a:r>
            <a:r>
              <a:rPr lang="en-US" dirty="0" smtClean="0"/>
              <a:t>manager will gather </a:t>
            </a:r>
            <a:r>
              <a:rPr lang="en-US" dirty="0"/>
              <a:t>feed back about employee performance from his peers subordinates and supervisors. It will help evaluator to reduce biased evaluation and covers all aspects of employee's job and </a:t>
            </a:r>
            <a:r>
              <a:rPr lang="en-US" dirty="0" smtClean="0"/>
              <a:t>behavior.  </a:t>
            </a:r>
            <a:endParaRPr lang="en-US" dirty="0"/>
          </a:p>
        </p:txBody>
      </p:sp>
      <p:sp>
        <p:nvSpPr>
          <p:cNvPr id="2" name="Title 1"/>
          <p:cNvSpPr>
            <a:spLocks noGrp="1"/>
          </p:cNvSpPr>
          <p:nvPr>
            <p:ph type="title"/>
          </p:nvPr>
        </p:nvSpPr>
        <p:spPr/>
        <p:txBody>
          <a:bodyPr>
            <a:normAutofit fontScale="90000"/>
          </a:bodyPr>
          <a:lstStyle/>
          <a:p>
            <a:r>
              <a:rPr lang="en-US" dirty="0" smtClean="0"/>
              <a:t>Performance Appraisal Methods</a:t>
            </a:r>
            <a:endParaRPr lang="en-US" dirty="0"/>
          </a:p>
        </p:txBody>
      </p:sp>
    </p:spTree>
    <p:extLst>
      <p:ext uri="{BB962C8B-B14F-4D97-AF65-F5344CB8AC3E}">
        <p14:creationId xmlns:p14="http://schemas.microsoft.com/office/powerpoint/2010/main" val="3193825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Multi-rating assessment</a:t>
            </a:r>
          </a:p>
          <a:p>
            <a:r>
              <a:rPr lang="en-US" dirty="0" smtClean="0"/>
              <a:t>Multi-source feedback</a:t>
            </a:r>
          </a:p>
          <a:p>
            <a:r>
              <a:rPr lang="en-US" dirty="0" smtClean="0"/>
              <a:t>Feedback from peers</a:t>
            </a:r>
          </a:p>
          <a:p>
            <a:r>
              <a:rPr lang="en-US" dirty="0" smtClean="0"/>
              <a:t>Feedback from managers</a:t>
            </a:r>
          </a:p>
          <a:p>
            <a:r>
              <a:rPr lang="en-US" dirty="0" smtClean="0"/>
              <a:t>Feedback from supervisor</a:t>
            </a:r>
          </a:p>
          <a:p>
            <a:r>
              <a:rPr lang="en-US" dirty="0" smtClean="0"/>
              <a:t>External sources customer service</a:t>
            </a:r>
          </a:p>
          <a:p>
            <a:r>
              <a:rPr lang="en-US" dirty="0" smtClean="0"/>
              <a:t>Successful HR model for </a:t>
            </a:r>
            <a:r>
              <a:rPr lang="en-US" dirty="0" smtClean="0"/>
              <a:t>assessments</a:t>
            </a:r>
            <a:endParaRPr lang="en-US" dirty="0" smtClean="0"/>
          </a:p>
        </p:txBody>
      </p:sp>
      <p:sp>
        <p:nvSpPr>
          <p:cNvPr id="2" name="Title 1"/>
          <p:cNvSpPr>
            <a:spLocks noGrp="1"/>
          </p:cNvSpPr>
          <p:nvPr>
            <p:ph type="title"/>
          </p:nvPr>
        </p:nvSpPr>
        <p:spPr/>
        <p:txBody>
          <a:bodyPr>
            <a:normAutofit/>
          </a:bodyPr>
          <a:lstStyle/>
          <a:p>
            <a:r>
              <a:rPr lang="en-US" dirty="0" smtClean="0"/>
              <a:t>Model of Assessment 360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dirty="0" smtClean="0"/>
              <a:t>Frequent performance Appraisal feedback as value for employee</a:t>
            </a:r>
          </a:p>
          <a:p>
            <a:r>
              <a:rPr lang="en-US" dirty="0" smtClean="0"/>
              <a:t>Assessment of employee quality, quantity, volume, and timeliness bring value</a:t>
            </a:r>
          </a:p>
          <a:p>
            <a:r>
              <a:rPr lang="en-US" dirty="0" smtClean="0"/>
              <a:t>Non-Data based feedback brings value to employees such as participation, knowledge level, integration into team and customer service skills</a:t>
            </a:r>
          </a:p>
          <a:p>
            <a:r>
              <a:rPr lang="en-US" dirty="0" smtClean="0"/>
              <a:t>Manager provides a clear path to career development which benefits the employee</a:t>
            </a:r>
          </a:p>
          <a:p>
            <a:r>
              <a:rPr lang="en-US" dirty="0" smtClean="0"/>
              <a:t>Opportunity to relay positive feedback for motivation of employee</a:t>
            </a:r>
          </a:p>
          <a:p>
            <a:endParaRPr lang="en-US" dirty="0"/>
          </a:p>
        </p:txBody>
      </p:sp>
      <p:sp>
        <p:nvSpPr>
          <p:cNvPr id="2" name="Title 1"/>
          <p:cNvSpPr>
            <a:spLocks noGrp="1"/>
          </p:cNvSpPr>
          <p:nvPr>
            <p:ph type="title"/>
          </p:nvPr>
        </p:nvSpPr>
        <p:spPr>
          <a:xfrm>
            <a:off x="609600" y="381000"/>
            <a:ext cx="8534400" cy="1143000"/>
          </a:xfrm>
        </p:spPr>
        <p:txBody>
          <a:bodyPr>
            <a:normAutofit fontScale="90000"/>
          </a:bodyPr>
          <a:lstStyle/>
          <a:p>
            <a:r>
              <a:rPr lang="en-US" dirty="0" smtClean="0"/>
              <a:t>Value-Added Performance Appraisal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US" dirty="0" smtClean="0"/>
              <a:t>Employee feels empower because they have a define career plan and development</a:t>
            </a:r>
          </a:p>
          <a:p>
            <a:r>
              <a:rPr lang="en-US" dirty="0" smtClean="0"/>
              <a:t>Employee understands the expectations to succeed</a:t>
            </a:r>
          </a:p>
          <a:p>
            <a:r>
              <a:rPr lang="en-US" dirty="0" smtClean="0"/>
              <a:t>Employee is motivated because they have an individual plan tailored for their future growth </a:t>
            </a:r>
          </a:p>
          <a:p>
            <a:r>
              <a:rPr lang="en-US" dirty="0" smtClean="0"/>
              <a:t>The employer investment in employee training and development helps retain a knowledge workforce long term</a:t>
            </a:r>
            <a:endParaRPr lang="en-US" dirty="0"/>
          </a:p>
        </p:txBody>
      </p:sp>
      <p:sp>
        <p:nvSpPr>
          <p:cNvPr id="2" name="Title 1"/>
          <p:cNvSpPr>
            <a:spLocks noGrp="1"/>
          </p:cNvSpPr>
          <p:nvPr>
            <p:ph type="title"/>
          </p:nvPr>
        </p:nvSpPr>
        <p:spPr/>
        <p:txBody>
          <a:bodyPr>
            <a:normAutofit fontScale="90000"/>
          </a:bodyPr>
          <a:lstStyle/>
          <a:p>
            <a:r>
              <a:rPr lang="en-US" dirty="0" smtClean="0"/>
              <a:t>Employees Benefits Career Goals</a:t>
            </a:r>
            <a:endParaRPr lang="en-US" dirty="0"/>
          </a:p>
        </p:txBody>
      </p:sp>
    </p:spTree>
    <p:extLst>
      <p:ext uri="{BB962C8B-B14F-4D97-AF65-F5344CB8AC3E}">
        <p14:creationId xmlns:p14="http://schemas.microsoft.com/office/powerpoint/2010/main" val="2578035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r>
              <a:rPr lang="en-US" dirty="0" smtClean="0"/>
              <a:t>Individual performance based on employees job description </a:t>
            </a:r>
          </a:p>
          <a:p>
            <a:r>
              <a:rPr lang="en-US" dirty="0" smtClean="0"/>
              <a:t>Team evaluation performance based on team set goals</a:t>
            </a:r>
            <a:endParaRPr lang="en-US" dirty="0"/>
          </a:p>
          <a:p>
            <a:r>
              <a:rPr lang="en-US" dirty="0" smtClean="0"/>
              <a:t>Individual performance only measures that persons performance only</a:t>
            </a:r>
          </a:p>
          <a:p>
            <a:r>
              <a:rPr lang="en-US" dirty="0" smtClean="0"/>
              <a:t>Team evaluations is measures the entire time goals as one group</a:t>
            </a:r>
          </a:p>
          <a:p>
            <a:r>
              <a:rPr lang="en-US" dirty="0" smtClean="0"/>
              <a:t>Individual performance does not consider team accomplishments</a:t>
            </a:r>
          </a:p>
          <a:p>
            <a:r>
              <a:rPr lang="en-US" dirty="0" smtClean="0"/>
              <a:t>Team evaluations considers the performance of the team deadlines, team presentations and team completion of projects. </a:t>
            </a:r>
          </a:p>
          <a:p>
            <a:endParaRPr lang="en-US" dirty="0"/>
          </a:p>
        </p:txBody>
      </p:sp>
      <p:sp>
        <p:nvSpPr>
          <p:cNvPr id="2" name="Title 1"/>
          <p:cNvSpPr>
            <a:spLocks noGrp="1"/>
          </p:cNvSpPr>
          <p:nvPr>
            <p:ph type="title"/>
          </p:nvPr>
        </p:nvSpPr>
        <p:spPr>
          <a:xfrm>
            <a:off x="762000" y="381000"/>
            <a:ext cx="8229600" cy="1143000"/>
          </a:xfrm>
        </p:spPr>
        <p:txBody>
          <a:bodyPr>
            <a:normAutofit fontScale="90000"/>
          </a:bodyPr>
          <a:lstStyle/>
          <a:p>
            <a:r>
              <a:rPr lang="en-US" dirty="0" smtClean="0"/>
              <a:t>Team and individual performances</a:t>
            </a:r>
            <a:endParaRPr lang="en-US" dirty="0"/>
          </a:p>
        </p:txBody>
      </p:sp>
    </p:spTree>
    <p:extLst>
      <p:ext uri="{BB962C8B-B14F-4D97-AF65-F5344CB8AC3E}">
        <p14:creationId xmlns:p14="http://schemas.microsoft.com/office/powerpoint/2010/main" val="40944385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Organizing adopting succession planning as essential senior positions stand-bys</a:t>
            </a:r>
          </a:p>
          <a:p>
            <a:r>
              <a:rPr lang="en-US" dirty="0" smtClean="0"/>
              <a:t>Adopt to identify workforce next managers</a:t>
            </a:r>
          </a:p>
          <a:p>
            <a:r>
              <a:rPr lang="en-US" dirty="0" smtClean="0"/>
              <a:t>Training opportunities for finding successors</a:t>
            </a:r>
          </a:p>
          <a:p>
            <a:r>
              <a:rPr lang="en-US" dirty="0" smtClean="0"/>
              <a:t>Improve employees skill level within the organization for growth</a:t>
            </a:r>
          </a:p>
          <a:p>
            <a:r>
              <a:rPr lang="en-US" dirty="0" smtClean="0"/>
              <a:t>Lower external hiring applicants</a:t>
            </a:r>
          </a:p>
          <a:p>
            <a:r>
              <a:rPr lang="en-US" dirty="0" smtClean="0"/>
              <a:t>Improve employee moral </a:t>
            </a:r>
            <a:endParaRPr lang="en-US" dirty="0"/>
          </a:p>
        </p:txBody>
      </p:sp>
      <p:sp>
        <p:nvSpPr>
          <p:cNvPr id="2" name="Title 1"/>
          <p:cNvSpPr>
            <a:spLocks noGrp="1"/>
          </p:cNvSpPr>
          <p:nvPr>
            <p:ph type="title"/>
          </p:nvPr>
        </p:nvSpPr>
        <p:spPr/>
        <p:txBody>
          <a:bodyPr>
            <a:normAutofit/>
          </a:bodyPr>
          <a:lstStyle/>
          <a:p>
            <a:r>
              <a:rPr lang="en-US" dirty="0" smtClean="0"/>
              <a:t>Succession Planning</a:t>
            </a:r>
            <a:endParaRPr lang="en-US" dirty="0"/>
          </a:p>
        </p:txBody>
      </p:sp>
    </p:spTree>
    <p:extLst>
      <p:ext uri="{BB962C8B-B14F-4D97-AF65-F5344CB8AC3E}">
        <p14:creationId xmlns:p14="http://schemas.microsoft.com/office/powerpoint/2010/main" val="2308684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smtClean="0"/>
              <a:t>Succession Planning is a systematic approach to:</a:t>
            </a:r>
          </a:p>
          <a:p>
            <a:r>
              <a:rPr lang="en-US" dirty="0" smtClean="0"/>
              <a:t>Building leadership pipelines</a:t>
            </a:r>
          </a:p>
          <a:p>
            <a:r>
              <a:rPr lang="en-US" dirty="0" smtClean="0"/>
              <a:t>Developing potential successors</a:t>
            </a:r>
          </a:p>
          <a:p>
            <a:r>
              <a:rPr lang="en-US" dirty="0" smtClean="0"/>
              <a:t>Identifying best candidates for positions</a:t>
            </a:r>
          </a:p>
          <a:p>
            <a:r>
              <a:rPr lang="en-US" dirty="0" smtClean="0"/>
              <a:t>Prepare organization for long-term leadership training and development</a:t>
            </a:r>
          </a:p>
          <a:p>
            <a:r>
              <a:rPr lang="en-US" dirty="0" smtClean="0"/>
              <a:t>Concentrating on developing talent for return on investment</a:t>
            </a:r>
          </a:p>
          <a:p>
            <a:r>
              <a:rPr lang="en-US" dirty="0" smtClean="0"/>
              <a:t>Utilize success planning to ensure the future of the critical leadership that keeping organization stable</a:t>
            </a:r>
          </a:p>
          <a:p>
            <a:pPr marL="0" indent="0">
              <a:buNone/>
            </a:pPr>
            <a:endParaRPr lang="en-US" dirty="0" smtClean="0"/>
          </a:p>
          <a:p>
            <a:endParaRPr lang="en-US" dirty="0"/>
          </a:p>
        </p:txBody>
      </p:sp>
      <p:sp>
        <p:nvSpPr>
          <p:cNvPr id="2" name="Title 1"/>
          <p:cNvSpPr>
            <a:spLocks noGrp="1"/>
          </p:cNvSpPr>
          <p:nvPr>
            <p:ph type="title"/>
          </p:nvPr>
        </p:nvSpPr>
        <p:spPr/>
        <p:txBody>
          <a:bodyPr>
            <a:normAutofit/>
          </a:bodyPr>
          <a:lstStyle/>
          <a:p>
            <a:r>
              <a:rPr lang="en-US" dirty="0" smtClean="0"/>
              <a:t>Succession Planning Process</a:t>
            </a:r>
            <a:endParaRPr lang="en-US" dirty="0"/>
          </a:p>
        </p:txBody>
      </p:sp>
    </p:spTree>
    <p:extLst>
      <p:ext uri="{BB962C8B-B14F-4D97-AF65-F5344CB8AC3E}">
        <p14:creationId xmlns:p14="http://schemas.microsoft.com/office/powerpoint/2010/main" val="1612219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r>
              <a:rPr lang="en-US" sz="1600" dirty="0" smtClean="0"/>
              <a:t>Performance Appraisal System Defined</a:t>
            </a:r>
          </a:p>
          <a:p>
            <a:r>
              <a:rPr lang="en-US" sz="1600" dirty="0" smtClean="0"/>
              <a:t> Well-Prepared Performance Appraisal</a:t>
            </a:r>
          </a:p>
          <a:p>
            <a:r>
              <a:rPr lang="en-US" sz="1600" dirty="0" smtClean="0"/>
              <a:t>Benefits of Performance Appraisals </a:t>
            </a:r>
          </a:p>
          <a:p>
            <a:r>
              <a:rPr lang="en-US" sz="1600" dirty="0" smtClean="0"/>
              <a:t>Delivering Performance Appraisals</a:t>
            </a:r>
          </a:p>
          <a:p>
            <a:r>
              <a:rPr lang="en-US" sz="1600" dirty="0" smtClean="0"/>
              <a:t>Pitfalls Performance Appraisals</a:t>
            </a:r>
          </a:p>
          <a:p>
            <a:r>
              <a:rPr lang="en-US" sz="1600" dirty="0" smtClean="0"/>
              <a:t>Presenting Position Results</a:t>
            </a:r>
          </a:p>
          <a:p>
            <a:r>
              <a:rPr lang="en-US" sz="1600" dirty="0" smtClean="0"/>
              <a:t>Pre-Appraisals Activities</a:t>
            </a:r>
          </a:p>
          <a:p>
            <a:r>
              <a:rPr lang="en-US" sz="1600" dirty="0" smtClean="0"/>
              <a:t>Post-Appraisals Activities</a:t>
            </a:r>
          </a:p>
          <a:p>
            <a:r>
              <a:rPr lang="en-US" sz="1600" dirty="0" smtClean="0"/>
              <a:t>Model 1-Graphic Performance Appraisals</a:t>
            </a:r>
          </a:p>
          <a:p>
            <a:r>
              <a:rPr lang="en-US" sz="1600" dirty="0" smtClean="0"/>
              <a:t>Model 2- 360 Performance Appraisals</a:t>
            </a:r>
          </a:p>
          <a:p>
            <a:r>
              <a:rPr lang="en-US" sz="1600" dirty="0"/>
              <a:t>Value-Added Performance </a:t>
            </a:r>
            <a:r>
              <a:rPr lang="en-US" sz="1600" dirty="0" smtClean="0"/>
              <a:t>Appraisals</a:t>
            </a:r>
          </a:p>
          <a:p>
            <a:r>
              <a:rPr lang="en-US" sz="1600" dirty="0" smtClean="0"/>
              <a:t>Employee Benefits of Performance Appraisals</a:t>
            </a:r>
          </a:p>
          <a:p>
            <a:r>
              <a:rPr lang="en-US" sz="1600" dirty="0" smtClean="0"/>
              <a:t>Team and Individual Performances </a:t>
            </a:r>
          </a:p>
          <a:p>
            <a:r>
              <a:rPr lang="en-US" sz="1600" dirty="0" smtClean="0"/>
              <a:t>Succession Planning</a:t>
            </a:r>
          </a:p>
          <a:p>
            <a:r>
              <a:rPr lang="en-US" sz="1600" dirty="0" smtClean="0"/>
              <a:t>Succession Planning Process</a:t>
            </a:r>
          </a:p>
          <a:p>
            <a:r>
              <a:rPr lang="en-US" sz="1600" dirty="0" smtClean="0"/>
              <a:t>Summary</a:t>
            </a:r>
          </a:p>
          <a:p>
            <a:r>
              <a:rPr lang="en-US" sz="1600" dirty="0" smtClean="0"/>
              <a:t>References</a:t>
            </a:r>
          </a:p>
          <a:p>
            <a:endParaRPr lang="en-US" sz="1600" dirty="0" smtClean="0"/>
          </a:p>
          <a:p>
            <a:endParaRPr lang="en-US" sz="1600" dirty="0"/>
          </a:p>
          <a:p>
            <a:endParaRPr lang="en-US" sz="16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a:p>
          <a:p>
            <a:endParaRPr lang="en-US" sz="1800" dirty="0" smtClean="0"/>
          </a:p>
          <a:p>
            <a:endParaRPr lang="en-US" sz="1800" dirty="0" smtClean="0"/>
          </a:p>
          <a:p>
            <a:endParaRPr lang="en-US" sz="1800" dirty="0"/>
          </a:p>
          <a:p>
            <a:endParaRPr lang="en-US" sz="1800" dirty="0" smtClean="0"/>
          </a:p>
          <a:p>
            <a:endParaRPr lang="en-US" sz="1800" dirty="0"/>
          </a:p>
          <a:p>
            <a:endParaRPr lang="en-US" sz="1800" dirty="0"/>
          </a:p>
          <a:p>
            <a:endParaRPr lang="en-US" sz="1800" dirty="0"/>
          </a:p>
        </p:txBody>
      </p:sp>
      <p:sp>
        <p:nvSpPr>
          <p:cNvPr id="2" name="Title 1"/>
          <p:cNvSpPr>
            <a:spLocks noGrp="1"/>
          </p:cNvSpPr>
          <p:nvPr>
            <p:ph type="title"/>
          </p:nvPr>
        </p:nvSpPr>
        <p:spPr>
          <a:xfrm>
            <a:off x="762000" y="381000"/>
            <a:ext cx="8382000" cy="1143000"/>
          </a:xfrm>
        </p:spPr>
        <p:txBody>
          <a:bodyPr>
            <a:noAutofit/>
          </a:bodyPr>
          <a:lstStyle/>
          <a:p>
            <a:r>
              <a:rPr lang="en-US" sz="3600" dirty="0" smtClean="0"/>
              <a:t>Agenda</a:t>
            </a:r>
            <a:endParaRPr lang="en-US" sz="3600" dirty="0"/>
          </a:p>
        </p:txBody>
      </p:sp>
    </p:spTree>
    <p:extLst>
      <p:ext uri="{BB962C8B-B14F-4D97-AF65-F5344CB8AC3E}">
        <p14:creationId xmlns:p14="http://schemas.microsoft.com/office/powerpoint/2010/main" val="4181694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1"/>
          </p:nvPr>
        </p:nvSpPr>
        <p:spPr/>
        <p:txBody>
          <a:bodyPr>
            <a:normAutofit fontScale="92500" lnSpcReduction="10000"/>
          </a:bodyPr>
          <a:lstStyle/>
          <a:p>
            <a:r>
              <a:rPr lang="en-US" dirty="0" smtClean="0"/>
              <a:t>Recommend to utilize 360 Model</a:t>
            </a:r>
          </a:p>
          <a:p>
            <a:r>
              <a:rPr lang="en-US" dirty="0" smtClean="0"/>
              <a:t>Recommend well prepared appraisal system</a:t>
            </a:r>
          </a:p>
          <a:p>
            <a:r>
              <a:rPr lang="en-US" dirty="0" smtClean="0"/>
              <a:t>Recommend Positive Appraisal outcomes</a:t>
            </a:r>
          </a:p>
          <a:p>
            <a:r>
              <a:rPr lang="en-US" dirty="0" smtClean="0"/>
              <a:t>Recommend adopting Pre and Post appraisal standardize for entire company</a:t>
            </a:r>
          </a:p>
          <a:p>
            <a:r>
              <a:rPr lang="en-US" dirty="0" smtClean="0"/>
              <a:t>Recommend all managers add-value based appraisals </a:t>
            </a:r>
            <a:endParaRPr lang="en-US" dirty="0"/>
          </a:p>
          <a:p>
            <a:r>
              <a:rPr lang="en-US" dirty="0" smtClean="0"/>
              <a:t>Recommend managers prepare for all appraisal </a:t>
            </a:r>
          </a:p>
          <a:p>
            <a:r>
              <a:rPr lang="en-US" dirty="0" smtClean="0"/>
              <a:t>Recommend implementing a strong Succession Planning Process</a:t>
            </a:r>
            <a:endParaRPr lang="en-US" dirty="0"/>
          </a:p>
        </p:txBody>
      </p:sp>
      <p:sp>
        <p:nvSpPr>
          <p:cNvPr id="2" name="Rectangle 1"/>
          <p:cNvSpPr>
            <a:spLocks noGrp="1"/>
          </p:cNvSpPr>
          <p:nvPr>
            <p:ph type="title"/>
          </p:nvPr>
        </p:nvSpPr>
        <p:spPr/>
        <p:txBody>
          <a:bodyPr/>
          <a:lstStyle/>
          <a:p>
            <a:r>
              <a:rPr lang="en-US" dirty="0" smtClean="0"/>
              <a:t>Summary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sz="quarter" idx="1"/>
          </p:nvPr>
        </p:nvSpPr>
        <p:spPr/>
        <p:txBody>
          <a:bodyPr>
            <a:normAutofit/>
          </a:bodyPr>
          <a:lstStyle/>
          <a:p>
            <a:pPr marL="0" indent="0">
              <a:buNone/>
            </a:pPr>
            <a:endParaRPr lang="en-US" sz="1200" dirty="0" smtClean="0"/>
          </a:p>
          <a:p>
            <a:pPr marL="0" indent="0">
              <a:buNone/>
            </a:pPr>
            <a:r>
              <a:rPr lang="en-US" sz="1100" dirty="0" smtClean="0"/>
              <a:t>Balle,L</a:t>
            </a:r>
            <a:r>
              <a:rPr lang="en-US" sz="1100" dirty="0"/>
              <a:t>.(2014).How to deliver an effective performance appraisal. Retrieve December 30 , 2014 from http://</a:t>
            </a:r>
            <a:r>
              <a:rPr lang="en-US" sz="1100" dirty="0" smtClean="0"/>
              <a:t>smallbusiness.chron.com/deliver-effective-performance-appraisals-23603.html</a:t>
            </a:r>
          </a:p>
          <a:p>
            <a:pPr marL="0" indent="0">
              <a:buNone/>
            </a:pPr>
            <a:r>
              <a:rPr lang="en-US" sz="1100" dirty="0"/>
              <a:t>Berkley HR(2014).Tips for effective performance review. The pre-review checklist and preparing for the review. Retrieved December 31, 2014 fromhttp://</a:t>
            </a:r>
            <a:r>
              <a:rPr lang="en-US" sz="1100" dirty="0" smtClean="0"/>
              <a:t>hrweb.berkeley.edu/performance-management/cycle/review/tips/supervisors/checklist-prep</a:t>
            </a:r>
          </a:p>
          <a:p>
            <a:pPr marL="0" indent="0">
              <a:buNone/>
            </a:pPr>
            <a:r>
              <a:rPr lang="en-US" sz="1100" dirty="0" err="1"/>
              <a:t>Bye,D</a:t>
            </a:r>
            <a:r>
              <a:rPr lang="en-US" sz="1100" dirty="0"/>
              <a:t>.(2014). What Are the Disadvantages of Using a Graphic Rating Scale When Evaluating Performance? Retrieved December 30, 2014 </a:t>
            </a:r>
            <a:r>
              <a:rPr lang="en-US" sz="1100" dirty="0" smtClean="0"/>
              <a:t>from http</a:t>
            </a:r>
            <a:r>
              <a:rPr lang="en-US" sz="1100" dirty="0"/>
              <a:t>://</a:t>
            </a:r>
            <a:r>
              <a:rPr lang="en-US" sz="1100" dirty="0" smtClean="0"/>
              <a:t>smallbusiness.chron.com/disadvantages-using-graphic-rating-scale-evaluating-performance-33292.html</a:t>
            </a:r>
          </a:p>
          <a:p>
            <a:pPr marL="0" indent="0">
              <a:buNone/>
            </a:pPr>
            <a:r>
              <a:rPr lang="en-US" sz="1100" dirty="0" smtClean="0"/>
              <a:t>ERC </a:t>
            </a:r>
            <a:r>
              <a:rPr lang="en-US" sz="1100" dirty="0"/>
              <a:t>Counsel(2014).The five most common pitfalls of performance reviews. Retrieved December 30,2014 from http://</a:t>
            </a:r>
            <a:r>
              <a:rPr lang="en-US" sz="1100" dirty="0" smtClean="0"/>
              <a:t>www.yourerc.com/blog/post/The-5-Most-Common-Pitfalls-of-Performance-Reviews.aspx</a:t>
            </a:r>
          </a:p>
          <a:p>
            <a:pPr marL="0" indent="0">
              <a:buNone/>
            </a:pPr>
            <a:r>
              <a:rPr lang="en-US" sz="1100" dirty="0" err="1"/>
              <a:t>LeadershipChallenge</a:t>
            </a:r>
            <a:r>
              <a:rPr lang="en-US" sz="1100" dirty="0"/>
              <a:t>.(2014).Leadership practices inventory. Retrieved December 30, 2014 from http://www.leadershipchallenge.com/professionals-section-lpi.aspx</a:t>
            </a:r>
          </a:p>
          <a:p>
            <a:pPr marL="0" indent="0">
              <a:buNone/>
            </a:pPr>
            <a:r>
              <a:rPr lang="en-US" sz="1200" dirty="0" smtClean="0"/>
              <a:t>Performance </a:t>
            </a:r>
            <a:r>
              <a:rPr lang="en-US" sz="1200" dirty="0"/>
              <a:t>Appraisal Yes or No. (2014, July 31). </a:t>
            </a:r>
            <a:r>
              <a:rPr lang="en-US" sz="1200" i="1" dirty="0"/>
              <a:t>Insurance Journal</a:t>
            </a:r>
            <a:r>
              <a:rPr lang="en-US" sz="1200" dirty="0"/>
              <a:t>, </a:t>
            </a:r>
            <a:r>
              <a:rPr lang="en-US" sz="1200" i="1" dirty="0"/>
              <a:t>30</a:t>
            </a:r>
            <a:r>
              <a:rPr lang="en-US" sz="1200" dirty="0"/>
              <a:t>(119). Retrieved from http://</a:t>
            </a:r>
            <a:r>
              <a:rPr lang="en-US" sz="1200" dirty="0" smtClean="0"/>
              <a:t>go.galegroup.com/ps/i.do?id=GALE%7CA377732980&amp;v=2.1&amp;u=20398_pclc&amp;it=r&amp;p=GPS&amp;sw=w&amp;asid=66046da2848b81663a2d99340d8a2735</a:t>
            </a:r>
          </a:p>
          <a:p>
            <a:pPr marL="0" indent="0">
              <a:buNone/>
            </a:pPr>
            <a:r>
              <a:rPr lang="en-US" sz="1200" dirty="0" smtClean="0"/>
              <a:t>Richards</a:t>
            </a:r>
            <a:r>
              <a:rPr lang="en-US" sz="1200" dirty="0"/>
              <a:t>, L.(2014). The Effects of performance appraisal on organizational performance. Retrieved December 30, 2014 </a:t>
            </a:r>
            <a:r>
              <a:rPr lang="en-US" sz="1200" dirty="0" smtClean="0"/>
              <a:t>fromhttp</a:t>
            </a:r>
            <a:r>
              <a:rPr lang="en-US" sz="1200" dirty="0"/>
              <a:t>://</a:t>
            </a:r>
            <a:r>
              <a:rPr lang="en-US" sz="1200" dirty="0" smtClean="0"/>
              <a:t>smallbusiness.chron.com/effects-performance-appraisal-organizational-performance-1762.html</a:t>
            </a:r>
          </a:p>
          <a:p>
            <a:pPr marL="0" indent="0">
              <a:buNone/>
            </a:pPr>
            <a:r>
              <a:rPr lang="en-US" sz="1200" dirty="0"/>
              <a:t>Vanek,(2014).</a:t>
            </a:r>
            <a:r>
              <a:rPr lang="en-US" sz="1200" b="1" dirty="0"/>
              <a:t> </a:t>
            </a:r>
            <a:r>
              <a:rPr lang="en-US" sz="1200" dirty="0"/>
              <a:t>Guide to 360 Reviews </a:t>
            </a:r>
            <a:r>
              <a:rPr lang="en-US" sz="1200" b="1" dirty="0"/>
              <a:t>– </a:t>
            </a:r>
            <a:r>
              <a:rPr lang="en-US" sz="1200" dirty="0"/>
              <a:t>What is a 360? How do you administer 360 feedback?. Retrieved December 28,2014 fromhttp://www.surveygizmo.com/survey-blog/guide-to-360-reviews-what-is-a-360-how-do-you-administer-360-feedback/</a:t>
            </a:r>
          </a:p>
          <a:p>
            <a:pPr marL="0" indent="0">
              <a:buNone/>
            </a:pPr>
            <a:endParaRPr lang="en-US" sz="1200" dirty="0" smtClean="0"/>
          </a:p>
          <a:p>
            <a:pPr marL="0" indent="0">
              <a:buNone/>
            </a:pPr>
            <a:endParaRPr lang="en-US" sz="1200" dirty="0"/>
          </a:p>
          <a:p>
            <a:pPr marL="0" indent="0">
              <a:buNone/>
            </a:pPr>
            <a:endParaRPr lang="en-US" sz="1200" dirty="0" smtClean="0"/>
          </a:p>
          <a:p>
            <a:pPr marL="0" indent="0">
              <a:buNone/>
            </a:pPr>
            <a:endParaRPr lang="en-US" sz="1200" dirty="0"/>
          </a:p>
          <a:p>
            <a:pPr marL="0" indent="0">
              <a:buNone/>
            </a:pPr>
            <a:endParaRPr lang="en-US" sz="1200" dirty="0"/>
          </a:p>
          <a:p>
            <a:endParaRPr lang="en-US" sz="1200" dirty="0"/>
          </a:p>
          <a:p>
            <a:endParaRPr lang="en-US" sz="1200" dirty="0" smtClean="0"/>
          </a:p>
          <a:p>
            <a:endParaRPr lang="en-US" sz="1200" dirty="0"/>
          </a:p>
          <a:p>
            <a:pPr marL="0" indent="0">
              <a:buNone/>
            </a:pPr>
            <a:endParaRPr lang="en-US" dirty="0"/>
          </a:p>
        </p:txBody>
      </p:sp>
      <p:sp>
        <p:nvSpPr>
          <p:cNvPr id="2" name="Rectangle 1"/>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1055177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dirty="0" smtClean="0"/>
              <a:t>Performance appraisal system is a method by which an organization analyzes an employees job performance. The employees performance is evaluated based on the quality of work, individual  performance, amount or quantity of work, team participation, and meeting project deadlines. The performance appraisal is completed by the manager or supervisor</a:t>
            </a:r>
          </a:p>
          <a:p>
            <a:endParaRPr lang="en-US" dirty="0" smtClean="0"/>
          </a:p>
          <a:p>
            <a:endParaRPr lang="en-US" sz="1200" dirty="0" smtClean="0"/>
          </a:p>
          <a:p>
            <a:endParaRPr lang="en-US" sz="1200" dirty="0"/>
          </a:p>
          <a:p>
            <a:pPr marL="0" indent="0">
              <a:buNone/>
            </a:pPr>
            <a:r>
              <a:rPr lang="en-US" sz="1200" dirty="0"/>
              <a:t>Richards, L.(2014). The Effects of performance appraisal on organizational performance. Retrieved December 30, 2014 from http://smallbusiness.chron.com/effects-performance-appraisal-organizational-performance-1762.html</a:t>
            </a:r>
          </a:p>
          <a:p>
            <a:endParaRPr lang="en-US" sz="1200" dirty="0" smtClean="0"/>
          </a:p>
          <a:p>
            <a:endParaRPr lang="en-US" sz="1400" dirty="0" smtClean="0"/>
          </a:p>
          <a:p>
            <a:endParaRPr lang="en-US" sz="1400" dirty="0"/>
          </a:p>
          <a:p>
            <a:endParaRPr lang="en-US" sz="1400" dirty="0" smtClean="0"/>
          </a:p>
          <a:p>
            <a:endParaRPr lang="en-US" sz="1400" dirty="0"/>
          </a:p>
          <a:p>
            <a:endParaRPr lang="en-US" dirty="0"/>
          </a:p>
          <a:p>
            <a:endParaRPr lang="en-US" dirty="0"/>
          </a:p>
        </p:txBody>
      </p:sp>
      <p:sp>
        <p:nvSpPr>
          <p:cNvPr id="2" name="Title 1"/>
          <p:cNvSpPr>
            <a:spLocks noGrp="1"/>
          </p:cNvSpPr>
          <p:nvPr>
            <p:ph type="title"/>
          </p:nvPr>
        </p:nvSpPr>
        <p:spPr>
          <a:xfrm>
            <a:off x="762000" y="381000"/>
            <a:ext cx="8382000" cy="1143000"/>
          </a:xfrm>
        </p:spPr>
        <p:txBody>
          <a:bodyPr>
            <a:noAutofit/>
          </a:bodyPr>
          <a:lstStyle/>
          <a:p>
            <a:r>
              <a:rPr lang="en-US" sz="3600" dirty="0" smtClean="0"/>
              <a:t>Performance Appraisal Systems-Defined</a:t>
            </a:r>
            <a:endParaRPr lang="en-US" sz="3600" dirty="0"/>
          </a:p>
        </p:txBody>
      </p:sp>
    </p:spTree>
    <p:extLst>
      <p:ext uri="{BB962C8B-B14F-4D97-AF65-F5344CB8AC3E}">
        <p14:creationId xmlns:p14="http://schemas.microsoft.com/office/powerpoint/2010/main" val="2593605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20000"/>
          </a:bodyPr>
          <a:lstStyle/>
          <a:p>
            <a:r>
              <a:rPr lang="en-US" dirty="0" smtClean="0"/>
              <a:t>Manager supporting of appraisal process</a:t>
            </a:r>
          </a:p>
          <a:p>
            <a:r>
              <a:rPr lang="en-US" dirty="0" smtClean="0"/>
              <a:t>Managers need to invest time</a:t>
            </a:r>
          </a:p>
          <a:p>
            <a:r>
              <a:rPr lang="en-US" dirty="0" smtClean="0"/>
              <a:t>Managers ongoing dialogue</a:t>
            </a:r>
          </a:p>
          <a:p>
            <a:r>
              <a:rPr lang="en-US" dirty="0" smtClean="0"/>
              <a:t>Employee self evaluation</a:t>
            </a:r>
          </a:p>
          <a:p>
            <a:r>
              <a:rPr lang="en-US" dirty="0" smtClean="0"/>
              <a:t>Employee active role</a:t>
            </a:r>
          </a:p>
          <a:p>
            <a:r>
              <a:rPr lang="en-US" dirty="0" smtClean="0"/>
              <a:t>Evaluation needs to consistent</a:t>
            </a:r>
          </a:p>
          <a:p>
            <a:r>
              <a:rPr lang="en-US" dirty="0" smtClean="0"/>
              <a:t>Evaluation needs to be continuous not 1 time per year</a:t>
            </a:r>
          </a:p>
          <a:p>
            <a:r>
              <a:rPr lang="en-US" dirty="0" smtClean="0"/>
              <a:t>Gather all information and research before the  the performance review with an Open-Mind	</a:t>
            </a:r>
          </a:p>
          <a:p>
            <a:endParaRPr lang="en-US" dirty="0" smtClean="0"/>
          </a:p>
          <a:p>
            <a:pPr marL="0" indent="0">
              <a:buNone/>
            </a:pPr>
            <a:r>
              <a:rPr lang="en-US" sz="1050" dirty="0"/>
              <a:t>Berkley HR(2014).Tips for effective performance review. The pre-review checklist and preparing for the review. Retrieved December 31, 2014 from</a:t>
            </a:r>
          </a:p>
          <a:p>
            <a:pPr marL="0" indent="0">
              <a:buNone/>
            </a:pPr>
            <a:r>
              <a:rPr lang="en-US" sz="1050" dirty="0"/>
              <a:t>http://hrweb.berkeley.edu/performance-management/cycle/review/tips/supervisors/checklist-prep</a:t>
            </a:r>
          </a:p>
          <a:p>
            <a:endParaRPr lang="en-US" sz="1100" dirty="0"/>
          </a:p>
        </p:txBody>
      </p:sp>
      <p:sp>
        <p:nvSpPr>
          <p:cNvPr id="2" name="Title 1"/>
          <p:cNvSpPr>
            <a:spLocks noGrp="1"/>
          </p:cNvSpPr>
          <p:nvPr>
            <p:ph type="title"/>
          </p:nvPr>
        </p:nvSpPr>
        <p:spPr>
          <a:xfrm>
            <a:off x="609600" y="381000"/>
            <a:ext cx="8686800" cy="1143000"/>
          </a:xfrm>
        </p:spPr>
        <p:txBody>
          <a:bodyPr>
            <a:normAutofit/>
          </a:bodyPr>
          <a:lstStyle/>
          <a:p>
            <a:r>
              <a:rPr lang="en-US" sz="3600" dirty="0" smtClean="0"/>
              <a:t>Well-Prepared Performance Appraisal</a:t>
            </a:r>
            <a:endParaRPr lang="en-US" sz="36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38800" y="2514600"/>
            <a:ext cx="3245556" cy="1752600"/>
          </a:xfrm>
          <a:prstGeom prst="rect">
            <a:avLst/>
          </a:prstGeom>
        </p:spPr>
      </p:pic>
    </p:spTree>
    <p:extLst>
      <p:ext uri="{BB962C8B-B14F-4D97-AF65-F5344CB8AC3E}">
        <p14:creationId xmlns:p14="http://schemas.microsoft.com/office/powerpoint/2010/main" val="8332408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70000" lnSpcReduction="20000"/>
          </a:bodyPr>
          <a:lstStyle/>
          <a:p>
            <a:r>
              <a:rPr lang="en-US" dirty="0" smtClean="0"/>
              <a:t>Employee motivation</a:t>
            </a:r>
          </a:p>
          <a:p>
            <a:r>
              <a:rPr lang="en-US" dirty="0" smtClean="0"/>
              <a:t>Social recognition on for employees </a:t>
            </a:r>
          </a:p>
          <a:p>
            <a:r>
              <a:rPr lang="en-US" dirty="0" smtClean="0"/>
              <a:t>Management building relationships with employees</a:t>
            </a:r>
          </a:p>
          <a:p>
            <a:r>
              <a:rPr lang="en-US" dirty="0" smtClean="0"/>
              <a:t>Training and development opportunity for employee</a:t>
            </a:r>
          </a:p>
          <a:p>
            <a:r>
              <a:rPr lang="en-US" dirty="0" smtClean="0"/>
              <a:t>Monitor success of employees</a:t>
            </a:r>
          </a:p>
          <a:p>
            <a:r>
              <a:rPr lang="en-US" dirty="0" smtClean="0"/>
              <a:t>Performance improvement feedback for employee</a:t>
            </a:r>
          </a:p>
          <a:p>
            <a:r>
              <a:rPr lang="en-US" dirty="0" smtClean="0"/>
              <a:t>Clarify the employees individual, team and organizational goals</a:t>
            </a:r>
          </a:p>
          <a:p>
            <a:r>
              <a:rPr lang="en-US" dirty="0" smtClean="0"/>
              <a:t>Incremental performance reviews two times per year**Mandatory twice a year not one**</a:t>
            </a:r>
          </a:p>
          <a:p>
            <a:r>
              <a:rPr lang="en-US" dirty="0" smtClean="0"/>
              <a:t>Positive feedback for employee improves moral</a:t>
            </a:r>
          </a:p>
          <a:p>
            <a:endParaRPr lang="en-US" dirty="0"/>
          </a:p>
          <a:p>
            <a:endParaRPr lang="en-US" dirty="0" smtClean="0"/>
          </a:p>
          <a:p>
            <a:pPr marL="0" indent="0">
              <a:spcBef>
                <a:spcPts val="0"/>
              </a:spcBef>
              <a:buClrTx/>
              <a:buSzTx/>
              <a:buNone/>
              <a:defRPr/>
            </a:pPr>
            <a:endParaRPr lang="en-US" sz="1100" dirty="0" smtClean="0"/>
          </a:p>
          <a:p>
            <a:pPr marL="0" indent="0">
              <a:spcBef>
                <a:spcPts val="0"/>
              </a:spcBef>
              <a:buClrTx/>
              <a:buSzTx/>
              <a:buNone/>
              <a:defRPr/>
            </a:pPr>
            <a:endParaRPr lang="en-US" sz="1100" dirty="0"/>
          </a:p>
          <a:p>
            <a:pPr marL="0" indent="0">
              <a:spcBef>
                <a:spcPts val="0"/>
              </a:spcBef>
              <a:buClrTx/>
              <a:buSzTx/>
              <a:buNone/>
              <a:defRPr/>
            </a:pPr>
            <a:endParaRPr lang="en-US" sz="1100" dirty="0" smtClean="0"/>
          </a:p>
          <a:p>
            <a:pPr marL="0" indent="0">
              <a:spcBef>
                <a:spcPts val="0"/>
              </a:spcBef>
              <a:buClrTx/>
              <a:buSzTx/>
              <a:buNone/>
              <a:defRPr/>
            </a:pPr>
            <a:r>
              <a:rPr lang="en-US" sz="1100" dirty="0" smtClean="0"/>
              <a:t>Performance </a:t>
            </a:r>
            <a:r>
              <a:rPr lang="en-US" sz="1100" dirty="0"/>
              <a:t>Appraisal Yes or No. (2014, July 31). </a:t>
            </a:r>
            <a:r>
              <a:rPr lang="en-US" sz="1100" i="1" dirty="0"/>
              <a:t>Insurance Journal</a:t>
            </a:r>
            <a:r>
              <a:rPr lang="en-US" sz="1100" dirty="0"/>
              <a:t>, </a:t>
            </a:r>
            <a:r>
              <a:rPr lang="en-US" sz="1100" i="1" dirty="0"/>
              <a:t>30</a:t>
            </a:r>
            <a:r>
              <a:rPr lang="en-US" sz="1100" dirty="0"/>
              <a:t>(119). Retrieved from http://go.galegroup.com/ps/i.do?id=</a:t>
            </a:r>
          </a:p>
          <a:p>
            <a:pPr marL="0" indent="0">
              <a:spcBef>
                <a:spcPts val="0"/>
              </a:spcBef>
              <a:buClrTx/>
              <a:buSzTx/>
              <a:buNone/>
              <a:defRPr/>
            </a:pPr>
            <a:r>
              <a:rPr lang="en-US" sz="1100" dirty="0"/>
              <a:t>GALE%7CA377732980&amp;v=2.1&amp;u=20398_pclc&amp;it=r&amp;p=GPS&amp;sw=w&amp;asid=66046da2848b81663a2d99340d8a2735</a:t>
            </a:r>
          </a:p>
          <a:p>
            <a:endParaRPr lang="en-US" sz="1200" dirty="0"/>
          </a:p>
        </p:txBody>
      </p:sp>
      <p:sp>
        <p:nvSpPr>
          <p:cNvPr id="2" name="Title 1"/>
          <p:cNvSpPr>
            <a:spLocks noGrp="1"/>
          </p:cNvSpPr>
          <p:nvPr>
            <p:ph type="title"/>
          </p:nvPr>
        </p:nvSpPr>
        <p:spPr/>
        <p:txBody>
          <a:bodyPr>
            <a:normAutofit fontScale="90000"/>
          </a:bodyPr>
          <a:lstStyle/>
          <a:p>
            <a:r>
              <a:rPr lang="en-US" dirty="0" smtClean="0"/>
              <a:t>Benefits of Performance Appraisal</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62500" lnSpcReduction="20000"/>
          </a:bodyPr>
          <a:lstStyle/>
          <a:p>
            <a:r>
              <a:rPr lang="en-US" dirty="0" smtClean="0"/>
              <a:t>Find a private and quiet location to perform the performance appraisal</a:t>
            </a:r>
          </a:p>
          <a:p>
            <a:r>
              <a:rPr lang="en-US" dirty="0" smtClean="0"/>
              <a:t>Establish an effective Performance Appraisal method</a:t>
            </a:r>
          </a:p>
          <a:p>
            <a:r>
              <a:rPr lang="en-US" dirty="0" smtClean="0"/>
              <a:t>Make eye contact to develop trust</a:t>
            </a:r>
          </a:p>
          <a:p>
            <a:r>
              <a:rPr lang="en-US" dirty="0" smtClean="0"/>
              <a:t>Start with negative points but end on positive feedback</a:t>
            </a:r>
          </a:p>
          <a:p>
            <a:r>
              <a:rPr lang="en-US" dirty="0" smtClean="0"/>
              <a:t>Set clear realistic and understandable goals with suggestions on how to meet these goals</a:t>
            </a:r>
          </a:p>
          <a:p>
            <a:r>
              <a:rPr lang="en-US" dirty="0" smtClean="0"/>
              <a:t>Open dialogue with employee allowing them to participate with comments</a:t>
            </a:r>
          </a:p>
          <a:p>
            <a:r>
              <a:rPr lang="en-US" dirty="0" smtClean="0"/>
              <a:t>Be honest and clear about the employee getting a raise or not and how you came to that decision</a:t>
            </a:r>
          </a:p>
          <a:p>
            <a:r>
              <a:rPr lang="en-US" dirty="0" smtClean="0"/>
              <a:t>End with encouragement with a plan the employee can follow to achieve better results for the next review</a:t>
            </a:r>
          </a:p>
          <a:p>
            <a:endParaRPr lang="en-US" dirty="0"/>
          </a:p>
          <a:p>
            <a:endParaRPr lang="en-US" dirty="0" smtClean="0"/>
          </a:p>
          <a:p>
            <a:pPr marL="0" indent="0">
              <a:buNone/>
            </a:pPr>
            <a:r>
              <a:rPr lang="en-US" sz="1600" dirty="0"/>
              <a:t>Balle,L.(2014).How to deliver an effective performance appraisal. Retrieve December 30 , 2014 from http://smallbusiness.chron.com/deliver-effective-performance-appraisals-23603.html</a:t>
            </a:r>
          </a:p>
          <a:p>
            <a:endParaRPr lang="en-US" sz="1300"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Delivery of Performance Appraisal</a:t>
            </a:r>
            <a:endParaRPr lang="en-US" dirty="0"/>
          </a:p>
        </p:txBody>
      </p:sp>
    </p:spTree>
    <p:extLst>
      <p:ext uri="{BB962C8B-B14F-4D97-AF65-F5344CB8AC3E}">
        <p14:creationId xmlns:p14="http://schemas.microsoft.com/office/powerpoint/2010/main" val="4060953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r>
              <a:rPr lang="en-US" dirty="0" smtClean="0"/>
              <a:t>Managers are not experience at appraisals</a:t>
            </a:r>
          </a:p>
          <a:p>
            <a:r>
              <a:rPr lang="en-US" dirty="0" smtClean="0"/>
              <a:t>Managers do not document all excellent performances by employee</a:t>
            </a:r>
          </a:p>
          <a:p>
            <a:r>
              <a:rPr lang="en-US" dirty="0" smtClean="0"/>
              <a:t>Manager concentrating on errors instead of overall quality of work</a:t>
            </a:r>
          </a:p>
          <a:p>
            <a:r>
              <a:rPr lang="en-US" dirty="0" smtClean="0"/>
              <a:t>Demoralizing only pointing out bad points</a:t>
            </a:r>
          </a:p>
          <a:p>
            <a:r>
              <a:rPr lang="en-US" dirty="0" smtClean="0"/>
              <a:t>No eye contact with employee</a:t>
            </a:r>
          </a:p>
          <a:p>
            <a:r>
              <a:rPr lang="en-US" dirty="0" smtClean="0"/>
              <a:t>I talk  you listen method</a:t>
            </a:r>
          </a:p>
          <a:p>
            <a:r>
              <a:rPr lang="en-US" dirty="0" smtClean="0"/>
              <a:t>Performance appraisal location not planned</a:t>
            </a:r>
          </a:p>
          <a:p>
            <a:r>
              <a:rPr lang="en-US" dirty="0" smtClean="0"/>
              <a:t>Managers surprise employees with poor performance not address prior to appraisal </a:t>
            </a:r>
          </a:p>
          <a:p>
            <a:endParaRPr lang="en-US" dirty="0"/>
          </a:p>
        </p:txBody>
      </p:sp>
      <p:sp>
        <p:nvSpPr>
          <p:cNvPr id="2" name="Title 1"/>
          <p:cNvSpPr>
            <a:spLocks noGrp="1"/>
          </p:cNvSpPr>
          <p:nvPr>
            <p:ph type="title"/>
          </p:nvPr>
        </p:nvSpPr>
        <p:spPr>
          <a:xfrm>
            <a:off x="765048" y="304800"/>
            <a:ext cx="8001000" cy="1143000"/>
          </a:xfrm>
        </p:spPr>
        <p:txBody>
          <a:bodyPr>
            <a:normAutofit/>
          </a:bodyPr>
          <a:lstStyle/>
          <a:p>
            <a:r>
              <a:rPr lang="en-US" dirty="0" smtClean="0"/>
              <a:t>Pitfalls Performance Appraisals</a:t>
            </a:r>
            <a:endParaRPr lang="en-US" dirty="0"/>
          </a:p>
        </p:txBody>
      </p:sp>
    </p:spTree>
    <p:extLst>
      <p:ext uri="{BB962C8B-B14F-4D97-AF65-F5344CB8AC3E}">
        <p14:creationId xmlns:p14="http://schemas.microsoft.com/office/powerpoint/2010/main" val="252327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Positive interactions with employee and manager</a:t>
            </a:r>
          </a:p>
          <a:p>
            <a:r>
              <a:rPr lang="en-US" dirty="0" smtClean="0"/>
              <a:t>Positive team building activities that creates trust</a:t>
            </a:r>
          </a:p>
          <a:p>
            <a:r>
              <a:rPr lang="en-US" dirty="0" smtClean="0"/>
              <a:t>Positive feedback on performance</a:t>
            </a:r>
          </a:p>
          <a:p>
            <a:r>
              <a:rPr lang="en-US" dirty="0" smtClean="0"/>
              <a:t>Positive </a:t>
            </a:r>
            <a:r>
              <a:rPr lang="en-US" dirty="0"/>
              <a:t>influence on the individual's sense of worth, commitment and </a:t>
            </a:r>
            <a:r>
              <a:rPr lang="en-US" dirty="0" smtClean="0"/>
              <a:t>belonging</a:t>
            </a:r>
          </a:p>
          <a:p>
            <a:r>
              <a:rPr lang="en-US" dirty="0" smtClean="0"/>
              <a:t>Positive interaction to praise for employees for job well done and encouragement</a:t>
            </a:r>
            <a:endParaRPr lang="en-US" dirty="0"/>
          </a:p>
        </p:txBody>
      </p:sp>
      <p:sp>
        <p:nvSpPr>
          <p:cNvPr id="2" name="Title 1"/>
          <p:cNvSpPr>
            <a:spLocks noGrp="1"/>
          </p:cNvSpPr>
          <p:nvPr>
            <p:ph type="title"/>
          </p:nvPr>
        </p:nvSpPr>
        <p:spPr/>
        <p:txBody>
          <a:bodyPr>
            <a:normAutofit fontScale="90000"/>
          </a:bodyPr>
          <a:lstStyle/>
          <a:p>
            <a:r>
              <a:rPr lang="en-US" dirty="0" smtClean="0"/>
              <a:t>Presenting Positive Results of Performance Appraisal</a:t>
            </a:r>
            <a:endParaRPr lang="en-US" dirty="0"/>
          </a:p>
        </p:txBody>
      </p:sp>
    </p:spTree>
    <p:extLst>
      <p:ext uri="{BB962C8B-B14F-4D97-AF65-F5344CB8AC3E}">
        <p14:creationId xmlns:p14="http://schemas.microsoft.com/office/powerpoint/2010/main" val="3780986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n-US" dirty="0" smtClean="0"/>
              <a:t>Pre-planning</a:t>
            </a:r>
          </a:p>
          <a:p>
            <a:r>
              <a:rPr lang="en-US" dirty="0" smtClean="0"/>
              <a:t>Documentation</a:t>
            </a:r>
          </a:p>
          <a:p>
            <a:r>
              <a:rPr lang="en-US" dirty="0" smtClean="0"/>
              <a:t>Review past appraisals</a:t>
            </a:r>
          </a:p>
          <a:p>
            <a:r>
              <a:rPr lang="en-US" dirty="0" smtClean="0"/>
              <a:t>Interview of Peers</a:t>
            </a:r>
          </a:p>
          <a:p>
            <a:r>
              <a:rPr lang="en-US" dirty="0" smtClean="0"/>
              <a:t>Other managers feedback on employee</a:t>
            </a:r>
          </a:p>
          <a:p>
            <a:r>
              <a:rPr lang="en-US" dirty="0" smtClean="0"/>
              <a:t>Review employees performance for successes, weaknesses and strengths</a:t>
            </a:r>
          </a:p>
          <a:p>
            <a:r>
              <a:rPr lang="en-US" dirty="0" smtClean="0"/>
              <a:t>Score the employee performance before the performance review</a:t>
            </a:r>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smtClean="0"/>
              <a:t>Pre-Appraisal Activities-Benefits</a:t>
            </a:r>
            <a:endParaRPr lang="en-US" dirty="0"/>
          </a:p>
        </p:txBody>
      </p:sp>
    </p:spTree>
    <p:extLst>
      <p:ext uri="{BB962C8B-B14F-4D97-AF65-F5344CB8AC3E}">
        <p14:creationId xmlns:p14="http://schemas.microsoft.com/office/powerpoint/2010/main" val="20317642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sentation_2">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9E31AC6-CC33-4EA4-9EEC-63573E42B1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Teamwork presentation</Template>
  <TotalTime>795</TotalTime>
  <Words>4396</Words>
  <Application>Microsoft Office PowerPoint</Application>
  <PresentationFormat>On-screen Show (4:3)</PresentationFormat>
  <Paragraphs>332</Paragraphs>
  <Slides>21</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Georgia</vt:lpstr>
      <vt:lpstr>Wingdings</vt:lpstr>
      <vt:lpstr>Wingdings 2</vt:lpstr>
      <vt:lpstr>presentation_2</vt:lpstr>
      <vt:lpstr>Recommendations of Benefits  Performance Appraisals System</vt:lpstr>
      <vt:lpstr>Agenda</vt:lpstr>
      <vt:lpstr>Performance Appraisal Systems-Defined</vt:lpstr>
      <vt:lpstr>Well-Prepared Performance Appraisal</vt:lpstr>
      <vt:lpstr>Benefits of Performance Appraisal</vt:lpstr>
      <vt:lpstr>Delivery of Performance Appraisal</vt:lpstr>
      <vt:lpstr>Pitfalls Performance Appraisals</vt:lpstr>
      <vt:lpstr>Presenting Positive Results of Performance Appraisal</vt:lpstr>
      <vt:lpstr>Pre-Appraisal Activities-Benefits</vt:lpstr>
      <vt:lpstr>Post-Appraisal Activities  </vt:lpstr>
      <vt:lpstr>Model 1: Graphic Scale Assessment</vt:lpstr>
      <vt:lpstr>Model 2-360 Assessment Method</vt:lpstr>
      <vt:lpstr>Performance Appraisal Methods</vt:lpstr>
      <vt:lpstr>Model of Assessment 360</vt:lpstr>
      <vt:lpstr>Value-Added Performance Appraisal </vt:lpstr>
      <vt:lpstr>Employees Benefits Career Goals</vt:lpstr>
      <vt:lpstr>Team and individual performances</vt:lpstr>
      <vt:lpstr>Succession Planning</vt:lpstr>
      <vt:lpstr>Succession Planning Process</vt:lpstr>
      <vt:lpstr>Summary </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Teamwork Presentation</dc:title>
  <dc:creator>Bruce Mosley</dc:creator>
  <cp:keywords/>
  <cp:lastModifiedBy>Bruce Mosley</cp:lastModifiedBy>
  <cp:revision>151</cp:revision>
  <dcterms:created xsi:type="dcterms:W3CDTF">2014-12-30T19:18:37Z</dcterms:created>
  <dcterms:modified xsi:type="dcterms:W3CDTF">2015-01-01T09:27:42Z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TC102282709990</vt:lpwstr>
  </property>
</Properties>
</file>