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2" r:id="rId1"/>
  </p:sldMasterIdLst>
  <p:notesMasterIdLst>
    <p:notesMasterId r:id="rId20"/>
  </p:notesMasterIdLst>
  <p:sldIdLst>
    <p:sldId id="256" r:id="rId2"/>
    <p:sldId id="257" r:id="rId3"/>
    <p:sldId id="258" r:id="rId4"/>
    <p:sldId id="259" r:id="rId5"/>
    <p:sldId id="260" r:id="rId6"/>
    <p:sldId id="262" r:id="rId7"/>
    <p:sldId id="274" r:id="rId8"/>
    <p:sldId id="263" r:id="rId9"/>
    <p:sldId id="264" r:id="rId10"/>
    <p:sldId id="265" r:id="rId11"/>
    <p:sldId id="267" r:id="rId12"/>
    <p:sldId id="275" r:id="rId13"/>
    <p:sldId id="268" r:id="rId14"/>
    <p:sldId id="269" r:id="rId15"/>
    <p:sldId id="271" r:id="rId16"/>
    <p:sldId id="276" r:id="rId17"/>
    <p:sldId id="272" r:id="rId18"/>
    <p:sldId id="273"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902" autoAdjust="0"/>
  </p:normalViewPr>
  <p:slideViewPr>
    <p:cSldViewPr>
      <p:cViewPr varScale="1">
        <p:scale>
          <a:sx n="62" d="100"/>
          <a:sy n="62" d="100"/>
        </p:scale>
        <p:origin x="-1596"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04CF42-7322-4832-94C0-63824DACCCC1}" type="datetimeFigureOut">
              <a:rPr lang="en-US" smtClean="0"/>
              <a:t>6/7/2011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77A009-4140-4BA9-9B27-EE84AB4CE930}" type="slidenum">
              <a:rPr lang="en-US" smtClean="0"/>
              <a:t>‹#›</a:t>
            </a:fld>
            <a:endParaRPr lang="en-US"/>
          </a:p>
        </p:txBody>
      </p:sp>
    </p:spTree>
    <p:extLst>
      <p:ext uri="{BB962C8B-B14F-4D97-AF65-F5344CB8AC3E}">
        <p14:creationId xmlns:p14="http://schemas.microsoft.com/office/powerpoint/2010/main" val="6964400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People visit botanical gardens for a variety of reasons. Their</a:t>
            </a:r>
            <a:r>
              <a:rPr lang="en-US" baseline="0" dirty="0" smtClean="0"/>
              <a:t> visits range from recreational purposes to relaxation. In addition, people visit botanic gardens to educate themselves on the characteristics of botany and horticulture. All plants in a botanic garden are living and each plant is accompanied by a scientifically-based interpretive comment. The primary purpose of botanic gardens is to preserve plant species and educate the public about the varying plant species alive today. </a:t>
            </a:r>
            <a:endParaRPr lang="en-US" dirty="0"/>
          </a:p>
        </p:txBody>
      </p:sp>
      <p:sp>
        <p:nvSpPr>
          <p:cNvPr id="4" name="Slide Number Placeholder 3"/>
          <p:cNvSpPr>
            <a:spLocks noGrp="1"/>
          </p:cNvSpPr>
          <p:nvPr>
            <p:ph type="sldNum" sz="quarter" idx="10"/>
          </p:nvPr>
        </p:nvSpPr>
        <p:spPr/>
        <p:txBody>
          <a:bodyPr/>
          <a:lstStyle/>
          <a:p>
            <a:fld id="{2977A009-4140-4BA9-9B27-EE84AB4CE930}" type="slidenum">
              <a:rPr lang="en-US" smtClean="0"/>
              <a:t>3</a:t>
            </a:fld>
            <a:endParaRPr lang="en-US"/>
          </a:p>
        </p:txBody>
      </p:sp>
    </p:spTree>
    <p:extLst>
      <p:ext uri="{BB962C8B-B14F-4D97-AF65-F5344CB8AC3E}">
        <p14:creationId xmlns:p14="http://schemas.microsoft.com/office/powerpoint/2010/main" val="10103363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200" kern="1200" dirty="0" smtClean="0">
                <a:solidFill>
                  <a:schemeClr val="tx1"/>
                </a:solidFill>
                <a:effectLst/>
                <a:latin typeface="+mn-lt"/>
                <a:ea typeface="+mn-ea"/>
                <a:cs typeface="+mn-cs"/>
              </a:rPr>
              <a:t>Restoration of seed banks require adequate amounts of seeds, but since there is a current shortage of seeds, many restoration projects</a:t>
            </a:r>
            <a:r>
              <a:rPr lang="en-US" sz="1200" kern="1200" baseline="0" dirty="0" smtClean="0">
                <a:solidFill>
                  <a:schemeClr val="tx1"/>
                </a:solidFill>
                <a:effectLst/>
                <a:latin typeface="+mn-lt"/>
                <a:ea typeface="+mn-ea"/>
                <a:cs typeface="+mn-cs"/>
              </a:rPr>
              <a:t> cannot go forward. Kuwait is a prime example of such a seed shortage. Restoration processes are delayed due to insufficient technological resources and the inability to deliver landscape-scale restoration. Additionally, there is a severe lack of research data on the phenology of seed development and maturation. It is therefore crucial for restoration specialists to document and understand the quality v</a:t>
            </a:r>
            <a:r>
              <a:rPr lang="en-US" sz="1200" kern="1200" dirty="0" smtClean="0">
                <a:solidFill>
                  <a:schemeClr val="tx1"/>
                </a:solidFill>
                <a:effectLst/>
                <a:latin typeface="+mn-lt"/>
                <a:ea typeface="+mn-ea"/>
                <a:cs typeface="+mn-cs"/>
              </a:rPr>
              <a:t>iability of seeds. </a:t>
            </a:r>
            <a:endParaRPr lang="en-US" dirty="0"/>
          </a:p>
        </p:txBody>
      </p:sp>
      <p:sp>
        <p:nvSpPr>
          <p:cNvPr id="4" name="Slide Number Placeholder 3"/>
          <p:cNvSpPr>
            <a:spLocks noGrp="1"/>
          </p:cNvSpPr>
          <p:nvPr>
            <p:ph type="sldNum" sz="quarter" idx="10"/>
          </p:nvPr>
        </p:nvSpPr>
        <p:spPr/>
        <p:txBody>
          <a:bodyPr/>
          <a:lstStyle/>
          <a:p>
            <a:fld id="{2977A009-4140-4BA9-9B27-EE84AB4CE930}" type="slidenum">
              <a:rPr lang="en-US" smtClean="0"/>
              <a:t>13</a:t>
            </a:fld>
            <a:endParaRPr lang="en-US"/>
          </a:p>
        </p:txBody>
      </p:sp>
    </p:spTree>
    <p:extLst>
      <p:ext uri="{BB962C8B-B14F-4D97-AF65-F5344CB8AC3E}">
        <p14:creationId xmlns:p14="http://schemas.microsoft.com/office/powerpoint/2010/main" val="36251116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Successful restoration begins with the implementation of a collection of plant species that can deliver restoration-ready seeds</a:t>
            </a:r>
            <a:r>
              <a:rPr lang="en-US" baseline="0" dirty="0" smtClean="0"/>
              <a:t> at the scale of a metric ton and larger. There also needs to be a definitive connection between science-based restoration functions and community-based restoration initiatives. Methods to reduce seed usage should be implemented in order to save future costs on seeds. More substantial funding for botanic gardens are needed to expedite the restoration process. Effective restoration will result in improved lifestyles and healthier natural environments. </a:t>
            </a:r>
            <a:endParaRPr lang="en-US" dirty="0"/>
          </a:p>
        </p:txBody>
      </p:sp>
      <p:sp>
        <p:nvSpPr>
          <p:cNvPr id="4" name="Slide Number Placeholder 3"/>
          <p:cNvSpPr>
            <a:spLocks noGrp="1"/>
          </p:cNvSpPr>
          <p:nvPr>
            <p:ph type="sldNum" sz="quarter" idx="10"/>
          </p:nvPr>
        </p:nvSpPr>
        <p:spPr/>
        <p:txBody>
          <a:bodyPr/>
          <a:lstStyle/>
          <a:p>
            <a:fld id="{2977A009-4140-4BA9-9B27-EE84AB4CE930}" type="slidenum">
              <a:rPr lang="en-US" smtClean="0"/>
              <a:t>14</a:t>
            </a:fld>
            <a:endParaRPr lang="en-US"/>
          </a:p>
        </p:txBody>
      </p:sp>
    </p:spTree>
    <p:extLst>
      <p:ext uri="{BB962C8B-B14F-4D97-AF65-F5344CB8AC3E}">
        <p14:creationId xmlns:p14="http://schemas.microsoft.com/office/powerpoint/2010/main" val="17734214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Current research indicates that genetic crop improvements are possible</a:t>
            </a:r>
            <a:r>
              <a:rPr lang="en-US" baseline="0" dirty="0" smtClean="0"/>
              <a:t> with current seed banks. Scientists argue that genetic improvement is possible by placing increased emphasis on superior genetic structures by utilizing molecular linkage maps. </a:t>
            </a:r>
            <a:endParaRPr lang="en-US" dirty="0"/>
          </a:p>
        </p:txBody>
      </p:sp>
      <p:sp>
        <p:nvSpPr>
          <p:cNvPr id="4" name="Slide Number Placeholder 3"/>
          <p:cNvSpPr>
            <a:spLocks noGrp="1"/>
          </p:cNvSpPr>
          <p:nvPr>
            <p:ph type="sldNum" sz="quarter" idx="10"/>
          </p:nvPr>
        </p:nvSpPr>
        <p:spPr/>
        <p:txBody>
          <a:bodyPr/>
          <a:lstStyle/>
          <a:p>
            <a:fld id="{2977A009-4140-4BA9-9B27-EE84AB4CE930}" type="slidenum">
              <a:rPr lang="en-US" smtClean="0"/>
              <a:t>15</a:t>
            </a:fld>
            <a:endParaRPr lang="en-US"/>
          </a:p>
        </p:txBody>
      </p:sp>
    </p:spTree>
    <p:extLst>
      <p:ext uri="{BB962C8B-B14F-4D97-AF65-F5344CB8AC3E}">
        <p14:creationId xmlns:p14="http://schemas.microsoft.com/office/powerpoint/2010/main" val="14322113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Germaplasm banks refer to living seed collections which serve as repositories</a:t>
            </a:r>
            <a:r>
              <a:rPr lang="en-US" baseline="0" dirty="0" smtClean="0"/>
              <a:t> of genetic variation. Genome research has the power to unleash the genetic potential of wild and cultivated germaplasm resources which will improve society. </a:t>
            </a:r>
            <a:endParaRPr lang="en-US" dirty="0"/>
          </a:p>
        </p:txBody>
      </p:sp>
      <p:sp>
        <p:nvSpPr>
          <p:cNvPr id="4" name="Slide Number Placeholder 3"/>
          <p:cNvSpPr>
            <a:spLocks noGrp="1"/>
          </p:cNvSpPr>
          <p:nvPr>
            <p:ph type="sldNum" sz="quarter" idx="10"/>
          </p:nvPr>
        </p:nvSpPr>
        <p:spPr/>
        <p:txBody>
          <a:bodyPr/>
          <a:lstStyle/>
          <a:p>
            <a:fld id="{2977A009-4140-4BA9-9B27-EE84AB4CE930}" type="slidenum">
              <a:rPr lang="en-US" smtClean="0"/>
              <a:t>16</a:t>
            </a:fld>
            <a:endParaRPr lang="en-US"/>
          </a:p>
        </p:txBody>
      </p:sp>
    </p:spTree>
    <p:extLst>
      <p:ext uri="{BB962C8B-B14F-4D97-AF65-F5344CB8AC3E}">
        <p14:creationId xmlns:p14="http://schemas.microsoft.com/office/powerpoint/2010/main" val="14322113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Strong,</a:t>
            </a:r>
            <a:r>
              <a:rPr lang="en-US" baseline="0" dirty="0" smtClean="0"/>
              <a:t> flexible, and healthy crops are naturally possible. modern plant-breeding techniques have diminished this natural process; for example soy beans (they have a narrow genetic base as a result of human intervention). Human interventions have a diverse impact on the process of genetic diversity. </a:t>
            </a:r>
            <a:endParaRPr lang="en-US" dirty="0"/>
          </a:p>
        </p:txBody>
      </p:sp>
      <p:sp>
        <p:nvSpPr>
          <p:cNvPr id="4" name="Slide Number Placeholder 3"/>
          <p:cNvSpPr>
            <a:spLocks noGrp="1"/>
          </p:cNvSpPr>
          <p:nvPr>
            <p:ph type="sldNum" sz="quarter" idx="10"/>
          </p:nvPr>
        </p:nvSpPr>
        <p:spPr/>
        <p:txBody>
          <a:bodyPr/>
          <a:lstStyle/>
          <a:p>
            <a:fld id="{2977A009-4140-4BA9-9B27-EE84AB4CE930}" type="slidenum">
              <a:rPr lang="en-US" smtClean="0"/>
              <a:t>17</a:t>
            </a:fld>
            <a:endParaRPr lang="en-US"/>
          </a:p>
        </p:txBody>
      </p:sp>
    </p:spTree>
    <p:extLst>
      <p:ext uri="{BB962C8B-B14F-4D97-AF65-F5344CB8AC3E}">
        <p14:creationId xmlns:p14="http://schemas.microsoft.com/office/powerpoint/2010/main" val="6056198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Although several botanic gardens</a:t>
            </a:r>
            <a:r>
              <a:rPr lang="en-US" baseline="0" dirty="0" smtClean="0"/>
              <a:t> are currently in operation </a:t>
            </a:r>
            <a:r>
              <a:rPr lang="en-US" baseline="0" dirty="0" smtClean="0"/>
              <a:t>in various locations worldwide, </a:t>
            </a:r>
            <a:r>
              <a:rPr lang="en-US" baseline="0" dirty="0" smtClean="0"/>
              <a:t>several more are in the works. Proposed botanical gardens for the </a:t>
            </a:r>
            <a:r>
              <a:rPr lang="en-US" baseline="0" dirty="0" err="1" smtClean="0"/>
              <a:t>UAE</a:t>
            </a:r>
            <a:r>
              <a:rPr lang="en-US" baseline="0" dirty="0" smtClean="0"/>
              <a:t> include </a:t>
            </a:r>
            <a:r>
              <a:rPr lang="en-US" sz="1200" dirty="0" err="1" smtClean="0">
                <a:solidFill>
                  <a:srgbClr val="000000"/>
                </a:solidFill>
                <a:latin typeface="Calibri" charset="0"/>
                <a:ea typeface="DejaVu Sans" charset="0"/>
                <a:cs typeface="DejaVu Sans" charset="0"/>
              </a:rPr>
              <a:t>Quranic</a:t>
            </a:r>
            <a:r>
              <a:rPr lang="en-US" sz="1200" dirty="0" smtClean="0">
                <a:solidFill>
                  <a:srgbClr val="000000"/>
                </a:solidFill>
                <a:latin typeface="Calibri" charset="0"/>
                <a:ea typeface="DejaVu Sans" charset="0"/>
                <a:cs typeface="DejaVu Sans" charset="0"/>
              </a:rPr>
              <a:t> Botanical Garden, and Desert Botanic Garden in </a:t>
            </a:r>
            <a:r>
              <a:rPr lang="en-US" sz="1200" dirty="0" err="1" smtClean="0">
                <a:solidFill>
                  <a:srgbClr val="000000"/>
                </a:solidFill>
                <a:latin typeface="Calibri" charset="0"/>
                <a:ea typeface="DejaVu Sans" charset="0"/>
                <a:cs typeface="DejaVu Sans" charset="0"/>
              </a:rPr>
              <a:t>Sharjah</a:t>
            </a:r>
            <a:r>
              <a:rPr lang="en-US" sz="1200" dirty="0" smtClean="0">
                <a:solidFill>
                  <a:srgbClr val="000000"/>
                </a:solidFill>
                <a:latin typeface="Calibri" charset="0"/>
                <a:ea typeface="DejaVu Sans" charset="0"/>
                <a:cs typeface="DejaVu Sans" charset="0"/>
              </a:rPr>
              <a:t>, </a:t>
            </a:r>
            <a:r>
              <a:rPr lang="en-US" sz="1200" dirty="0" err="1" smtClean="0">
                <a:solidFill>
                  <a:srgbClr val="000000"/>
                </a:solidFill>
                <a:latin typeface="Calibri" charset="0"/>
                <a:ea typeface="DejaVu Sans" charset="0"/>
                <a:cs typeface="DejaVu Sans" charset="0"/>
              </a:rPr>
              <a:t>Mushrif</a:t>
            </a:r>
            <a:r>
              <a:rPr lang="en-US" sz="1200" dirty="0" smtClean="0">
                <a:solidFill>
                  <a:srgbClr val="000000"/>
                </a:solidFill>
                <a:latin typeface="Calibri" charset="0"/>
                <a:ea typeface="DejaVu Sans" charset="0"/>
                <a:cs typeface="DejaVu Sans" charset="0"/>
              </a:rPr>
              <a:t> Central Park in Abu Dhabi,</a:t>
            </a:r>
            <a:r>
              <a:rPr lang="en-US" sz="1200" baseline="0" dirty="0" smtClean="0">
                <a:solidFill>
                  <a:srgbClr val="000000"/>
                </a:solidFill>
                <a:latin typeface="Calibri" charset="0"/>
                <a:ea typeface="DejaVu Sans" charset="0"/>
                <a:cs typeface="DejaVu Sans" charset="0"/>
              </a:rPr>
              <a:t> </a:t>
            </a:r>
            <a:r>
              <a:rPr lang="en-US" sz="1200" dirty="0" smtClean="0">
                <a:solidFill>
                  <a:srgbClr val="000000"/>
                </a:solidFill>
                <a:latin typeface="Calibri" charset="0"/>
                <a:ea typeface="DejaVu Sans" charset="0"/>
                <a:cs typeface="DejaVu Sans" charset="0"/>
              </a:rPr>
              <a:t>Seed Bank in </a:t>
            </a:r>
            <a:r>
              <a:rPr lang="en-US" sz="1200" dirty="0" err="1" smtClean="0">
                <a:solidFill>
                  <a:srgbClr val="000000"/>
                </a:solidFill>
                <a:latin typeface="Calibri" charset="0"/>
                <a:ea typeface="DejaVu Sans" charset="0"/>
                <a:cs typeface="DejaVu Sans" charset="0"/>
              </a:rPr>
              <a:t>Sharjah</a:t>
            </a:r>
            <a:r>
              <a:rPr lang="en-US" sz="1200" dirty="0" smtClean="0">
                <a:solidFill>
                  <a:srgbClr val="000000"/>
                </a:solidFill>
                <a:latin typeface="Calibri" charset="0"/>
                <a:ea typeface="DejaVu Sans" charset="0"/>
                <a:cs typeface="DejaVu Sans" charset="0"/>
              </a:rPr>
              <a:t> , and Gene Bank in Al </a:t>
            </a:r>
            <a:r>
              <a:rPr lang="en-US" sz="1200" dirty="0" err="1" smtClean="0">
                <a:solidFill>
                  <a:srgbClr val="000000"/>
                </a:solidFill>
                <a:latin typeface="Calibri" charset="0"/>
                <a:ea typeface="DejaVu Sans" charset="0"/>
                <a:cs typeface="DejaVu Sans" charset="0"/>
              </a:rPr>
              <a:t>Ain</a:t>
            </a:r>
            <a:r>
              <a:rPr lang="en-US" sz="1200" dirty="0" smtClean="0">
                <a:solidFill>
                  <a:srgbClr val="000000"/>
                </a:solidFill>
                <a:latin typeface="Calibri" charset="0"/>
                <a:ea typeface="DejaVu Sans" charset="0"/>
                <a:cs typeface="DejaVu Sans" charset="0"/>
              </a:rPr>
              <a:t>. The purpose of these proposed</a:t>
            </a:r>
            <a:r>
              <a:rPr lang="en-US" sz="1200" baseline="0" dirty="0" smtClean="0">
                <a:solidFill>
                  <a:srgbClr val="000000"/>
                </a:solidFill>
                <a:latin typeface="Calibri" charset="0"/>
                <a:ea typeface="DejaVu Sans" charset="0"/>
                <a:cs typeface="DejaVu Sans" charset="0"/>
              </a:rPr>
              <a:t> parks are to explore, record, preserve, and develop the botanic heritage </a:t>
            </a:r>
            <a:r>
              <a:rPr lang="en-US" sz="1200" baseline="0" smtClean="0">
                <a:solidFill>
                  <a:srgbClr val="000000"/>
                </a:solidFill>
                <a:latin typeface="Calibri" charset="0"/>
                <a:ea typeface="DejaVu Sans" charset="0"/>
                <a:cs typeface="DejaVu Sans" charset="0"/>
              </a:rPr>
              <a:t>of </a:t>
            </a:r>
            <a:r>
              <a:rPr lang="en-US" sz="1200" baseline="0" smtClean="0">
                <a:solidFill>
                  <a:srgbClr val="000000"/>
                </a:solidFill>
                <a:latin typeface="Calibri" charset="0"/>
                <a:ea typeface="DejaVu Sans" charset="0"/>
                <a:cs typeface="DejaVu Sans" charset="0"/>
              </a:rPr>
              <a:t>countries. </a:t>
            </a:r>
            <a:endParaRPr lang="en-US" sz="1200" dirty="0" smtClean="0">
              <a:solidFill>
                <a:srgbClr val="000000"/>
              </a:solidFill>
              <a:latin typeface="Calibri" charset="0"/>
              <a:ea typeface="DejaVu Sans" charset="0"/>
              <a:cs typeface="DejaVu Sans" charset="0"/>
            </a:endParaRPr>
          </a:p>
          <a:p>
            <a:endParaRPr lang="en-US" dirty="0"/>
          </a:p>
        </p:txBody>
      </p:sp>
      <p:sp>
        <p:nvSpPr>
          <p:cNvPr id="4" name="Slide Number Placeholder 3"/>
          <p:cNvSpPr>
            <a:spLocks noGrp="1"/>
          </p:cNvSpPr>
          <p:nvPr>
            <p:ph type="sldNum" sz="quarter" idx="10"/>
          </p:nvPr>
        </p:nvSpPr>
        <p:spPr/>
        <p:txBody>
          <a:bodyPr/>
          <a:lstStyle/>
          <a:p>
            <a:fld id="{2977A009-4140-4BA9-9B27-EE84AB4CE930}" type="slidenum">
              <a:rPr lang="en-US" smtClean="0"/>
              <a:t>4</a:t>
            </a:fld>
            <a:endParaRPr lang="en-US"/>
          </a:p>
        </p:txBody>
      </p:sp>
    </p:spTree>
    <p:extLst>
      <p:ext uri="{BB962C8B-B14F-4D97-AF65-F5344CB8AC3E}">
        <p14:creationId xmlns:p14="http://schemas.microsoft.com/office/powerpoint/2010/main" val="38727071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This is a sign that society values the importance of botany and horticulture. Plants are essential to life and botanic gardens provide a nurturing environment where thousands of plant species can thrive. </a:t>
            </a:r>
            <a:endParaRPr lang="en-US" dirty="0" smtClean="0"/>
          </a:p>
          <a:p>
            <a:endParaRPr lang="en-US" dirty="0"/>
          </a:p>
        </p:txBody>
      </p:sp>
      <p:sp>
        <p:nvSpPr>
          <p:cNvPr id="4" name="Slide Number Placeholder 3"/>
          <p:cNvSpPr>
            <a:spLocks noGrp="1"/>
          </p:cNvSpPr>
          <p:nvPr>
            <p:ph type="sldNum" sz="quarter" idx="10"/>
          </p:nvPr>
        </p:nvSpPr>
        <p:spPr/>
        <p:txBody>
          <a:bodyPr/>
          <a:lstStyle/>
          <a:p>
            <a:fld id="{2977A009-4140-4BA9-9B27-EE84AB4CE930}" type="slidenum">
              <a:rPr lang="en-US" smtClean="0"/>
              <a:t>5</a:t>
            </a:fld>
            <a:endParaRPr lang="en-US"/>
          </a:p>
        </p:txBody>
      </p:sp>
    </p:spTree>
    <p:extLst>
      <p:ext uri="{BB962C8B-B14F-4D97-AF65-F5344CB8AC3E}">
        <p14:creationId xmlns:p14="http://schemas.microsoft.com/office/powerpoint/2010/main" val="9432972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buSzPct val="45000"/>
              <a:buFont typeface="Arial"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1200" dirty="0" smtClean="0">
                <a:solidFill>
                  <a:srgbClr val="000000"/>
                </a:solidFill>
                <a:latin typeface="Calibri" charset="0"/>
                <a:ea typeface="DejaVu Sans" charset="0"/>
                <a:cs typeface="DejaVu Sans" charset="0"/>
              </a:rPr>
              <a:t>The word </a:t>
            </a:r>
            <a:r>
              <a:rPr lang="en-US" sz="1200" b="1" dirty="0" smtClean="0">
                <a:solidFill>
                  <a:srgbClr val="000000"/>
                </a:solidFill>
                <a:latin typeface="Calibri" charset="0"/>
                <a:ea typeface="DejaVu Sans" charset="0"/>
                <a:cs typeface="DejaVu Sans" charset="0"/>
              </a:rPr>
              <a:t>Aquaponics</a:t>
            </a:r>
            <a:r>
              <a:rPr lang="en-US" sz="1200" dirty="0" smtClean="0">
                <a:solidFill>
                  <a:srgbClr val="000000"/>
                </a:solidFill>
                <a:latin typeface="Calibri" charset="0"/>
                <a:ea typeface="DejaVu Sans" charset="0"/>
                <a:cs typeface="DejaVu Sans" charset="0"/>
              </a:rPr>
              <a:t> is a combination</a:t>
            </a:r>
            <a:r>
              <a:rPr lang="en-US" sz="1200" baseline="0" dirty="0" smtClean="0">
                <a:solidFill>
                  <a:srgbClr val="000000"/>
                </a:solidFill>
                <a:latin typeface="Calibri" charset="0"/>
                <a:ea typeface="DejaVu Sans" charset="0"/>
                <a:cs typeface="DejaVu Sans" charset="0"/>
              </a:rPr>
              <a:t> of </a:t>
            </a:r>
            <a:r>
              <a:rPr lang="en-US" sz="1200" dirty="0" smtClean="0">
                <a:solidFill>
                  <a:srgbClr val="000000"/>
                </a:solidFill>
                <a:latin typeface="Calibri" charset="0"/>
                <a:ea typeface="DejaVu Sans" charset="0"/>
                <a:cs typeface="DejaVu Sans" charset="0"/>
              </a:rPr>
              <a:t>aquaculture and hydroponics. Aquaculture is the cultivation of fish or other water-based animals, and hydroponics is the cultivation of plants in a sterile medium, or water. </a:t>
            </a:r>
            <a:r>
              <a:rPr lang="en-US" sz="1200" b="1" dirty="0" smtClean="0">
                <a:solidFill>
                  <a:srgbClr val="000000"/>
                </a:solidFill>
                <a:latin typeface="Calibri" charset="0"/>
                <a:ea typeface="DejaVu Sans" charset="0"/>
                <a:cs typeface="DejaVu Sans" charset="0"/>
              </a:rPr>
              <a:t>Aquaponics</a:t>
            </a:r>
            <a:r>
              <a:rPr lang="en-US" sz="1200" dirty="0" smtClean="0">
                <a:solidFill>
                  <a:srgbClr val="000000"/>
                </a:solidFill>
                <a:latin typeface="Calibri" charset="0"/>
                <a:ea typeface="DejaVu Sans" charset="0"/>
                <a:cs typeface="DejaVu Sans" charset="0"/>
              </a:rPr>
              <a:t> therefore refers to the process of growing freshwater fish, or other fresh water-based animals, and plants together in one integrated, soilless system. </a:t>
            </a:r>
            <a:endParaRPr lang="en-US" dirty="0"/>
          </a:p>
        </p:txBody>
      </p:sp>
      <p:sp>
        <p:nvSpPr>
          <p:cNvPr id="4" name="Slide Number Placeholder 3"/>
          <p:cNvSpPr>
            <a:spLocks noGrp="1"/>
          </p:cNvSpPr>
          <p:nvPr>
            <p:ph type="sldNum" sz="quarter" idx="10"/>
          </p:nvPr>
        </p:nvSpPr>
        <p:spPr/>
        <p:txBody>
          <a:bodyPr/>
          <a:lstStyle/>
          <a:p>
            <a:fld id="{2977A009-4140-4BA9-9B27-EE84AB4CE930}" type="slidenum">
              <a:rPr lang="en-US" smtClean="0"/>
              <a:t>6</a:t>
            </a:fld>
            <a:endParaRPr lang="en-US"/>
          </a:p>
        </p:txBody>
      </p:sp>
    </p:spTree>
    <p:extLst>
      <p:ext uri="{BB962C8B-B14F-4D97-AF65-F5344CB8AC3E}">
        <p14:creationId xmlns:p14="http://schemas.microsoft.com/office/powerpoint/2010/main" val="11756587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Aquaponic</a:t>
            </a:r>
            <a:r>
              <a:rPr lang="en-US" dirty="0" smtClean="0"/>
              <a:t> systems vary in size from small indoor or outdoor units to large commercial units, using the same technology. Although these</a:t>
            </a:r>
            <a:r>
              <a:rPr lang="en-US" baseline="0" dirty="0" smtClean="0"/>
              <a:t> systems typically use fresh water, salt water systems have been used depending on the type of fish and vegetation that is grown. </a:t>
            </a:r>
            <a:r>
              <a:rPr lang="en-US" dirty="0" err="1" smtClean="0"/>
              <a:t>Aquaponic</a:t>
            </a:r>
            <a:r>
              <a:rPr lang="en-US" dirty="0" smtClean="0"/>
              <a:t> science is considered to still be at an early stage. </a:t>
            </a:r>
            <a:endParaRPr lang="en-US" dirty="0"/>
          </a:p>
        </p:txBody>
      </p:sp>
      <p:sp>
        <p:nvSpPr>
          <p:cNvPr id="4" name="Slide Number Placeholder 3"/>
          <p:cNvSpPr>
            <a:spLocks noGrp="1"/>
          </p:cNvSpPr>
          <p:nvPr>
            <p:ph type="sldNum" sz="quarter" idx="10"/>
          </p:nvPr>
        </p:nvSpPr>
        <p:spPr/>
        <p:txBody>
          <a:bodyPr/>
          <a:lstStyle/>
          <a:p>
            <a:fld id="{2977A009-4140-4BA9-9B27-EE84AB4CE930}" type="slidenum">
              <a:rPr lang="en-US" smtClean="0"/>
              <a:t>7</a:t>
            </a:fld>
            <a:endParaRPr lang="en-US"/>
          </a:p>
        </p:txBody>
      </p:sp>
    </p:spTree>
    <p:extLst>
      <p:ext uri="{BB962C8B-B14F-4D97-AF65-F5344CB8AC3E}">
        <p14:creationId xmlns:p14="http://schemas.microsoft.com/office/powerpoint/2010/main" val="18122352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buSzPct val="45000"/>
              <a:buFont typeface="Arial"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1200" dirty="0" smtClean="0">
                <a:solidFill>
                  <a:srgbClr val="000000"/>
                </a:solidFill>
                <a:latin typeface="Calibri" charset="0"/>
                <a:ea typeface="DejaVu Sans" charset="0"/>
                <a:cs typeface="DejaVu Sans" charset="0"/>
              </a:rPr>
              <a:t>Aquaponics preserves energy and creates</a:t>
            </a:r>
            <a:r>
              <a:rPr lang="en-US" sz="1200" baseline="0" dirty="0" smtClean="0">
                <a:solidFill>
                  <a:srgbClr val="000000"/>
                </a:solidFill>
                <a:latin typeface="Calibri" charset="0"/>
                <a:ea typeface="DejaVu Sans" charset="0"/>
                <a:cs typeface="DejaVu Sans" charset="0"/>
              </a:rPr>
              <a:t> an environment in which fresh, clean, and organic food is grown. Because of the greenhouse environment of an Aquaponics setup, p</a:t>
            </a:r>
            <a:r>
              <a:rPr lang="en-US" sz="1200" dirty="0" smtClean="0">
                <a:solidFill>
                  <a:srgbClr val="000000"/>
                </a:solidFill>
                <a:latin typeface="Calibri" charset="0"/>
                <a:ea typeface="DejaVu Sans" charset="0"/>
                <a:cs typeface="DejaVu Sans" charset="0"/>
              </a:rPr>
              <a:t>remium quality crops can be grown, year-round, anywhere in the world. The success of an Aquaponics system is contingent on climate. These systems can be used to raise freshwater fish, or</a:t>
            </a:r>
            <a:r>
              <a:rPr lang="en-US" sz="1200" baseline="0" dirty="0" smtClean="0">
                <a:solidFill>
                  <a:srgbClr val="000000"/>
                </a:solidFill>
                <a:latin typeface="Calibri" charset="0"/>
                <a:ea typeface="DejaVu Sans" charset="0"/>
                <a:cs typeface="DejaVu Sans" charset="0"/>
              </a:rPr>
              <a:t> organic vegetables. It can generate enough food to feed a city. The costs are less than traditional means of agriculture, as the system preserves water and fertilizers. </a:t>
            </a:r>
            <a:endParaRPr lang="en-US" dirty="0"/>
          </a:p>
        </p:txBody>
      </p:sp>
      <p:sp>
        <p:nvSpPr>
          <p:cNvPr id="4" name="Slide Number Placeholder 3"/>
          <p:cNvSpPr>
            <a:spLocks noGrp="1"/>
          </p:cNvSpPr>
          <p:nvPr>
            <p:ph type="sldNum" sz="quarter" idx="10"/>
          </p:nvPr>
        </p:nvSpPr>
        <p:spPr/>
        <p:txBody>
          <a:bodyPr/>
          <a:lstStyle/>
          <a:p>
            <a:fld id="{2977A009-4140-4BA9-9B27-EE84AB4CE930}" type="slidenum">
              <a:rPr lang="en-US" smtClean="0"/>
              <a:t>8</a:t>
            </a:fld>
            <a:endParaRPr lang="en-US"/>
          </a:p>
        </p:txBody>
      </p:sp>
    </p:spTree>
    <p:extLst>
      <p:ext uri="{BB962C8B-B14F-4D97-AF65-F5344CB8AC3E}">
        <p14:creationId xmlns:p14="http://schemas.microsoft.com/office/powerpoint/2010/main" val="33507997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Through Aquaponics,</a:t>
            </a:r>
            <a:r>
              <a:rPr lang="en-US" baseline="0" dirty="0" smtClean="0"/>
              <a:t> vegetables such as cucumbers have been harvested within 25 days of first being planted. These vegetables are free of dyes and other chemicals. </a:t>
            </a:r>
            <a:endParaRPr lang="en-US" dirty="0"/>
          </a:p>
        </p:txBody>
      </p:sp>
      <p:sp>
        <p:nvSpPr>
          <p:cNvPr id="4" name="Slide Number Placeholder 3"/>
          <p:cNvSpPr>
            <a:spLocks noGrp="1"/>
          </p:cNvSpPr>
          <p:nvPr>
            <p:ph type="sldNum" sz="quarter" idx="10"/>
          </p:nvPr>
        </p:nvSpPr>
        <p:spPr/>
        <p:txBody>
          <a:bodyPr/>
          <a:lstStyle/>
          <a:p>
            <a:fld id="{2977A009-4140-4BA9-9B27-EE84AB4CE930}" type="slidenum">
              <a:rPr lang="en-US" smtClean="0"/>
              <a:t>9</a:t>
            </a:fld>
            <a:endParaRPr lang="en-US"/>
          </a:p>
        </p:txBody>
      </p:sp>
    </p:spTree>
    <p:extLst>
      <p:ext uri="{BB962C8B-B14F-4D97-AF65-F5344CB8AC3E}">
        <p14:creationId xmlns:p14="http://schemas.microsoft.com/office/powerpoint/2010/main" val="40846373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Because fish waste acts as a natural fertilizer to the growing crops, the need for traditional fertilizers is eliminated. Also, because water is recycled within the system’s tanks, Aquaponics</a:t>
            </a:r>
            <a:r>
              <a:rPr lang="en-US" baseline="0" dirty="0" smtClean="0"/>
              <a:t> uses nearly 80 percent less water than traditional means of agriculture. Both these facts will be beneficial to the agriculture industry of the </a:t>
            </a:r>
            <a:r>
              <a:rPr lang="en-US" baseline="0" dirty="0" err="1" smtClean="0"/>
              <a:t>UAE</a:t>
            </a:r>
            <a:r>
              <a:rPr lang="en-US" baseline="0" dirty="0" smtClean="0"/>
              <a:t> because fresh water supplies are limited and fertilizer is expensive. Farmers could save a lot of money while growing healthier, chemical-free crops and food. </a:t>
            </a:r>
            <a:endParaRPr lang="en-US" dirty="0"/>
          </a:p>
        </p:txBody>
      </p:sp>
      <p:sp>
        <p:nvSpPr>
          <p:cNvPr id="4" name="Slide Number Placeholder 3"/>
          <p:cNvSpPr>
            <a:spLocks noGrp="1"/>
          </p:cNvSpPr>
          <p:nvPr>
            <p:ph type="sldNum" sz="quarter" idx="10"/>
          </p:nvPr>
        </p:nvSpPr>
        <p:spPr/>
        <p:txBody>
          <a:bodyPr/>
          <a:lstStyle/>
          <a:p>
            <a:fld id="{2977A009-4140-4BA9-9B27-EE84AB4CE930}" type="slidenum">
              <a:rPr lang="en-US" smtClean="0"/>
              <a:t>10</a:t>
            </a:fld>
            <a:endParaRPr lang="en-US"/>
          </a:p>
        </p:txBody>
      </p:sp>
    </p:spTree>
    <p:extLst>
      <p:ext uri="{BB962C8B-B14F-4D97-AF65-F5344CB8AC3E}">
        <p14:creationId xmlns:p14="http://schemas.microsoft.com/office/powerpoint/2010/main" val="20037202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restoration of nature, natural assets, and biodiversity is a global business worth at least $1.6 trillion annually and likely to continue substantial growth. Seed banks have emerged as a tool to protect wild plant species.</a:t>
            </a:r>
            <a:endParaRPr lang="en-US" dirty="0"/>
          </a:p>
        </p:txBody>
      </p:sp>
      <p:sp>
        <p:nvSpPr>
          <p:cNvPr id="4" name="Slide Number Placeholder 3"/>
          <p:cNvSpPr>
            <a:spLocks noGrp="1"/>
          </p:cNvSpPr>
          <p:nvPr>
            <p:ph type="sldNum" sz="quarter" idx="10"/>
          </p:nvPr>
        </p:nvSpPr>
        <p:spPr/>
        <p:txBody>
          <a:bodyPr/>
          <a:lstStyle/>
          <a:p>
            <a:fld id="{2977A009-4140-4BA9-9B27-EE84AB4CE930}" type="slidenum">
              <a:rPr lang="en-US" smtClean="0"/>
              <a:t>11</a:t>
            </a:fld>
            <a:endParaRPr lang="en-US"/>
          </a:p>
        </p:txBody>
      </p:sp>
    </p:spTree>
    <p:extLst>
      <p:ext uri="{BB962C8B-B14F-4D97-AF65-F5344CB8AC3E}">
        <p14:creationId xmlns:p14="http://schemas.microsoft.com/office/powerpoint/2010/main" val="41523010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2AC3BAE1-A7FF-42A8-94B5-A88702A6E768}" type="datetimeFigureOut">
              <a:rPr lang="en-US" smtClean="0"/>
              <a:t>6/7/2011</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586E8C87-7107-4576-B5A1-47A767890ABD}" type="slidenum">
              <a:rPr lang="en-US" smtClean="0"/>
              <a:t>‹#›</a:t>
            </a:fld>
            <a:endParaRPr lang="en-US"/>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C3BAE1-A7FF-42A8-94B5-A88702A6E768}" type="datetimeFigureOut">
              <a:rPr lang="en-US" smtClean="0"/>
              <a:t>6/7/2011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E8C87-7107-4576-B5A1-47A767890ABD}" type="slidenum">
              <a:rPr lang="en-US" smtClean="0"/>
              <a:t>‹#›</a:t>
            </a:fld>
            <a:endParaRPr lang="en-US"/>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C3BAE1-A7FF-42A8-94B5-A88702A6E768}" type="datetimeFigureOut">
              <a:rPr lang="en-US" smtClean="0"/>
              <a:t>6/7/2011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E8C87-7107-4576-B5A1-47A767890ABD}" type="slidenum">
              <a:rPr lang="en-US" smtClean="0"/>
              <a:t>‹#›</a:t>
            </a:fld>
            <a:endParaRPr lang="en-US"/>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C3BAE1-A7FF-42A8-94B5-A88702A6E768}" type="datetimeFigureOut">
              <a:rPr lang="en-US" smtClean="0"/>
              <a:t>6/7/2011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E8C87-7107-4576-B5A1-47A767890ABD}" type="slidenum">
              <a:rPr lang="en-US" smtClean="0"/>
              <a:t>‹#›</a:t>
            </a:fld>
            <a:endParaRPr lang="en-US"/>
          </a:p>
        </p:txBody>
      </p:sp>
      <p:sp>
        <p:nvSpPr>
          <p:cNvPr id="11" name="Title 10"/>
          <p:cNvSpPr>
            <a:spLocks noGrp="1"/>
          </p:cNvSpPr>
          <p:nvPr>
            <p:ph type="title"/>
          </p:nvPr>
        </p:nvSpPr>
        <p:spPr/>
        <p:txBody>
          <a:bodyPr/>
          <a:lstStyle/>
          <a:p>
            <a:r>
              <a:rPr lang="en-US" smtClean="0"/>
              <a:t>Click to edit Master title style</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C3BAE1-A7FF-42A8-94B5-A88702A6E768}" type="datetimeFigureOut">
              <a:rPr lang="en-US" smtClean="0"/>
              <a:t>6/7/2011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E8C87-7107-4576-B5A1-47A767890AB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AC3BAE1-A7FF-42A8-94B5-A88702A6E768}" type="datetimeFigureOut">
              <a:rPr lang="en-US" smtClean="0"/>
              <a:t>6/7/2011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6E8C87-7107-4576-B5A1-47A767890ABD}" type="slidenum">
              <a:rPr lang="en-US" smtClean="0"/>
              <a:t>‹#›</a:t>
            </a:fld>
            <a:endParaRPr lang="en-US"/>
          </a:p>
        </p:txBody>
      </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AC3BAE1-A7FF-42A8-94B5-A88702A6E768}" type="datetimeFigureOut">
              <a:rPr lang="en-US" smtClean="0"/>
              <a:t>6/7/2011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6E8C87-7107-4576-B5A1-47A767890ABD}" type="slidenum">
              <a:rPr lang="en-US" smtClean="0"/>
              <a:t>‹#›</a:t>
            </a:fld>
            <a:endParaRPr lang="en-US"/>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AC3BAE1-A7FF-42A8-94B5-A88702A6E768}" type="datetimeFigureOut">
              <a:rPr lang="en-US" smtClean="0"/>
              <a:t>6/7/2011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6E8C87-7107-4576-B5A1-47A767890ABD}" type="slidenum">
              <a:rPr lang="en-US" smtClean="0"/>
              <a:t>‹#›</a:t>
            </a:fld>
            <a:endParaRPr lang="en-US"/>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C3BAE1-A7FF-42A8-94B5-A88702A6E768}" type="datetimeFigureOut">
              <a:rPr lang="en-US" smtClean="0"/>
              <a:t>6/7/2011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6E8C87-7107-4576-B5A1-47A767890AB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C3BAE1-A7FF-42A8-94B5-A88702A6E768}" type="datetimeFigureOut">
              <a:rPr lang="en-US" smtClean="0"/>
              <a:t>6/7/2011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6E8C87-7107-4576-B5A1-47A767890AB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C3BAE1-A7FF-42A8-94B5-A88702A6E768}" type="datetimeFigureOut">
              <a:rPr lang="en-US" smtClean="0"/>
              <a:t>6/7/2011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6E8C87-7107-4576-B5A1-47A767890AB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2AC3BAE1-A7FF-42A8-94B5-A88702A6E768}" type="datetimeFigureOut">
              <a:rPr lang="en-US" smtClean="0"/>
              <a:t>6/7/2011</a:t>
            </a:fld>
            <a:endParaRPr lang="en-US"/>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586E8C87-7107-4576-B5A1-47A767890AB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800" dirty="0" smtClean="0"/>
              <a:t>Capstone Presentation</a:t>
            </a:r>
            <a:endParaRPr lang="en-US" sz="4800" dirty="0"/>
          </a:p>
        </p:txBody>
      </p:sp>
      <p:sp>
        <p:nvSpPr>
          <p:cNvPr id="3" name="Subtitle 2"/>
          <p:cNvSpPr>
            <a:spLocks noGrp="1"/>
          </p:cNvSpPr>
          <p:nvPr>
            <p:ph type="subTitle" idx="1"/>
          </p:nvPr>
        </p:nvSpPr>
        <p:spPr/>
        <p:txBody>
          <a:bodyPr/>
          <a:lstStyle/>
          <a:p>
            <a:r>
              <a:rPr lang="en-US" dirty="0" smtClean="0"/>
              <a:t>Botanic Gardens, Aquaponics, Seed Banks, and </a:t>
            </a:r>
            <a:r>
              <a:rPr lang="en-US" smtClean="0"/>
              <a:t>Molecular Mapping</a:t>
            </a:r>
            <a:endParaRPr lang="en-US" dirty="0"/>
          </a:p>
        </p:txBody>
      </p:sp>
    </p:spTree>
    <p:extLst>
      <p:ext uri="{BB962C8B-B14F-4D97-AF65-F5344CB8AC3E}">
        <p14:creationId xmlns:p14="http://schemas.microsoft.com/office/powerpoint/2010/main" val="69332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Benefits of Aquaponics:</a:t>
            </a:r>
          </a:p>
          <a:p>
            <a:pPr lvl="1"/>
            <a:r>
              <a:rPr lang="en-US" dirty="0" smtClean="0"/>
              <a:t>Agricultural process is free of fertilizer and chemicals,</a:t>
            </a:r>
          </a:p>
          <a:p>
            <a:pPr lvl="1"/>
            <a:r>
              <a:rPr lang="en-US" dirty="0" smtClean="0"/>
              <a:t>Reduced water usage,</a:t>
            </a:r>
          </a:p>
          <a:p>
            <a:pPr lvl="1"/>
            <a:r>
              <a:rPr lang="en-US" dirty="0" smtClean="0"/>
              <a:t>The system is not location specific; in other words it can be used anywhere </a:t>
            </a:r>
            <a:endParaRPr lang="en-US" dirty="0"/>
          </a:p>
        </p:txBody>
      </p:sp>
      <p:sp>
        <p:nvSpPr>
          <p:cNvPr id="3" name="Title 2"/>
          <p:cNvSpPr>
            <a:spLocks noGrp="1"/>
          </p:cNvSpPr>
          <p:nvPr>
            <p:ph type="title"/>
          </p:nvPr>
        </p:nvSpPr>
        <p:spPr/>
        <p:txBody>
          <a:bodyPr/>
          <a:lstStyle/>
          <a:p>
            <a:r>
              <a:rPr lang="en-US" dirty="0" smtClean="0"/>
              <a:t>Aquaponics</a:t>
            </a:r>
            <a:endParaRPr lang="en-US" dirty="0"/>
          </a:p>
        </p:txBody>
      </p:sp>
    </p:spTree>
    <p:extLst>
      <p:ext uri="{BB962C8B-B14F-4D97-AF65-F5344CB8AC3E}">
        <p14:creationId xmlns:p14="http://schemas.microsoft.com/office/powerpoint/2010/main" val="23084868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More than half of the world’s ecosystem has been degraded</a:t>
            </a:r>
          </a:p>
          <a:p>
            <a:r>
              <a:rPr lang="en-US" dirty="0" smtClean="0"/>
              <a:t>Ecological restoration is a method to achieve global preservation goals</a:t>
            </a:r>
            <a:endParaRPr lang="en-US" dirty="0"/>
          </a:p>
        </p:txBody>
      </p:sp>
      <p:sp>
        <p:nvSpPr>
          <p:cNvPr id="3" name="Title 2"/>
          <p:cNvSpPr>
            <a:spLocks noGrp="1"/>
          </p:cNvSpPr>
          <p:nvPr>
            <p:ph type="title"/>
          </p:nvPr>
        </p:nvSpPr>
        <p:spPr/>
        <p:txBody>
          <a:bodyPr/>
          <a:lstStyle/>
          <a:p>
            <a:r>
              <a:rPr lang="en-US" dirty="0" smtClean="0"/>
              <a:t>Restoration Seed Banks</a:t>
            </a:r>
            <a:endParaRPr lang="en-US" dirty="0"/>
          </a:p>
        </p:txBody>
      </p:sp>
    </p:spTree>
    <p:extLst>
      <p:ext uri="{BB962C8B-B14F-4D97-AF65-F5344CB8AC3E}">
        <p14:creationId xmlns:p14="http://schemas.microsoft.com/office/powerpoint/2010/main" val="9452347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More than half of the world’s ecosystem has been degraded</a:t>
            </a:r>
          </a:p>
          <a:p>
            <a:r>
              <a:rPr lang="en-US" dirty="0" smtClean="0"/>
              <a:t>Ecological restoration is a method to achieve global preservation goals</a:t>
            </a:r>
            <a:endParaRPr lang="en-US" dirty="0"/>
          </a:p>
        </p:txBody>
      </p:sp>
      <p:sp>
        <p:nvSpPr>
          <p:cNvPr id="3" name="Title 2"/>
          <p:cNvSpPr>
            <a:spLocks noGrp="1"/>
          </p:cNvSpPr>
          <p:nvPr>
            <p:ph type="title"/>
          </p:nvPr>
        </p:nvSpPr>
        <p:spPr/>
        <p:txBody>
          <a:bodyPr/>
          <a:lstStyle/>
          <a:p>
            <a:r>
              <a:rPr lang="en-US" dirty="0" smtClean="0"/>
              <a:t>Restoration Seed Banks</a:t>
            </a:r>
            <a:endParaRPr lang="en-US" dirty="0"/>
          </a:p>
        </p:txBody>
      </p:sp>
    </p:spTree>
    <p:extLst>
      <p:ext uri="{BB962C8B-B14F-4D97-AF65-F5344CB8AC3E}">
        <p14:creationId xmlns:p14="http://schemas.microsoft.com/office/powerpoint/2010/main" val="9132528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Delaware Stream Bank Restoration Project</a:t>
            </a:r>
            <a:endParaRPr lang="en-US" dirty="0"/>
          </a:p>
        </p:txBody>
      </p:sp>
      <p:sp>
        <p:nvSpPr>
          <p:cNvPr id="3" name="Title 2"/>
          <p:cNvSpPr>
            <a:spLocks noGrp="1"/>
          </p:cNvSpPr>
          <p:nvPr>
            <p:ph type="title"/>
          </p:nvPr>
        </p:nvSpPr>
        <p:spPr/>
        <p:txBody>
          <a:bodyPr/>
          <a:lstStyle/>
          <a:p>
            <a:r>
              <a:rPr lang="en-US" dirty="0" smtClean="0"/>
              <a:t>Restoration Seed Banks</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2865120"/>
            <a:ext cx="4507043" cy="3352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9042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Delaware Stream Bank Restoration Project</a:t>
            </a:r>
          </a:p>
          <a:p>
            <a:pPr marL="0" indent="0">
              <a:buNone/>
            </a:pPr>
            <a:endParaRPr lang="en-US" dirty="0"/>
          </a:p>
        </p:txBody>
      </p:sp>
      <p:sp>
        <p:nvSpPr>
          <p:cNvPr id="3" name="Title 2"/>
          <p:cNvSpPr>
            <a:spLocks noGrp="1"/>
          </p:cNvSpPr>
          <p:nvPr>
            <p:ph type="title"/>
          </p:nvPr>
        </p:nvSpPr>
        <p:spPr/>
        <p:txBody>
          <a:bodyPr/>
          <a:lstStyle/>
          <a:p>
            <a:r>
              <a:rPr lang="en-US" dirty="0" smtClean="0"/>
              <a:t>Restoration Seed Banks</a:t>
            </a: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2076" y="2895600"/>
            <a:ext cx="4404609" cy="3276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13259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Global population is growing faster than any other time in history</a:t>
            </a:r>
          </a:p>
          <a:p>
            <a:r>
              <a:rPr lang="en-US" dirty="0" smtClean="0"/>
              <a:t>By 2030 the global population is expected to reach nearly 9 billion people</a:t>
            </a:r>
          </a:p>
          <a:p>
            <a:r>
              <a:rPr lang="en-US" dirty="0" smtClean="0"/>
              <a:t>Increased population growth requires increased food supply</a:t>
            </a:r>
          </a:p>
          <a:p>
            <a:r>
              <a:rPr lang="en-US" dirty="0" smtClean="0"/>
              <a:t>The only way to meet these demands is to genetically enhance food products</a:t>
            </a:r>
          </a:p>
        </p:txBody>
      </p:sp>
      <p:sp>
        <p:nvSpPr>
          <p:cNvPr id="3" name="Title 2"/>
          <p:cNvSpPr>
            <a:spLocks noGrp="1"/>
          </p:cNvSpPr>
          <p:nvPr>
            <p:ph type="title"/>
          </p:nvPr>
        </p:nvSpPr>
        <p:spPr/>
        <p:txBody>
          <a:bodyPr/>
          <a:lstStyle/>
          <a:p>
            <a:r>
              <a:rPr lang="en-US" sz="4400" dirty="0" smtClean="0"/>
              <a:t>Seed Banks &amp; Molecular Maps</a:t>
            </a:r>
            <a:endParaRPr lang="en-US" sz="4400" dirty="0"/>
          </a:p>
        </p:txBody>
      </p:sp>
    </p:spTree>
    <p:extLst>
      <p:ext uri="{BB962C8B-B14F-4D97-AF65-F5344CB8AC3E}">
        <p14:creationId xmlns:p14="http://schemas.microsoft.com/office/powerpoint/2010/main" val="5005968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Germaplasm banks have been established to improve agriculture crops</a:t>
            </a:r>
          </a:p>
          <a:p>
            <a:r>
              <a:rPr lang="en-US" dirty="0" smtClean="0"/>
              <a:t>Genetic linkage maps make the study of chromosomal gene locations possible</a:t>
            </a:r>
          </a:p>
        </p:txBody>
      </p:sp>
      <p:sp>
        <p:nvSpPr>
          <p:cNvPr id="3" name="Title 2"/>
          <p:cNvSpPr>
            <a:spLocks noGrp="1"/>
          </p:cNvSpPr>
          <p:nvPr>
            <p:ph type="title"/>
          </p:nvPr>
        </p:nvSpPr>
        <p:spPr/>
        <p:txBody>
          <a:bodyPr/>
          <a:lstStyle/>
          <a:p>
            <a:r>
              <a:rPr lang="en-US" sz="4400" dirty="0" smtClean="0"/>
              <a:t>Seed Banks &amp; Molecular Maps</a:t>
            </a:r>
            <a:endParaRPr lang="en-US" sz="4400" dirty="0"/>
          </a:p>
        </p:txBody>
      </p:sp>
    </p:spTree>
    <p:extLst>
      <p:ext uri="{BB962C8B-B14F-4D97-AF65-F5344CB8AC3E}">
        <p14:creationId xmlns:p14="http://schemas.microsoft.com/office/powerpoint/2010/main" val="18239931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Only a few productive types of crop species exist</a:t>
            </a:r>
          </a:p>
          <a:p>
            <a:r>
              <a:rPr lang="en-US" dirty="0" smtClean="0"/>
              <a:t>Genetic diversity in crops have been reduced though human intervention</a:t>
            </a:r>
          </a:p>
          <a:p>
            <a:r>
              <a:rPr lang="en-US" dirty="0" smtClean="0"/>
              <a:t>As a result these plant species are at a heightened risk of disease and reduced flexibility</a:t>
            </a:r>
          </a:p>
          <a:p>
            <a:endParaRPr lang="en-US" dirty="0"/>
          </a:p>
        </p:txBody>
      </p:sp>
      <p:sp>
        <p:nvSpPr>
          <p:cNvPr id="3" name="Title 2"/>
          <p:cNvSpPr>
            <a:spLocks noGrp="1"/>
          </p:cNvSpPr>
          <p:nvPr>
            <p:ph type="title"/>
          </p:nvPr>
        </p:nvSpPr>
        <p:spPr/>
        <p:txBody>
          <a:bodyPr/>
          <a:lstStyle/>
          <a:p>
            <a:r>
              <a:rPr lang="en-US" sz="4400" dirty="0" smtClean="0"/>
              <a:t>Seed Banks &amp; Molecular Maps</a:t>
            </a:r>
            <a:endParaRPr lang="en-US" sz="4400" dirty="0"/>
          </a:p>
        </p:txBody>
      </p:sp>
    </p:spTree>
    <p:extLst>
      <p:ext uri="{BB962C8B-B14F-4D97-AF65-F5344CB8AC3E}">
        <p14:creationId xmlns:p14="http://schemas.microsoft.com/office/powerpoint/2010/main" val="25103180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CA" dirty="0" smtClean="0"/>
              <a:t>Through molecular mapping bio-genetic diversity will be possible</a:t>
            </a:r>
          </a:p>
          <a:p>
            <a:r>
              <a:rPr lang="en-CA" dirty="0" smtClean="0"/>
              <a:t>Success with this method have already been noted in the growth of Golden rice and tomatoes</a:t>
            </a:r>
          </a:p>
          <a:p>
            <a:r>
              <a:rPr lang="en-CA" dirty="0" smtClean="0"/>
              <a:t>Molecular mapping facilitates seed banks which create genetic diversity from the genomes of wild species to introduce new strains</a:t>
            </a:r>
            <a:endParaRPr lang="en-US" dirty="0"/>
          </a:p>
        </p:txBody>
      </p:sp>
      <p:sp>
        <p:nvSpPr>
          <p:cNvPr id="3" name="Title 2"/>
          <p:cNvSpPr>
            <a:spLocks noGrp="1"/>
          </p:cNvSpPr>
          <p:nvPr>
            <p:ph type="title"/>
          </p:nvPr>
        </p:nvSpPr>
        <p:spPr/>
        <p:txBody>
          <a:bodyPr/>
          <a:lstStyle/>
          <a:p>
            <a:r>
              <a:rPr lang="en-US" sz="4400" dirty="0" smtClean="0"/>
              <a:t>Seed Banks &amp; Molecular Maps</a:t>
            </a:r>
            <a:endParaRPr lang="en-US" sz="4400" dirty="0"/>
          </a:p>
        </p:txBody>
      </p:sp>
    </p:spTree>
    <p:extLst>
      <p:ext uri="{BB962C8B-B14F-4D97-AF65-F5344CB8AC3E}">
        <p14:creationId xmlns:p14="http://schemas.microsoft.com/office/powerpoint/2010/main" val="25585221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Botanic gardens are well-kept parks which displays the botanical names of various plant species</a:t>
            </a:r>
          </a:p>
          <a:p>
            <a:r>
              <a:rPr lang="en-US" dirty="0" smtClean="0"/>
              <a:t>The primary purpose of a botanical garden is the attainment and dispersal of botanical knowledge</a:t>
            </a:r>
          </a:p>
          <a:p>
            <a:r>
              <a:rPr lang="en-US" dirty="0" smtClean="0"/>
              <a:t>Most botanical gardens are under the care of scientific research centers</a:t>
            </a:r>
          </a:p>
          <a:p>
            <a:r>
              <a:rPr lang="en-US" dirty="0" smtClean="0"/>
              <a:t>The research centers document the collection of living plants; conserve these plants; educate others on their unique characteristics; and conducts scientific research on the plants</a:t>
            </a:r>
            <a:endParaRPr lang="en-US" dirty="0"/>
          </a:p>
        </p:txBody>
      </p:sp>
      <p:sp>
        <p:nvSpPr>
          <p:cNvPr id="3" name="Title 2"/>
          <p:cNvSpPr>
            <a:spLocks noGrp="1"/>
          </p:cNvSpPr>
          <p:nvPr>
            <p:ph type="title"/>
          </p:nvPr>
        </p:nvSpPr>
        <p:spPr/>
        <p:txBody>
          <a:bodyPr/>
          <a:lstStyle/>
          <a:p>
            <a:r>
              <a:rPr lang="en-US" sz="4400" dirty="0" smtClean="0"/>
              <a:t>Botanic Gardens</a:t>
            </a:r>
            <a:endParaRPr lang="en-US" sz="4400" dirty="0"/>
          </a:p>
        </p:txBody>
      </p:sp>
    </p:spTree>
    <p:extLst>
      <p:ext uri="{BB962C8B-B14F-4D97-AF65-F5344CB8AC3E}">
        <p14:creationId xmlns:p14="http://schemas.microsoft.com/office/powerpoint/2010/main" val="30039935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400" dirty="0" smtClean="0"/>
              <a:t>Botanic Gardens</a:t>
            </a:r>
            <a:endParaRPr lang="en-US" sz="4400" dirty="0"/>
          </a:p>
        </p:txBody>
      </p:sp>
      <p:pic>
        <p:nvPicPr>
          <p:cNvPr id="4" name="Picture 1"/>
          <p:cNvPicPr>
            <a:picLocks noGrp="1" noChangeAspect="1" noChangeArrowheads="1"/>
          </p:cNvPicPr>
          <p:nvPr>
            <p:ph idx="1"/>
          </p:nvPr>
        </p:nvPicPr>
        <p:blipFill>
          <a:blip r:embed="rId3" cstate="print">
            <a:lum contrast="-22000"/>
            <a:extLst>
              <a:ext uri="{28A0092B-C50C-407E-A947-70E740481C1C}">
                <a14:useLocalDpi xmlns:a14="http://schemas.microsoft.com/office/drawing/2010/main" val="0"/>
              </a:ext>
            </a:extLst>
          </a:blip>
          <a:srcRect/>
          <a:stretch>
            <a:fillRect/>
          </a:stretch>
        </p:blipFill>
        <p:spPr bwMode="auto">
          <a:xfrm>
            <a:off x="685800" y="2286000"/>
            <a:ext cx="3860800" cy="2895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2286000"/>
            <a:ext cx="3860800" cy="2895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5235906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Current </a:t>
            </a:r>
            <a:r>
              <a:rPr lang="en-US" dirty="0" smtClean="0"/>
              <a:t>Known Botanic Gardens:</a:t>
            </a:r>
            <a:endParaRPr lang="en-US" dirty="0" smtClean="0"/>
          </a:p>
          <a:p>
            <a:pPr lvl="1"/>
            <a:r>
              <a:rPr lang="en-US" dirty="0" smtClean="0"/>
              <a:t>The Raffles Botanical Garden, </a:t>
            </a:r>
            <a:r>
              <a:rPr lang="en-US" dirty="0" err="1" smtClean="0"/>
              <a:t>Creekside</a:t>
            </a:r>
            <a:r>
              <a:rPr lang="en-US" dirty="0" smtClean="0"/>
              <a:t> Park, </a:t>
            </a:r>
            <a:r>
              <a:rPr lang="en-US" dirty="0" err="1" smtClean="0"/>
              <a:t>Mushrif</a:t>
            </a:r>
            <a:r>
              <a:rPr lang="en-US" dirty="0" smtClean="0"/>
              <a:t> Park, and Al </a:t>
            </a:r>
            <a:r>
              <a:rPr lang="en-US" dirty="0" err="1" smtClean="0"/>
              <a:t>Barari</a:t>
            </a:r>
            <a:r>
              <a:rPr lang="en-US" dirty="0" smtClean="0"/>
              <a:t> Property Development in Dubai,</a:t>
            </a:r>
          </a:p>
          <a:p>
            <a:pPr lvl="1"/>
            <a:r>
              <a:rPr lang="en-US" dirty="0" err="1" smtClean="0"/>
              <a:t>Sharjah</a:t>
            </a:r>
            <a:r>
              <a:rPr lang="en-US" dirty="0" smtClean="0"/>
              <a:t> Natural History and Botanical Museum in </a:t>
            </a:r>
            <a:r>
              <a:rPr lang="en-US" dirty="0" err="1" smtClean="0"/>
              <a:t>Sharjah</a:t>
            </a:r>
            <a:r>
              <a:rPr lang="en-US" dirty="0" smtClean="0"/>
              <a:t>,</a:t>
            </a:r>
          </a:p>
          <a:p>
            <a:pPr lvl="1"/>
            <a:r>
              <a:rPr lang="en-US" dirty="0" smtClean="0"/>
              <a:t>Al </a:t>
            </a:r>
            <a:r>
              <a:rPr lang="en-US" dirty="0" err="1" smtClean="0"/>
              <a:t>Ain</a:t>
            </a:r>
            <a:r>
              <a:rPr lang="en-US" dirty="0" smtClean="0"/>
              <a:t> Wildlife and Resort in Al </a:t>
            </a:r>
            <a:r>
              <a:rPr lang="en-US" dirty="0" err="1" smtClean="0"/>
              <a:t>Ain</a:t>
            </a:r>
            <a:r>
              <a:rPr lang="en-US" dirty="0" smtClean="0"/>
              <a:t> City</a:t>
            </a:r>
            <a:endParaRPr lang="en-US" dirty="0"/>
          </a:p>
          <a:p>
            <a:pPr marL="411480" lvl="1" indent="0">
              <a:buNone/>
            </a:pPr>
            <a:endParaRPr lang="en-US" dirty="0" smtClean="0"/>
          </a:p>
        </p:txBody>
      </p:sp>
      <p:sp>
        <p:nvSpPr>
          <p:cNvPr id="3" name="Title 2"/>
          <p:cNvSpPr>
            <a:spLocks noGrp="1"/>
          </p:cNvSpPr>
          <p:nvPr>
            <p:ph type="title"/>
          </p:nvPr>
        </p:nvSpPr>
        <p:spPr/>
        <p:txBody>
          <a:bodyPr/>
          <a:lstStyle/>
          <a:p>
            <a:r>
              <a:rPr lang="en-US" sz="4400" dirty="0" smtClean="0"/>
              <a:t>Botanic Gardens</a:t>
            </a:r>
            <a:endParaRPr lang="en-US" sz="4400" dirty="0"/>
          </a:p>
        </p:txBody>
      </p:sp>
    </p:spTree>
    <p:extLst>
      <p:ext uri="{BB962C8B-B14F-4D97-AF65-F5344CB8AC3E}">
        <p14:creationId xmlns:p14="http://schemas.microsoft.com/office/powerpoint/2010/main" val="18031160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Botanic gardens exist to conserve plant life through educating society, and researching plant species</a:t>
            </a:r>
          </a:p>
          <a:p>
            <a:r>
              <a:rPr lang="en-US" dirty="0" smtClean="0"/>
              <a:t>In addition to preserving plants, botanic gardens also preserves cultural heritage by including historical buildings in many of its locations</a:t>
            </a:r>
          </a:p>
          <a:p>
            <a:r>
              <a:rPr lang="en-US" dirty="0" smtClean="0"/>
              <a:t>This combination is referred to as ethno-botanical heritage (the relationship between culture and the culture's use of plants)</a:t>
            </a:r>
          </a:p>
          <a:p>
            <a:r>
              <a:rPr lang="en-US" dirty="0" smtClean="0">
                <a:solidFill>
                  <a:srgbClr val="000000"/>
                </a:solidFill>
                <a:latin typeface="Book Antiqua" pitchFamily="18" charset="0"/>
                <a:ea typeface="DejaVu Sans" charset="0"/>
                <a:cs typeface="DejaVu Sans" charset="0"/>
              </a:rPr>
              <a:t>The availability of plant diversity makes a significant contribution to the field of medicine</a:t>
            </a:r>
            <a:endParaRPr lang="en-US" dirty="0">
              <a:solidFill>
                <a:srgbClr val="000000"/>
              </a:solidFill>
              <a:latin typeface="Book Antiqua" pitchFamily="18" charset="0"/>
              <a:ea typeface="DejaVu Sans" charset="0"/>
              <a:cs typeface="DejaVu Sans" charset="0"/>
            </a:endParaRPr>
          </a:p>
        </p:txBody>
      </p:sp>
      <p:sp>
        <p:nvSpPr>
          <p:cNvPr id="3" name="Title 2"/>
          <p:cNvSpPr>
            <a:spLocks noGrp="1"/>
          </p:cNvSpPr>
          <p:nvPr>
            <p:ph type="title"/>
          </p:nvPr>
        </p:nvSpPr>
        <p:spPr/>
        <p:txBody>
          <a:bodyPr/>
          <a:lstStyle/>
          <a:p>
            <a:r>
              <a:rPr lang="en-US" sz="4400" dirty="0" smtClean="0"/>
              <a:t>Botanic Gardens </a:t>
            </a:r>
            <a:endParaRPr lang="en-US" sz="4400" dirty="0"/>
          </a:p>
        </p:txBody>
      </p:sp>
    </p:spTree>
    <p:extLst>
      <p:ext uri="{BB962C8B-B14F-4D97-AF65-F5344CB8AC3E}">
        <p14:creationId xmlns:p14="http://schemas.microsoft.com/office/powerpoint/2010/main" val="8785788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smtClean="0"/>
              <a:t>Aquaponics is a food production system which combines aquaculture and hydroponics</a:t>
            </a:r>
          </a:p>
          <a:p>
            <a:r>
              <a:rPr lang="en-US" dirty="0" smtClean="0"/>
              <a:t>Aquaculture is the process of raising fish in water</a:t>
            </a:r>
          </a:p>
          <a:p>
            <a:r>
              <a:rPr lang="en-US" dirty="0" smtClean="0"/>
              <a:t>Hydroponics is the process of raising plants in water</a:t>
            </a:r>
            <a:endParaRPr lang="en-US" dirty="0"/>
          </a:p>
        </p:txBody>
      </p:sp>
      <p:sp>
        <p:nvSpPr>
          <p:cNvPr id="4" name="Title 3"/>
          <p:cNvSpPr>
            <a:spLocks noGrp="1"/>
          </p:cNvSpPr>
          <p:nvPr>
            <p:ph type="title"/>
          </p:nvPr>
        </p:nvSpPr>
        <p:spPr/>
        <p:txBody>
          <a:bodyPr/>
          <a:lstStyle/>
          <a:p>
            <a:r>
              <a:rPr lang="en-US" dirty="0" smtClean="0"/>
              <a:t>Aquaponics</a:t>
            </a:r>
            <a:endParaRPr lang="en-US" dirty="0"/>
          </a:p>
        </p:txBody>
      </p:sp>
    </p:spTree>
    <p:extLst>
      <p:ext uri="{BB962C8B-B14F-4D97-AF65-F5344CB8AC3E}">
        <p14:creationId xmlns:p14="http://schemas.microsoft.com/office/powerpoint/2010/main" val="23348812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solidFill>
                  <a:srgbClr val="000000"/>
                </a:solidFill>
                <a:latin typeface="+mj-lt"/>
                <a:ea typeface="DejaVu Sans" charset="0"/>
                <a:cs typeface="DejaVu Sans" charset="0"/>
              </a:rPr>
              <a:t>In this system fish waste serves as a food source for the plants and the plants provide a natural filter for the water the fish live </a:t>
            </a:r>
            <a:r>
              <a:rPr lang="en-US" dirty="0" smtClean="0">
                <a:solidFill>
                  <a:srgbClr val="000000"/>
                </a:solidFill>
                <a:latin typeface="+mj-lt"/>
                <a:ea typeface="DejaVu Sans" charset="0"/>
                <a:cs typeface="DejaVu Sans" charset="0"/>
              </a:rPr>
              <a:t>in</a:t>
            </a:r>
            <a:endParaRPr lang="en-US" dirty="0">
              <a:latin typeface="+mj-lt"/>
            </a:endParaRPr>
          </a:p>
          <a:p>
            <a:endParaRPr lang="en-US" dirty="0"/>
          </a:p>
        </p:txBody>
      </p:sp>
      <p:sp>
        <p:nvSpPr>
          <p:cNvPr id="3" name="Title 2"/>
          <p:cNvSpPr>
            <a:spLocks noGrp="1"/>
          </p:cNvSpPr>
          <p:nvPr>
            <p:ph type="title"/>
          </p:nvPr>
        </p:nvSpPr>
        <p:spPr/>
        <p:txBody>
          <a:bodyPr/>
          <a:lstStyle/>
          <a:p>
            <a:r>
              <a:rPr lang="en-US" dirty="0" err="1" smtClean="0"/>
              <a:t>Aquaphonics</a:t>
            </a:r>
            <a:endParaRPr lang="en-US" dirty="0"/>
          </a:p>
        </p:txBody>
      </p:sp>
    </p:spTree>
    <p:extLst>
      <p:ext uri="{BB962C8B-B14F-4D97-AF65-F5344CB8AC3E}">
        <p14:creationId xmlns:p14="http://schemas.microsoft.com/office/powerpoint/2010/main" val="10314179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Aquaponics</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271712"/>
            <a:ext cx="7696200" cy="43291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35639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Common fish species grown through Aquaponics include Koi, Goldfish, Tilapia, Water Prawn, and Channel Catfish</a:t>
            </a:r>
          </a:p>
          <a:p>
            <a:r>
              <a:rPr lang="en-US" dirty="0" smtClean="0"/>
              <a:t>Common vegetables grown through Aquaponics include peas, lettuce, cucumber, parsley, tomatoes, and celery</a:t>
            </a:r>
          </a:p>
          <a:p>
            <a:endParaRPr lang="en-US" dirty="0"/>
          </a:p>
        </p:txBody>
      </p:sp>
      <p:sp>
        <p:nvSpPr>
          <p:cNvPr id="3" name="Title 2"/>
          <p:cNvSpPr>
            <a:spLocks noGrp="1"/>
          </p:cNvSpPr>
          <p:nvPr>
            <p:ph type="title"/>
          </p:nvPr>
        </p:nvSpPr>
        <p:spPr/>
        <p:txBody>
          <a:bodyPr/>
          <a:lstStyle/>
          <a:p>
            <a:r>
              <a:rPr lang="en-US" dirty="0" smtClean="0"/>
              <a:t>Aquaponics</a:t>
            </a:r>
            <a:endParaRPr lang="en-US" dirty="0"/>
          </a:p>
        </p:txBody>
      </p:sp>
    </p:spTree>
    <p:extLst>
      <p:ext uri="{BB962C8B-B14F-4D97-AF65-F5344CB8AC3E}">
        <p14:creationId xmlns:p14="http://schemas.microsoft.com/office/powerpoint/2010/main" val="93275731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0</TotalTime>
  <Words>1434</Words>
  <Application>Microsoft Office PowerPoint</Application>
  <PresentationFormat>On-screen Show (4:3)</PresentationFormat>
  <Paragraphs>87</Paragraphs>
  <Slides>18</Slides>
  <Notes>14</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Hardcover</vt:lpstr>
      <vt:lpstr>Capstone Presentation</vt:lpstr>
      <vt:lpstr>Botanic Gardens</vt:lpstr>
      <vt:lpstr>Botanic Gardens</vt:lpstr>
      <vt:lpstr>Botanic Gardens</vt:lpstr>
      <vt:lpstr>Botanic Gardens </vt:lpstr>
      <vt:lpstr>Aquaponics</vt:lpstr>
      <vt:lpstr>Aquaphonics</vt:lpstr>
      <vt:lpstr>Aquaponics</vt:lpstr>
      <vt:lpstr>Aquaponics</vt:lpstr>
      <vt:lpstr>Aquaponics</vt:lpstr>
      <vt:lpstr>Restoration Seed Banks</vt:lpstr>
      <vt:lpstr>Restoration Seed Banks</vt:lpstr>
      <vt:lpstr>Restoration Seed Banks</vt:lpstr>
      <vt:lpstr>Restoration Seed Banks</vt:lpstr>
      <vt:lpstr>Seed Banks &amp; Molecular Maps</vt:lpstr>
      <vt:lpstr>Seed Banks &amp; Molecular Maps</vt:lpstr>
      <vt:lpstr>Seed Banks &amp; Molecular Maps</vt:lpstr>
      <vt:lpstr>Seed Banks &amp; Molecular Maps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2011-06-03T23:19:19Z</dcterms:created>
  <dcterms:modified xsi:type="dcterms:W3CDTF">2011-06-07T14:43:59Z</dcterms:modified>
</cp:coreProperties>
</file>