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69" autoAdjust="0"/>
    <p:restoredTop sz="94660"/>
  </p:normalViewPr>
  <p:slideViewPr>
    <p:cSldViewPr>
      <p:cViewPr varScale="1">
        <p:scale>
          <a:sx n="84" d="100"/>
          <a:sy n="84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MC\Desktop\Academic%20Term%20Papers\FINISHED\Budapest%20-%20Hungary\Budapest%20-%20Hungar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Weekly Budget Per </a:t>
            </a:r>
            <a:r>
              <a:rPr lang="en-US" dirty="0" smtClean="0"/>
              <a:t>Person: +/-</a:t>
            </a:r>
            <a:r>
              <a:rPr lang="en-US" baseline="0" dirty="0" smtClean="0"/>
              <a:t> $2,550</a:t>
            </a:r>
            <a:endParaRPr lang="en-US" dirty="0"/>
          </a:p>
        </c:rich>
      </c:tx>
      <c:layout>
        <c:manualLayout>
          <c:xMode val="edge"/>
          <c:yMode val="edge"/>
          <c:x val="0.27853893263342083"/>
          <c:y val="2.777777777777779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Sheet1!$D$22</c:f>
              <c:strCache>
                <c:ptCount val="1"/>
                <c:pt idx="0">
                  <c:v>Weekly Budget Per Person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Sheet1!$C$23:$C$27</c:f>
              <c:strCache>
                <c:ptCount val="5"/>
                <c:pt idx="0">
                  <c:v>NY to Budapest Return Flight</c:v>
                </c:pt>
                <c:pt idx="1">
                  <c:v>Accomodation</c:v>
                </c:pt>
                <c:pt idx="2">
                  <c:v>Food</c:v>
                </c:pt>
                <c:pt idx="3">
                  <c:v>Sightseeing</c:v>
                </c:pt>
                <c:pt idx="4">
                  <c:v>Shopping</c:v>
                </c:pt>
              </c:strCache>
            </c:strRef>
          </c:cat>
          <c:val>
            <c:numRef>
              <c:f>Sheet1!$D$23:$D$27</c:f>
              <c:numCache>
                <c:formatCode>"$"#,##0_);[Red]\("$"#,##0\)</c:formatCode>
                <c:ptCount val="5"/>
                <c:pt idx="0">
                  <c:v>1000</c:v>
                </c:pt>
                <c:pt idx="1">
                  <c:v>600</c:v>
                </c:pt>
                <c:pt idx="2">
                  <c:v>350</c:v>
                </c:pt>
                <c:pt idx="3">
                  <c:v>300</c:v>
                </c:pt>
                <c:pt idx="4">
                  <c:v>300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6195249632257533"/>
          <c:y val="0.36782079323417921"/>
          <c:w val="0.22705849268841397"/>
          <c:h val="0.54965915718868485"/>
        </c:manualLayout>
      </c:layout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6FD9D-9BDD-4811-80E9-1BF2B5A0D980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6E3ECC-35E9-4F8D-9E18-8011AF32E3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E3ECC-35E9-4F8D-9E18-8011AF32E30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E3ECC-35E9-4F8D-9E18-8011AF32E30D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E3ECC-35E9-4F8D-9E18-8011AF32E30D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E3ECC-35E9-4F8D-9E18-8011AF32E30D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E3ECC-35E9-4F8D-9E18-8011AF32E30D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E3ECC-35E9-4F8D-9E18-8011AF32E30D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E3ECC-35E9-4F8D-9E18-8011AF32E30D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E3ECC-35E9-4F8D-9E18-8011AF32E30D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dapest.com/city_guide/general_information/information_about_budapest.en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wintessential.co.uk/resources/global-etiquette/hungary-country-profil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Course</a:t>
            </a:r>
          </a:p>
          <a:p>
            <a:r>
              <a:rPr lang="en-US" dirty="0" smtClean="0"/>
              <a:t>Instructor</a:t>
            </a:r>
          </a:p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Budapest - Hungary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r>
              <a:rPr lang="en-US" dirty="0" smtClean="0"/>
              <a:t>Budapest</a:t>
            </a:r>
          </a:p>
          <a:p>
            <a:pPr lvl="1"/>
            <a:r>
              <a:rPr lang="en-US" dirty="0" smtClean="0"/>
              <a:t>Capital of Hungary</a:t>
            </a:r>
          </a:p>
          <a:p>
            <a:pPr lvl="1"/>
            <a:r>
              <a:rPr lang="en-US" dirty="0" smtClean="0"/>
              <a:t>Originally comprised of two cities</a:t>
            </a:r>
          </a:p>
          <a:p>
            <a:pPr lvl="2"/>
            <a:r>
              <a:rPr lang="en-US" dirty="0" smtClean="0"/>
              <a:t>Buda </a:t>
            </a:r>
          </a:p>
          <a:p>
            <a:pPr lvl="3"/>
            <a:r>
              <a:rPr lang="en-US" dirty="0" smtClean="0"/>
              <a:t>1/3</a:t>
            </a:r>
            <a:r>
              <a:rPr lang="en-US" baseline="30000" dirty="0" smtClean="0"/>
              <a:t>rd</a:t>
            </a:r>
            <a:r>
              <a:rPr lang="en-US" dirty="0" smtClean="0"/>
              <a:t> of total area </a:t>
            </a:r>
          </a:p>
          <a:p>
            <a:pPr lvl="3"/>
            <a:r>
              <a:rPr lang="en-US" dirty="0" smtClean="0"/>
              <a:t>Mostly hilly</a:t>
            </a:r>
          </a:p>
          <a:p>
            <a:pPr lvl="2"/>
            <a:r>
              <a:rPr lang="en-US" dirty="0" smtClean="0"/>
              <a:t>Pest</a:t>
            </a:r>
          </a:p>
          <a:p>
            <a:pPr lvl="3"/>
            <a:r>
              <a:rPr lang="en-US" dirty="0" smtClean="0"/>
              <a:t>2/3</a:t>
            </a:r>
            <a:r>
              <a:rPr lang="en-US" baseline="30000" dirty="0" smtClean="0"/>
              <a:t>rd</a:t>
            </a:r>
            <a:r>
              <a:rPr lang="en-US" dirty="0" smtClean="0"/>
              <a:t> of total area</a:t>
            </a:r>
          </a:p>
          <a:p>
            <a:pPr lvl="3"/>
            <a:r>
              <a:rPr lang="en-US" dirty="0" smtClean="0"/>
              <a:t>Mostly plain</a:t>
            </a:r>
          </a:p>
          <a:p>
            <a:pPr lvl="3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4648200"/>
          <a:ext cx="8001000" cy="20288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00500"/>
                <a:gridCol w="4000500"/>
              </a:tblGrid>
              <a:tr h="2164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Description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Value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2543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Area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525 sq. km</a:t>
                      </a:r>
                    </a:p>
                  </a:txBody>
                  <a:tcPr marL="9525" marR="9525" marT="9525" marB="0" anchor="ctr"/>
                </a:tc>
              </a:tr>
              <a:tr h="242543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Population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1.69m</a:t>
                      </a:r>
                    </a:p>
                  </a:txBody>
                  <a:tcPr marL="9525" marR="9525" marT="9525" marB="0" anchor="ctr"/>
                </a:tc>
              </a:tr>
              <a:tr h="476947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Religions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Roman Catholic (45%), Other Christian (18%), Unaffiliated (19%)</a:t>
                      </a:r>
                    </a:p>
                  </a:txBody>
                  <a:tcPr marL="9525" marR="9525" marT="9525" marB="0" anchor="ctr"/>
                </a:tc>
              </a:tr>
              <a:tr h="3125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Ethnic Groups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Hungarian, Roma, German</a:t>
                      </a:r>
                      <a:endParaRPr lang="en-US" dirty="0"/>
                    </a:p>
                  </a:txBody>
                  <a:tcPr anchor="ctr"/>
                </a:tc>
              </a:tr>
              <a:tr h="242543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Time Zone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GMT +1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5" name="Picture 4" descr="Fla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1200" y="762000"/>
            <a:ext cx="2705100" cy="1685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 marL="282575" lvl="3" indent="-225425"/>
            <a:r>
              <a:rPr lang="en-US" sz="2600" dirty="0" smtClean="0"/>
              <a:t>Budapest: Good Candidate for Budget Travel</a:t>
            </a:r>
          </a:p>
          <a:p>
            <a:pPr marL="556895" lvl="4" indent="-225425"/>
            <a:r>
              <a:rPr lang="en-US" dirty="0" smtClean="0"/>
              <a:t>Eastern Europe relatively cheaper than Western </a:t>
            </a:r>
            <a:r>
              <a:rPr lang="en-US" dirty="0" smtClean="0"/>
              <a:t>Europe</a:t>
            </a:r>
          </a:p>
          <a:p>
            <a:pPr marL="556895" lvl="4" indent="-225425"/>
            <a:endParaRPr lang="en-US" dirty="0" smtClean="0"/>
          </a:p>
          <a:p>
            <a:pPr marL="282575" lvl="3" indent="-225425"/>
            <a:r>
              <a:rPr lang="en-US" sz="2600" dirty="0" smtClean="0"/>
              <a:t>This budget is a liberal </a:t>
            </a:r>
            <a:r>
              <a:rPr lang="en-US" sz="2600" dirty="0" smtClean="0"/>
              <a:t>estimation</a:t>
            </a:r>
          </a:p>
          <a:p>
            <a:pPr marL="556895" lvl="4" indent="-225425"/>
            <a:r>
              <a:rPr lang="en-US" dirty="0" smtClean="0"/>
              <a:t>Assumes </a:t>
            </a:r>
            <a:r>
              <a:rPr lang="en-US" dirty="0" smtClean="0"/>
              <a:t>a weeklong vacation for a single individual</a:t>
            </a:r>
          </a:p>
          <a:p>
            <a:pPr marL="831215" lvl="5" indent="-225425"/>
            <a:r>
              <a:rPr lang="en-US" dirty="0" smtClean="0"/>
              <a:t>Includes return flight cost from New York to Budapest</a:t>
            </a:r>
            <a:endParaRPr lang="en-US" dirty="0" smtClean="0"/>
          </a:p>
          <a:p>
            <a:pPr marL="556895" lvl="4" indent="-225425"/>
            <a:r>
              <a:rPr lang="en-US" dirty="0" smtClean="0"/>
              <a:t>A</a:t>
            </a:r>
            <a:r>
              <a:rPr lang="en-US" dirty="0" smtClean="0"/>
              <a:t>ctual average cost </a:t>
            </a:r>
            <a:r>
              <a:rPr lang="en-US" dirty="0" smtClean="0"/>
              <a:t>may be </a:t>
            </a:r>
            <a:r>
              <a:rPr lang="en-US" dirty="0" smtClean="0"/>
              <a:t>lower for a party of two or more</a:t>
            </a:r>
          </a:p>
          <a:p>
            <a:pPr marL="831215" lvl="5" indent="-225425"/>
            <a:r>
              <a:rPr lang="en-US" dirty="0" smtClean="0"/>
              <a:t>Savings in accommodation and food</a:t>
            </a:r>
          </a:p>
          <a:p>
            <a:pPr marL="831215" lvl="5" indent="-225425"/>
            <a:r>
              <a:rPr lang="en-US" dirty="0" smtClean="0"/>
              <a:t>Discounts on multi-ticket purchases at museums, parks, and other tourist spots</a:t>
            </a:r>
          </a:p>
          <a:p>
            <a:pPr marL="831215" lvl="5" indent="-225425"/>
            <a:endParaRPr lang="en-US" dirty="0" smtClean="0"/>
          </a:p>
          <a:p>
            <a:pPr marL="556895" lvl="4" indent="-225425"/>
            <a:endParaRPr lang="en-US" dirty="0" smtClean="0"/>
          </a:p>
          <a:p>
            <a:pPr marL="282575" lvl="3" indent="-225425"/>
            <a:endParaRPr lang="en-US" dirty="0" smtClean="0"/>
          </a:p>
        </p:txBody>
      </p:sp>
      <p:graphicFrame>
        <p:nvGraphicFramePr>
          <p:cNvPr id="7" name="Chart 6"/>
          <p:cNvGraphicFramePr/>
          <p:nvPr/>
        </p:nvGraphicFramePr>
        <p:xfrm>
          <a:off x="1219200" y="4495800"/>
          <a:ext cx="6934200" cy="190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4" descr="Budge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00800" y="609600"/>
            <a:ext cx="246697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Graphic spid="7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Getting to and Getting around Budapest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lnSpcReduction="10000"/>
          </a:bodyPr>
          <a:lstStyle/>
          <a:p>
            <a:pPr marL="282575" lvl="3" indent="-225425"/>
            <a:r>
              <a:rPr lang="en-US" dirty="0" smtClean="0"/>
              <a:t>Several U.S. and International Airlines carry American tourists to Budapest</a:t>
            </a:r>
          </a:p>
          <a:p>
            <a:pPr marL="556895" lvl="4" indent="-225425"/>
            <a:r>
              <a:rPr lang="en-US" sz="1800" dirty="0" smtClean="0"/>
              <a:t>American Airlines</a:t>
            </a:r>
          </a:p>
          <a:p>
            <a:pPr marL="556895" lvl="4" indent="-225425"/>
            <a:r>
              <a:rPr lang="en-US" sz="1800" dirty="0" smtClean="0"/>
              <a:t>United Airlines</a:t>
            </a:r>
          </a:p>
          <a:p>
            <a:pPr marL="556895" lvl="4" indent="-225425"/>
            <a:r>
              <a:rPr lang="en-US" sz="1800" dirty="0" smtClean="0"/>
              <a:t>Lufthansa</a:t>
            </a:r>
          </a:p>
          <a:p>
            <a:pPr marL="556895" lvl="4" indent="-225425"/>
            <a:r>
              <a:rPr lang="en-US" sz="1800" dirty="0" smtClean="0"/>
              <a:t>Swissair</a:t>
            </a:r>
          </a:p>
          <a:p>
            <a:pPr marL="556895" lvl="4" indent="-225425"/>
            <a:endParaRPr lang="en-US" sz="1800" dirty="0" smtClean="0"/>
          </a:p>
          <a:p>
            <a:pPr marL="282575" lvl="3" indent="-225425"/>
            <a:r>
              <a:rPr lang="en-US" dirty="0" smtClean="0"/>
              <a:t>Budapest has an inexpensive, extensive, and efficient public transportation </a:t>
            </a:r>
            <a:r>
              <a:rPr lang="en-US" dirty="0" smtClean="0"/>
              <a:t>system</a:t>
            </a:r>
          </a:p>
          <a:p>
            <a:pPr marL="556895" lvl="4" indent="-225425"/>
            <a:r>
              <a:rPr lang="en-US" dirty="0" smtClean="0"/>
              <a:t>Public transportation fares should be pre-purchased</a:t>
            </a:r>
          </a:p>
          <a:p>
            <a:pPr marL="831215" lvl="5" indent="-225425"/>
            <a:r>
              <a:rPr lang="en-US" dirty="0" smtClean="0"/>
              <a:t>Metro ticket windows</a:t>
            </a:r>
          </a:p>
          <a:p>
            <a:pPr marL="831215" lvl="5" indent="-225425"/>
            <a:r>
              <a:rPr lang="en-US" dirty="0" smtClean="0"/>
              <a:t>Newspapers kiosks</a:t>
            </a:r>
          </a:p>
          <a:p>
            <a:pPr marL="831215" lvl="5" indent="-225425"/>
            <a:r>
              <a:rPr lang="en-US" dirty="0" smtClean="0"/>
              <a:t>Automated machines</a:t>
            </a:r>
          </a:p>
          <a:p>
            <a:pPr marL="556895" lvl="4" indent="-225425"/>
            <a:endParaRPr lang="en-US" dirty="0" smtClean="0"/>
          </a:p>
          <a:p>
            <a:pPr marL="282575" lvl="3" indent="-225425"/>
            <a:r>
              <a:rPr lang="en-US" dirty="0" smtClean="0"/>
              <a:t>Learning the map is the key to efficient travel around the city</a:t>
            </a:r>
          </a:p>
          <a:p>
            <a:pPr marL="556895" lvl="4" indent="-225425"/>
            <a:r>
              <a:rPr lang="en-US" dirty="0" smtClean="0"/>
              <a:t>Night travel could be challenging</a:t>
            </a:r>
          </a:p>
          <a:p>
            <a:pPr marL="831215" lvl="5" indent="-225425"/>
            <a:r>
              <a:rPr lang="en-US" dirty="0" smtClean="0"/>
              <a:t>Certain areas such as Buda Hills only accessible through taxis around midnight</a:t>
            </a:r>
          </a:p>
          <a:p>
            <a:pPr marL="831215" lvl="5" indent="-225425"/>
            <a:r>
              <a:rPr lang="en-US" dirty="0" smtClean="0"/>
              <a:t>Public transportation to some areas like Castle Hill is crowded at night</a:t>
            </a:r>
          </a:p>
          <a:p>
            <a:pPr marL="1105535" lvl="6" indent="-225425"/>
            <a:r>
              <a:rPr lang="en-US" dirty="0" smtClean="0"/>
              <a:t>Travelers should be careful of pickpockets at crowded public transportation systems </a:t>
            </a:r>
            <a:endParaRPr lang="en-US" dirty="0" smtClean="0"/>
          </a:p>
          <a:p>
            <a:pPr marL="556895" lvl="4" indent="-225425"/>
            <a:endParaRPr lang="en-US" dirty="0" smtClean="0"/>
          </a:p>
          <a:p>
            <a:pPr marL="556895" lvl="4" indent="-225425"/>
            <a:endParaRPr lang="en-US" dirty="0" smtClean="0"/>
          </a:p>
          <a:p>
            <a:pPr marL="282575" lvl="3" indent="-225425"/>
            <a:endParaRPr lang="en-US" dirty="0" smtClean="0"/>
          </a:p>
        </p:txBody>
      </p:sp>
      <p:pic>
        <p:nvPicPr>
          <p:cNvPr id="5" name="Picture 4" descr="Budapest Metr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10400" y="3276600"/>
            <a:ext cx="1847850" cy="2162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0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0" dur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5" dur="1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0" dur="1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5" dur="1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Places to Visit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92500" lnSpcReduction="20000"/>
          </a:bodyPr>
          <a:lstStyle/>
          <a:p>
            <a:pPr marL="282575" lvl="3" indent="-225425"/>
            <a:r>
              <a:rPr lang="en-US" sz="2600" dirty="0" smtClean="0"/>
              <a:t>Cafe </a:t>
            </a:r>
            <a:r>
              <a:rPr lang="en-US" sz="2600" dirty="0" err="1" smtClean="0"/>
              <a:t>Gerbeaud</a:t>
            </a:r>
            <a:endParaRPr lang="en-US" sz="2600" dirty="0" smtClean="0"/>
          </a:p>
          <a:p>
            <a:pPr marL="556895" lvl="4" indent="-225425"/>
            <a:r>
              <a:rPr lang="en-US" dirty="0" smtClean="0"/>
              <a:t>Most popular coffeehouse, founded in 1858</a:t>
            </a:r>
          </a:p>
          <a:p>
            <a:pPr marL="556895" lvl="4" indent="-225425"/>
            <a:r>
              <a:rPr lang="en-US" dirty="0" smtClean="0"/>
              <a:t>Famous for pastries, especially plum pies</a:t>
            </a:r>
          </a:p>
          <a:p>
            <a:pPr marL="556895" lvl="4" indent="-225425"/>
            <a:endParaRPr lang="en-US" dirty="0" smtClean="0"/>
          </a:p>
          <a:p>
            <a:pPr marL="282575" lvl="3" indent="-225425"/>
            <a:r>
              <a:rPr lang="en-US" sz="2600" dirty="0" smtClean="0"/>
              <a:t>Hungarian State Opera </a:t>
            </a:r>
            <a:r>
              <a:rPr lang="en-US" sz="2600" dirty="0" smtClean="0"/>
              <a:t>House</a:t>
            </a:r>
          </a:p>
          <a:p>
            <a:pPr marL="556895" lvl="4" indent="-225425"/>
            <a:r>
              <a:rPr lang="en-US" dirty="0" smtClean="0"/>
              <a:t>Designed  by famous Hungarian architect </a:t>
            </a:r>
            <a:r>
              <a:rPr lang="en-US" dirty="0" err="1" smtClean="0"/>
              <a:t>Miklos</a:t>
            </a:r>
            <a:r>
              <a:rPr lang="en-US" dirty="0" smtClean="0"/>
              <a:t> </a:t>
            </a:r>
            <a:r>
              <a:rPr lang="en-US" dirty="0" err="1" smtClean="0"/>
              <a:t>Ybl</a:t>
            </a:r>
            <a:endParaRPr lang="en-US" dirty="0" smtClean="0"/>
          </a:p>
          <a:p>
            <a:pPr marL="556895" lvl="4" indent="-225425"/>
            <a:r>
              <a:rPr lang="en-US" dirty="0" smtClean="0"/>
              <a:t>Budapest’s most celebrated performance hall</a:t>
            </a:r>
          </a:p>
          <a:p>
            <a:pPr marL="556895" lvl="4" indent="-225425"/>
            <a:r>
              <a:rPr lang="en-US" dirty="0" smtClean="0"/>
              <a:t>Guided tours available</a:t>
            </a:r>
          </a:p>
          <a:p>
            <a:pPr marL="831215" lvl="5" indent="-225425"/>
            <a:endParaRPr lang="en-US" sz="2400" dirty="0" smtClean="0"/>
          </a:p>
          <a:p>
            <a:pPr marL="282575" lvl="3" indent="-225425"/>
            <a:r>
              <a:rPr lang="en-US" sz="2600" dirty="0" err="1" smtClean="0"/>
              <a:t>Dohany</a:t>
            </a:r>
            <a:r>
              <a:rPr lang="en-US" sz="2600" dirty="0" smtClean="0"/>
              <a:t> Synagogue</a:t>
            </a:r>
          </a:p>
          <a:p>
            <a:pPr marL="556895" lvl="4" indent="-225425"/>
            <a:r>
              <a:rPr lang="en-US" dirty="0" smtClean="0"/>
              <a:t>Europe’s largest synagogue</a:t>
            </a:r>
          </a:p>
          <a:p>
            <a:pPr marL="556895" lvl="4" indent="-225425"/>
            <a:r>
              <a:rPr lang="en-US" dirty="0" smtClean="0"/>
              <a:t>Architecture has Byzantine and Moorish </a:t>
            </a:r>
            <a:r>
              <a:rPr lang="en-US" dirty="0" smtClean="0"/>
              <a:t>elements</a:t>
            </a:r>
          </a:p>
          <a:p>
            <a:pPr marL="556895" lvl="4" indent="-225425"/>
            <a:r>
              <a:rPr lang="en-US" dirty="0" smtClean="0"/>
              <a:t>Hosts the National Jewish Museum</a:t>
            </a:r>
          </a:p>
          <a:p>
            <a:pPr marL="556895" lvl="4" indent="-225425"/>
            <a:endParaRPr lang="en-US" dirty="0" smtClean="0"/>
          </a:p>
          <a:p>
            <a:pPr marL="282575" lvl="3" indent="-225425"/>
            <a:r>
              <a:rPr lang="en-US" sz="2600" dirty="0" err="1" smtClean="0"/>
              <a:t>Vaci</a:t>
            </a:r>
            <a:r>
              <a:rPr lang="en-US" sz="2600" dirty="0" smtClean="0"/>
              <a:t> </a:t>
            </a:r>
            <a:r>
              <a:rPr lang="en-US" sz="2600" dirty="0" err="1" smtClean="0"/>
              <a:t>Utca</a:t>
            </a:r>
            <a:endParaRPr lang="en-US" sz="2600" dirty="0" smtClean="0"/>
          </a:p>
          <a:p>
            <a:pPr marL="556895" lvl="4" indent="-225425"/>
            <a:r>
              <a:rPr lang="en-US" dirty="0" smtClean="0"/>
              <a:t>Budapest’s main shopping destination</a:t>
            </a:r>
          </a:p>
          <a:p>
            <a:pPr marL="556895" lvl="4" indent="-225425"/>
            <a:r>
              <a:rPr lang="en-US" dirty="0" smtClean="0"/>
              <a:t>First McDonald’s in Hungary opened here</a:t>
            </a:r>
          </a:p>
          <a:p>
            <a:pPr marL="831215" lvl="5" indent="-225425"/>
            <a:r>
              <a:rPr lang="en-US" dirty="0" smtClean="0"/>
              <a:t>That, too during Communist rule</a:t>
            </a:r>
            <a:endParaRPr lang="en-US" dirty="0" smtClean="0"/>
          </a:p>
          <a:p>
            <a:pPr marL="556895" lvl="4" indent="-225425"/>
            <a:endParaRPr lang="en-US" dirty="0" smtClean="0"/>
          </a:p>
          <a:p>
            <a:pPr marL="282575" lvl="3" indent="-225425"/>
            <a:endParaRPr lang="en-US" dirty="0" smtClean="0"/>
          </a:p>
        </p:txBody>
      </p:sp>
      <p:pic>
        <p:nvPicPr>
          <p:cNvPr id="8" name="Picture 7" descr="Cafe Gerbau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9800" y="762000"/>
            <a:ext cx="2895600" cy="1447800"/>
          </a:xfrm>
          <a:prstGeom prst="rect">
            <a:avLst/>
          </a:prstGeom>
        </p:spPr>
      </p:pic>
      <p:pic>
        <p:nvPicPr>
          <p:cNvPr id="9" name="Picture 8" descr="State Opera Hous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9800" y="2286000"/>
            <a:ext cx="2924175" cy="1524000"/>
          </a:xfrm>
          <a:prstGeom prst="rect">
            <a:avLst/>
          </a:prstGeom>
        </p:spPr>
      </p:pic>
      <p:pic>
        <p:nvPicPr>
          <p:cNvPr id="10" name="Picture 9" descr="Synagogu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19800" y="3886200"/>
            <a:ext cx="2895600" cy="1219200"/>
          </a:xfrm>
          <a:prstGeom prst="rect">
            <a:avLst/>
          </a:prstGeom>
        </p:spPr>
      </p:pic>
      <p:pic>
        <p:nvPicPr>
          <p:cNvPr id="11" name="Picture 10" descr="Vaci Utc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19800" y="5181600"/>
            <a:ext cx="2924175" cy="1362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6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6" dur="1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9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4" dur="1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9" dur="1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4" dur="1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Food &amp;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85000" lnSpcReduction="20000"/>
          </a:bodyPr>
          <a:lstStyle/>
          <a:p>
            <a:pPr marL="282575" lvl="3" indent="-225425"/>
            <a:r>
              <a:rPr lang="en-US" sz="3400" dirty="0" smtClean="0"/>
              <a:t>Food</a:t>
            </a:r>
          </a:p>
          <a:p>
            <a:pPr marL="556895" lvl="4" indent="-225425"/>
            <a:r>
              <a:rPr lang="en-US" sz="2900" dirty="0" smtClean="0"/>
              <a:t>Paprika is an important component of Hungarian food culture</a:t>
            </a:r>
          </a:p>
          <a:p>
            <a:pPr marL="556895" lvl="4" indent="-225425"/>
            <a:r>
              <a:rPr lang="en-US" sz="2900" dirty="0" err="1" smtClean="0"/>
              <a:t>Ghoulash</a:t>
            </a:r>
            <a:r>
              <a:rPr lang="en-US" sz="2900" dirty="0" smtClean="0"/>
              <a:t> is a popular Hungarian soup</a:t>
            </a:r>
          </a:p>
          <a:p>
            <a:pPr marL="831215" lvl="5" indent="-225425"/>
            <a:r>
              <a:rPr lang="en-US" sz="2400" dirty="0" smtClean="0"/>
              <a:t>Made with potato, meat, pork, and beef and seasoned with paprika</a:t>
            </a:r>
          </a:p>
          <a:p>
            <a:pPr marL="282575" lvl="3" indent="-225425"/>
            <a:endParaRPr lang="en-US" sz="3400" dirty="0" smtClean="0"/>
          </a:p>
          <a:p>
            <a:pPr marL="282575" lvl="3" indent="-225425"/>
            <a:r>
              <a:rPr lang="en-US" sz="3400" dirty="0" smtClean="0"/>
              <a:t>Music</a:t>
            </a:r>
            <a:endParaRPr lang="en-US" sz="3400" dirty="0" smtClean="0"/>
          </a:p>
          <a:p>
            <a:pPr marL="556895" lvl="4" indent="-225425"/>
            <a:r>
              <a:rPr lang="en-US" sz="2900" dirty="0" smtClean="0"/>
              <a:t>Gypsy and Hungarian Folk music is authentic Hungarian music</a:t>
            </a:r>
          </a:p>
          <a:p>
            <a:pPr marL="831215" lvl="5" indent="-225425"/>
            <a:r>
              <a:rPr lang="en-US" sz="2400" dirty="0" smtClean="0"/>
              <a:t>Involves rhythmic floor tapping and slap dancing</a:t>
            </a:r>
          </a:p>
          <a:p>
            <a:pPr marL="556895" lvl="4" indent="-225425"/>
            <a:endParaRPr lang="en-US" dirty="0" smtClean="0"/>
          </a:p>
          <a:p>
            <a:pPr marL="282575" lvl="3" indent="-225425"/>
            <a:r>
              <a:rPr lang="en-US" sz="3400" dirty="0" smtClean="0"/>
              <a:t>Lifestyle</a:t>
            </a:r>
          </a:p>
          <a:p>
            <a:pPr marL="556895" lvl="4" indent="-225425"/>
            <a:r>
              <a:rPr lang="en-US" sz="2900" dirty="0" smtClean="0"/>
              <a:t>Hungarians not fond of long working hours</a:t>
            </a:r>
          </a:p>
          <a:p>
            <a:pPr marL="556895" lvl="4" indent="-225425"/>
            <a:r>
              <a:rPr lang="en-US" sz="2900" dirty="0" smtClean="0"/>
              <a:t>Like many Europeans, place huge emphasis on social life</a:t>
            </a:r>
          </a:p>
          <a:p>
            <a:pPr marL="831215" lvl="5" indent="-225425"/>
            <a:r>
              <a:rPr lang="en-US" sz="2400" dirty="0" smtClean="0"/>
              <a:t>Restaurants and cafes are popular hangout spots</a:t>
            </a:r>
          </a:p>
          <a:p>
            <a:pPr marL="556895" lvl="4" indent="-225425"/>
            <a:r>
              <a:rPr lang="en-US" sz="2900" dirty="0" smtClean="0"/>
              <a:t>Public mineral water baths can be found throughout Budapest</a:t>
            </a:r>
          </a:p>
          <a:p>
            <a:pPr marL="831215" lvl="5" indent="-225425"/>
            <a:r>
              <a:rPr lang="en-US" sz="2400" dirty="0" smtClean="0"/>
              <a:t>Popular place to relax</a:t>
            </a:r>
          </a:p>
          <a:p>
            <a:pPr marL="556895" lvl="4" indent="-225425"/>
            <a:endParaRPr lang="en-US" dirty="0" smtClean="0"/>
          </a:p>
          <a:p>
            <a:pPr marL="282575" lvl="3" indent="-225425"/>
            <a:endParaRPr lang="en-US" dirty="0" smtClean="0"/>
          </a:p>
        </p:txBody>
      </p:sp>
      <p:pic>
        <p:nvPicPr>
          <p:cNvPr id="4" name="Picture 3" descr="Ghoulas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152400"/>
            <a:ext cx="2590800" cy="1295400"/>
          </a:xfrm>
          <a:prstGeom prst="rect">
            <a:avLst/>
          </a:prstGeom>
        </p:spPr>
      </p:pic>
      <p:pic>
        <p:nvPicPr>
          <p:cNvPr id="5" name="Picture 4" descr="Musi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24600" y="3657599"/>
            <a:ext cx="2619375" cy="12954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8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3" dur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8" dur="1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Etiquette and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229600" cy="5715000"/>
          </a:xfrm>
        </p:spPr>
        <p:txBody>
          <a:bodyPr>
            <a:normAutofit lnSpcReduction="10000"/>
          </a:bodyPr>
          <a:lstStyle/>
          <a:p>
            <a:pPr marL="282575" lvl="3" indent="-225425"/>
            <a:r>
              <a:rPr lang="en-US" sz="2600" dirty="0" smtClean="0"/>
              <a:t>Greetings</a:t>
            </a:r>
          </a:p>
          <a:p>
            <a:pPr marL="556895" lvl="4" indent="-225425"/>
            <a:r>
              <a:rPr lang="en-US" dirty="0" smtClean="0"/>
              <a:t>Both men and women shake hands</a:t>
            </a:r>
          </a:p>
          <a:p>
            <a:pPr marL="556895" lvl="4" indent="-225425"/>
            <a:r>
              <a:rPr lang="en-US" dirty="0" smtClean="0"/>
              <a:t>Older generation usually bows to women</a:t>
            </a:r>
          </a:p>
          <a:p>
            <a:pPr marL="556895" lvl="4" indent="-225425"/>
            <a:r>
              <a:rPr lang="en-US" dirty="0" smtClean="0"/>
              <a:t>Close friends kiss on the cheek, starting from left</a:t>
            </a:r>
          </a:p>
          <a:p>
            <a:pPr marL="556895" lvl="4" indent="-225425"/>
            <a:endParaRPr lang="en-US" dirty="0" smtClean="0"/>
          </a:p>
          <a:p>
            <a:pPr marL="282575" lvl="3" indent="-225425"/>
            <a:r>
              <a:rPr lang="en-US" sz="2600" dirty="0" smtClean="0"/>
              <a:t>Visiting a </a:t>
            </a:r>
            <a:r>
              <a:rPr lang="en-US" sz="2600" dirty="0" smtClean="0"/>
              <a:t>house</a:t>
            </a:r>
          </a:p>
          <a:p>
            <a:pPr marL="556895" lvl="4" indent="-225425"/>
            <a:r>
              <a:rPr lang="en-US" dirty="0" smtClean="0"/>
              <a:t>Hungarians expect </a:t>
            </a:r>
            <a:r>
              <a:rPr lang="en-US" dirty="0" smtClean="0"/>
              <a:t>punctuality</a:t>
            </a:r>
          </a:p>
          <a:p>
            <a:pPr marL="556895" lvl="4" indent="-225425"/>
            <a:r>
              <a:rPr lang="en-US" dirty="0" smtClean="0"/>
              <a:t>Shoes are removed before entering the house</a:t>
            </a:r>
          </a:p>
          <a:p>
            <a:pPr marL="556895" lvl="4" indent="-225425"/>
            <a:r>
              <a:rPr lang="en-US" dirty="0" smtClean="0"/>
              <a:t>Hungarians share private details and expect others to do the same</a:t>
            </a:r>
          </a:p>
          <a:p>
            <a:pPr marL="556895" lvl="4" indent="-225425"/>
            <a:r>
              <a:rPr lang="en-US" dirty="0" smtClean="0"/>
              <a:t>A gift such as good chocolates or flowers may be recommended</a:t>
            </a:r>
          </a:p>
          <a:p>
            <a:pPr marL="556895" lvl="4" indent="-225425">
              <a:buNone/>
            </a:pPr>
            <a:endParaRPr lang="en-US" dirty="0" smtClean="0"/>
          </a:p>
          <a:p>
            <a:pPr marL="225425" lvl="4" indent="-225425">
              <a:buNone/>
            </a:pPr>
            <a:r>
              <a:rPr lang="en-US" sz="2600" dirty="0" smtClean="0"/>
              <a:t>Conclusion</a:t>
            </a:r>
          </a:p>
          <a:p>
            <a:pPr marL="499745" lvl="5" indent="-225425"/>
            <a:r>
              <a:rPr lang="en-US" sz="2000" dirty="0" smtClean="0"/>
              <a:t>Budapest, Hungary is an affordable tourist destination</a:t>
            </a:r>
          </a:p>
          <a:p>
            <a:pPr marL="499745" lvl="5" indent="-225425"/>
            <a:r>
              <a:rPr lang="en-US" sz="2000" dirty="0" smtClean="0"/>
              <a:t>Getting around the city is easy though may be challenging after </a:t>
            </a:r>
            <a:r>
              <a:rPr lang="en-US" sz="2000" dirty="0" smtClean="0"/>
              <a:t>midnights</a:t>
            </a:r>
          </a:p>
          <a:p>
            <a:pPr marL="499745" lvl="5" indent="-225425"/>
            <a:r>
              <a:rPr lang="en-US" sz="2000" dirty="0" smtClean="0"/>
              <a:t>Budapest offers both modern and traditional culture</a:t>
            </a:r>
          </a:p>
          <a:p>
            <a:pPr marL="499745" lvl="5" indent="-225425"/>
            <a:r>
              <a:rPr lang="en-US" sz="2000" dirty="0" smtClean="0"/>
              <a:t>Hungarians place huge emphasis on social life and relations</a:t>
            </a:r>
            <a:endParaRPr lang="en-US" sz="2000" dirty="0" smtClean="0"/>
          </a:p>
          <a:p>
            <a:pPr marL="556895" lvl="4" indent="-225425"/>
            <a:endParaRPr lang="en-US" sz="2600" dirty="0" smtClean="0"/>
          </a:p>
          <a:p>
            <a:pPr marL="556895" lvl="4" indent="-225425"/>
            <a:endParaRPr lang="en-US" dirty="0" smtClean="0"/>
          </a:p>
          <a:p>
            <a:pPr marL="282575" lvl="3" indent="-225425"/>
            <a:endParaRPr lang="en-US" dirty="0" smtClean="0"/>
          </a:p>
        </p:txBody>
      </p:sp>
      <p:pic>
        <p:nvPicPr>
          <p:cNvPr id="4" name="Picture 3" descr="Greeting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7000" y="685800"/>
            <a:ext cx="2305050" cy="1152525"/>
          </a:xfrm>
          <a:prstGeom prst="rect">
            <a:avLst/>
          </a:prstGeom>
        </p:spPr>
      </p:pic>
      <p:pic>
        <p:nvPicPr>
          <p:cNvPr id="5" name="Picture 4" descr="Chocolat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48400" y="2057400"/>
            <a:ext cx="2619375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8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3" dur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8" dur="1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3" dur="1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Budapest. (</a:t>
            </a:r>
            <a:r>
              <a:rPr lang="en-US" dirty="0" err="1" smtClean="0"/>
              <a:t>n.d</a:t>
            </a:r>
            <a:r>
              <a:rPr lang="en-US" dirty="0" smtClean="0"/>
              <a:t>.). </a:t>
            </a:r>
            <a:r>
              <a:rPr lang="en-US" i="1" dirty="0" smtClean="0"/>
              <a:t>General Information</a:t>
            </a:r>
            <a:r>
              <a:rPr lang="en-US" dirty="0" smtClean="0"/>
              <a:t>. Retrieved January 17, 2014, from </a:t>
            </a:r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www.budapest.com/city_guide/general_information/information_about_budapest.en.html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Kwintessential. (</a:t>
            </a:r>
            <a:r>
              <a:rPr lang="en-US" dirty="0" err="1" smtClean="0"/>
              <a:t>n.d</a:t>
            </a:r>
            <a:r>
              <a:rPr lang="en-US" dirty="0" smtClean="0"/>
              <a:t>.). </a:t>
            </a:r>
            <a:r>
              <a:rPr lang="en-US" i="1" dirty="0" smtClean="0"/>
              <a:t>Hungary - Language, Culture, Customs and Etiquette</a:t>
            </a:r>
            <a:r>
              <a:rPr lang="en-US" dirty="0" smtClean="0"/>
              <a:t>. Retrieved January 17, 2014, from </a:t>
            </a:r>
            <a:r>
              <a:rPr lang="en-US" dirty="0" smtClean="0">
                <a:hlinkClick r:id="rId4"/>
              </a:rPr>
              <a:t>www.kwintessential.co.uk/resources/global-etiquette/hungary-country-profile.html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Princz</a:t>
            </a:r>
            <a:r>
              <a:rPr lang="en-US" dirty="0" smtClean="0"/>
              <a:t>, A., </a:t>
            </a:r>
            <a:r>
              <a:rPr lang="en-US" dirty="0" err="1" smtClean="0"/>
              <a:t>Banfalvy</a:t>
            </a:r>
            <a:r>
              <a:rPr lang="en-US" dirty="0" smtClean="0"/>
              <a:t>, C., </a:t>
            </a:r>
            <a:r>
              <a:rPr lang="en-US" dirty="0" err="1" smtClean="0"/>
              <a:t>Kutor</a:t>
            </a:r>
            <a:r>
              <a:rPr lang="en-US" dirty="0" smtClean="0"/>
              <a:t>, A., &amp; </a:t>
            </a:r>
            <a:r>
              <a:rPr lang="en-US" dirty="0" err="1" smtClean="0"/>
              <a:t>Lakos</a:t>
            </a:r>
            <a:r>
              <a:rPr lang="en-US" dirty="0" smtClean="0"/>
              <a:t>, N. (</a:t>
            </a:r>
            <a:r>
              <a:rPr lang="en-US" dirty="0" err="1" smtClean="0"/>
              <a:t>n.d</a:t>
            </a:r>
            <a:r>
              <a:rPr lang="en-US" dirty="0" smtClean="0"/>
              <a:t>.). Budapest &amp; the Best of Hungary. </a:t>
            </a:r>
            <a:r>
              <a:rPr lang="en-US" dirty="0" err="1" smtClean="0"/>
              <a:t>Frommer's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581</Words>
  <Application>Microsoft Office PowerPoint</Application>
  <PresentationFormat>On-screen Show (4:3)</PresentationFormat>
  <Paragraphs>125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Budapest - Hungary</vt:lpstr>
      <vt:lpstr>Introduction</vt:lpstr>
      <vt:lpstr>Budget</vt:lpstr>
      <vt:lpstr>Getting to and Getting around Budapest</vt:lpstr>
      <vt:lpstr>Places to Visit</vt:lpstr>
      <vt:lpstr>Food &amp; Culture</vt:lpstr>
      <vt:lpstr>Etiquette and Conclusion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2014-01-18T10:24:17Z</dcterms:created>
  <dcterms:modified xsi:type="dcterms:W3CDTF">2014-01-18T10:24:35Z</dcterms:modified>
</cp:coreProperties>
</file>