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7" r:id="rId1"/>
  </p:sldMasterIdLst>
  <p:notesMasterIdLst>
    <p:notesMasterId r:id="rId12"/>
  </p:notesMasterIdLst>
  <p:handoutMasterIdLst>
    <p:handoutMasterId r:id="rId13"/>
  </p:handoutMasterIdLst>
  <p:sldIdLst>
    <p:sldId id="256" r:id="rId2"/>
    <p:sldId id="258" r:id="rId3"/>
    <p:sldId id="268" r:id="rId4"/>
    <p:sldId id="269" r:id="rId5"/>
    <p:sldId id="271" r:id="rId6"/>
    <p:sldId id="259" r:id="rId7"/>
    <p:sldId id="272" r:id="rId8"/>
    <p:sldId id="273" r:id="rId9"/>
    <p:sldId id="274" r:id="rId10"/>
    <p:sldId id="275" r:id="rId11"/>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57" autoAdjust="0"/>
  </p:normalViewPr>
  <p:slideViewPr>
    <p:cSldViewPr>
      <p:cViewPr varScale="1">
        <p:scale>
          <a:sx n="79" d="100"/>
          <a:sy n="79" d="100"/>
        </p:scale>
        <p:origin x="96" y="96"/>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0"/>
    </p:cViewPr>
  </p:sorterViewPr>
  <p:notesViewPr>
    <p:cSldViewPr showGuides="1">
      <p:cViewPr varScale="1">
        <p:scale>
          <a:sx n="70" d="100"/>
          <a:sy n="70" d="100"/>
        </p:scale>
        <p:origin x="324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en-US"/>
              <a:t>2/15/2014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en-US"/>
              <a:t>2/15/2014</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1</a:t>
            </a:fld>
            <a:endParaRPr lang="en-US"/>
          </a:p>
        </p:txBody>
      </p:sp>
    </p:spTree>
    <p:extLst>
      <p:ext uri="{BB962C8B-B14F-4D97-AF65-F5344CB8AC3E}">
        <p14:creationId xmlns:p14="http://schemas.microsoft.com/office/powerpoint/2010/main" val="2060374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t>10</a:t>
            </a:fld>
            <a:endParaRPr lang="en-US"/>
          </a:p>
        </p:txBody>
      </p:sp>
    </p:spTree>
    <p:extLst>
      <p:ext uri="{BB962C8B-B14F-4D97-AF65-F5344CB8AC3E}">
        <p14:creationId xmlns:p14="http://schemas.microsoft.com/office/powerpoint/2010/main" val="2486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primary mission and objectives of </a:t>
            </a:r>
            <a:r>
              <a:rPr lang="en-US" dirty="0" smtClean="0"/>
              <a:t>Turning Point Home Health</a:t>
            </a:r>
            <a:r>
              <a:rPr lang="en-US" baseline="0" dirty="0" smtClean="0"/>
              <a:t> </a:t>
            </a:r>
            <a:r>
              <a:rPr lang="en-US" dirty="0" smtClean="0"/>
              <a:t>are </a:t>
            </a:r>
            <a:r>
              <a:rPr lang="en-US" dirty="0" smtClean="0"/>
              <a:t>as follows:</a:t>
            </a:r>
          </a:p>
          <a:p>
            <a:endParaRPr lang="en-US" dirty="0"/>
          </a:p>
          <a:p>
            <a:pPr marL="285750" indent="-285750">
              <a:buFontTx/>
              <a:buChar char="-"/>
            </a:pPr>
            <a:r>
              <a:rPr lang="en-US" dirty="0" smtClean="0"/>
              <a:t>To offer </a:t>
            </a:r>
            <a:r>
              <a:rPr lang="en-US" dirty="0" smtClean="0"/>
              <a:t>high quality home</a:t>
            </a:r>
            <a:r>
              <a:rPr lang="en-US" baseline="0" dirty="0" smtClean="0"/>
              <a:t> care services to clients who require assistance in the home environment</a:t>
            </a:r>
          </a:p>
          <a:p>
            <a:pPr marL="285750" indent="-285750">
              <a:buFontTx/>
              <a:buChar char="-"/>
            </a:pPr>
            <a:r>
              <a:rPr lang="en-US" baseline="0" dirty="0" smtClean="0"/>
              <a:t>To engage in collaborations with physicians in order to identify the appropriate plans of care</a:t>
            </a:r>
          </a:p>
          <a:p>
            <a:pPr marL="285750" indent="-285750">
              <a:buFontTx/>
              <a:buChar char="-"/>
            </a:pPr>
            <a:r>
              <a:rPr lang="en-US" dirty="0" smtClean="0"/>
              <a:t>To</a:t>
            </a:r>
            <a:r>
              <a:rPr lang="en-US" baseline="0" dirty="0" smtClean="0"/>
              <a:t> enable patients to remain in their homes for as long as possible</a:t>
            </a:r>
          </a:p>
          <a:p>
            <a:pPr marL="285750" indent="-285750">
              <a:buFontTx/>
              <a:buChar char="-"/>
            </a:pPr>
            <a:r>
              <a:rPr lang="en-US" baseline="0" dirty="0" smtClean="0"/>
              <a:t>To offer cost-competitive and high quality services to clients at home</a:t>
            </a:r>
          </a:p>
          <a:p>
            <a:pPr marL="285750" indent="-285750">
              <a:buFontTx/>
              <a:buChar char="-"/>
            </a:pPr>
            <a:r>
              <a:rPr lang="en-US" baseline="0" dirty="0" smtClean="0"/>
              <a:t>To serve as a liaison between patients and community services so that clients are able to achieve greater wellbeing and quality of life as best as possible </a:t>
            </a:r>
            <a:endParaRPr lang="en-US" dirty="0" smtClean="0"/>
          </a:p>
        </p:txBody>
      </p:sp>
      <p:sp>
        <p:nvSpPr>
          <p:cNvPr id="4" name="Slide Number Placeholder 3"/>
          <p:cNvSpPr>
            <a:spLocks noGrp="1"/>
          </p:cNvSpPr>
          <p:nvPr>
            <p:ph type="sldNum" sz="quarter" idx="10"/>
          </p:nvPr>
        </p:nvSpPr>
        <p:spPr/>
        <p:txBody>
          <a:bodyPr/>
          <a:lstStyle/>
          <a:p>
            <a:fld id="{B045B7DE-1198-4F2F-B574-CA8CAE341642}" type="slidenum">
              <a:rPr lang="en-US" smtClean="0"/>
              <a:t>2</a:t>
            </a:fld>
            <a:endParaRPr lang="en-US"/>
          </a:p>
        </p:txBody>
      </p:sp>
    </p:spTree>
    <p:extLst>
      <p:ext uri="{BB962C8B-B14F-4D97-AF65-F5344CB8AC3E}">
        <p14:creationId xmlns:p14="http://schemas.microsoft.com/office/powerpoint/2010/main" val="270325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sz="1600" dirty="0" smtClean="0"/>
              <a:t>The home health care industry has grown significantly, with 12 million patients served through 428 million patient visits annually</a:t>
            </a:r>
          </a:p>
          <a:p>
            <a:pPr marL="285750" indent="-285750">
              <a:buFontTx/>
              <a:buChar char="-"/>
            </a:pPr>
            <a:r>
              <a:rPr lang="en-US" sz="1600" dirty="0" smtClean="0"/>
              <a:t>35,000</a:t>
            </a:r>
            <a:r>
              <a:rPr lang="en-US" sz="1600" baseline="0" dirty="0" smtClean="0"/>
              <a:t> home health organizations exist in the United States and employee numbers have grown by 50 percent</a:t>
            </a:r>
          </a:p>
          <a:p>
            <a:pPr marL="285750" indent="-285750">
              <a:buFontTx/>
              <a:buChar char="-"/>
            </a:pPr>
            <a:r>
              <a:rPr lang="en-US" sz="1600" dirty="0" smtClean="0"/>
              <a:t>The majority of clients are over the age of 65, but some patients are disabled</a:t>
            </a:r>
            <a:r>
              <a:rPr lang="en-US" sz="1600" baseline="0" dirty="0" smtClean="0"/>
              <a:t>, injured, or have been in motor vehicle accidents</a:t>
            </a:r>
          </a:p>
          <a:p>
            <a:pPr marL="285750" indent="-285750">
              <a:buFontTx/>
              <a:buChar char="-"/>
            </a:pPr>
            <a:r>
              <a:rPr lang="en-US" sz="1600" baseline="0" dirty="0" smtClean="0"/>
              <a:t>Life expectancy for males and females continues to increase; therefore, home health service needs will continue to grow</a:t>
            </a:r>
            <a:endParaRPr lang="en-US" sz="1600" dirty="0" smtClean="0"/>
          </a:p>
          <a:p>
            <a:endParaRPr lang="en-US" sz="1600" dirty="0" smtClean="0"/>
          </a:p>
        </p:txBody>
      </p:sp>
      <p:sp>
        <p:nvSpPr>
          <p:cNvPr id="4" name="Slide Number Placeholder 3"/>
          <p:cNvSpPr>
            <a:spLocks noGrp="1"/>
          </p:cNvSpPr>
          <p:nvPr>
            <p:ph type="sldNum" sz="quarter" idx="10"/>
          </p:nvPr>
        </p:nvSpPr>
        <p:spPr/>
        <p:txBody>
          <a:bodyPr/>
          <a:lstStyle/>
          <a:p>
            <a:fld id="{B045B7DE-1198-4F2F-B574-CA8CAE341642}" type="slidenum">
              <a:rPr lang="en-US" smtClean="0"/>
              <a:t>3</a:t>
            </a:fld>
            <a:endParaRPr lang="en-US"/>
          </a:p>
        </p:txBody>
      </p:sp>
    </p:spTree>
    <p:extLst>
      <p:ext uri="{BB962C8B-B14F-4D97-AF65-F5344CB8AC3E}">
        <p14:creationId xmlns:p14="http://schemas.microsoft.com/office/powerpoint/2010/main" val="2597945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pPr marL="285750" indent="-285750">
              <a:buFontTx/>
              <a:buChar char="-"/>
            </a:pPr>
            <a:r>
              <a:rPr lang="en-US" dirty="0" smtClean="0"/>
              <a:t>The primary strengths</a:t>
            </a:r>
            <a:r>
              <a:rPr lang="en-US" baseline="0" dirty="0" smtClean="0"/>
              <a:t> include a substantial need to recruit, hire, and train qualified employees to fill positions in the home health industry, as well as the ability to offer specialized services that are specific to each client’s needs</a:t>
            </a:r>
          </a:p>
          <a:p>
            <a:pPr marL="285750" indent="-285750">
              <a:buFontTx/>
              <a:buChar char="-"/>
            </a:pPr>
            <a:r>
              <a:rPr lang="en-US" baseline="0" dirty="0" smtClean="0"/>
              <a:t>The primary weaknesses include intense competition throughout the industry and limited profitability in some areas because of competition</a:t>
            </a:r>
          </a:p>
          <a:p>
            <a:pPr marL="285750" indent="-285750">
              <a:buFontTx/>
              <a:buChar char="-"/>
            </a:pPr>
            <a:r>
              <a:rPr lang="en-US" baseline="0" dirty="0" smtClean="0"/>
              <a:t>The primary opportunities include an increase in life expectancy and a large baby boomer population who will require home health services in the future</a:t>
            </a:r>
          </a:p>
          <a:p>
            <a:pPr marL="285750" indent="-285750">
              <a:buFontTx/>
              <a:buChar char="-"/>
            </a:pPr>
            <a:r>
              <a:rPr lang="en-US" baseline="0" dirty="0" smtClean="0"/>
              <a:t>The primary threats include a wave of uncertainty regarding healthcare reform and the difficulties associated with a challenging economy</a:t>
            </a:r>
          </a:p>
        </p:txBody>
      </p:sp>
      <p:sp>
        <p:nvSpPr>
          <p:cNvPr id="4" name="Slide Number Placeholder 3"/>
          <p:cNvSpPr>
            <a:spLocks noGrp="1"/>
          </p:cNvSpPr>
          <p:nvPr>
            <p:ph type="sldNum" sz="quarter" idx="10"/>
          </p:nvPr>
        </p:nvSpPr>
        <p:spPr/>
        <p:txBody>
          <a:bodyPr/>
          <a:lstStyle/>
          <a:p>
            <a:fld id="{B045B7DE-1198-4F2F-B574-CA8CAE341642}" type="slidenum">
              <a:rPr lang="en-US" smtClean="0"/>
              <a:t>4</a:t>
            </a:fld>
            <a:endParaRPr lang="en-US"/>
          </a:p>
        </p:txBody>
      </p:sp>
    </p:spTree>
    <p:extLst>
      <p:ext uri="{BB962C8B-B14F-4D97-AF65-F5344CB8AC3E}">
        <p14:creationId xmlns:p14="http://schemas.microsoft.com/office/powerpoint/2010/main" val="195918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Home</a:t>
            </a:r>
            <a:r>
              <a:rPr lang="en-US" baseline="0" dirty="0" smtClean="0"/>
              <a:t> health organizations have taken advantage of opportunities related to hospital readmission fines to improve client relationships and quality of care</a:t>
            </a:r>
          </a:p>
          <a:p>
            <a:pPr marL="285750" indent="-285750">
              <a:buFontTx/>
              <a:buChar char="-"/>
            </a:pPr>
            <a:r>
              <a:rPr lang="en-US" baseline="0" dirty="0" smtClean="0"/>
              <a:t>The Independence at Home Act was enacted in 2010 to address chronic disease management in home health, which enables experts to develop strategies to improve chronic illness management for home health clients</a:t>
            </a:r>
          </a:p>
          <a:p>
            <a:pPr marL="285750" indent="-285750">
              <a:buFontTx/>
              <a:buChar char="-"/>
            </a:pPr>
            <a:r>
              <a:rPr lang="en-US" baseline="0" dirty="0" smtClean="0"/>
              <a:t>The home health sector depends on value-added services to achieve successful results</a:t>
            </a:r>
          </a:p>
          <a:p>
            <a:pPr marL="285750" indent="-285750">
              <a:buFontTx/>
              <a:buChar char="-"/>
            </a:pPr>
            <a:r>
              <a:rPr lang="en-US" baseline="0" dirty="0" smtClean="0"/>
              <a:t>Turning Point must distinguish itself from its competitors through excellent quality of care to improve health</a:t>
            </a:r>
            <a:endParaRPr lang="en-US" dirty="0" smtClean="0"/>
          </a:p>
        </p:txBody>
      </p:sp>
      <p:sp>
        <p:nvSpPr>
          <p:cNvPr id="4" name="Slide Number Placeholder 3"/>
          <p:cNvSpPr>
            <a:spLocks noGrp="1"/>
          </p:cNvSpPr>
          <p:nvPr>
            <p:ph type="sldNum" sz="quarter" idx="10"/>
          </p:nvPr>
        </p:nvSpPr>
        <p:spPr/>
        <p:txBody>
          <a:bodyPr/>
          <a:lstStyle/>
          <a:p>
            <a:fld id="{B045B7DE-1198-4F2F-B574-CA8CAE341642}" type="slidenum">
              <a:rPr lang="en-US" smtClean="0"/>
              <a:t>5</a:t>
            </a:fld>
            <a:endParaRPr lang="en-US"/>
          </a:p>
        </p:txBody>
      </p:sp>
    </p:spTree>
    <p:extLst>
      <p:ext uri="{BB962C8B-B14F-4D97-AF65-F5344CB8AC3E}">
        <p14:creationId xmlns:p14="http://schemas.microsoft.com/office/powerpoint/2010/main" val="2540697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Turning</a:t>
            </a:r>
            <a:r>
              <a:rPr lang="en-US" baseline="0" dirty="0" smtClean="0"/>
              <a:t> Point has established a service model that supports cost effective services to enhance quality of care for clients</a:t>
            </a:r>
          </a:p>
          <a:p>
            <a:pPr marL="285750" indent="-285750">
              <a:buFontTx/>
              <a:buChar char="-"/>
            </a:pPr>
            <a:r>
              <a:rPr lang="en-US" baseline="0" dirty="0" smtClean="0"/>
              <a:t>The organization’s services are cost-competitive </a:t>
            </a:r>
          </a:p>
          <a:p>
            <a:pPr marL="285750" indent="-285750">
              <a:buFontTx/>
              <a:buChar char="-"/>
            </a:pPr>
            <a:r>
              <a:rPr lang="en-US" baseline="0" dirty="0" smtClean="0"/>
              <a:t>Training and education are critical to the success of all employees and will be provided prior to working with clients</a:t>
            </a:r>
          </a:p>
          <a:p>
            <a:pPr marL="285750" indent="-285750">
              <a:buFontTx/>
              <a:buChar char="-"/>
            </a:pPr>
            <a:r>
              <a:rPr lang="en-US" baseline="0" dirty="0" smtClean="0"/>
              <a:t>Continuous monitoring and evaluation are critical to support positive outcomes </a:t>
            </a:r>
            <a:endParaRPr lang="en-US" dirty="0" smtClean="0"/>
          </a:p>
        </p:txBody>
      </p:sp>
      <p:sp>
        <p:nvSpPr>
          <p:cNvPr id="4" name="Slide Number Placeholder 3"/>
          <p:cNvSpPr>
            <a:spLocks noGrp="1"/>
          </p:cNvSpPr>
          <p:nvPr>
            <p:ph type="sldNum" sz="quarter" idx="10"/>
          </p:nvPr>
        </p:nvSpPr>
        <p:spPr/>
        <p:txBody>
          <a:bodyPr/>
          <a:lstStyle/>
          <a:p>
            <a:fld id="{B045B7DE-1198-4F2F-B574-CA8CAE341642}" type="slidenum">
              <a:rPr lang="en-US" smtClean="0"/>
              <a:t>6</a:t>
            </a:fld>
            <a:endParaRPr lang="en-US"/>
          </a:p>
        </p:txBody>
      </p:sp>
    </p:spTree>
    <p:extLst>
      <p:ext uri="{BB962C8B-B14F-4D97-AF65-F5344CB8AC3E}">
        <p14:creationId xmlns:p14="http://schemas.microsoft.com/office/powerpoint/2010/main" val="272070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It is important to</a:t>
            </a:r>
            <a:r>
              <a:rPr lang="en-US" baseline="0" dirty="0" smtClean="0"/>
              <a:t> identify the target market and to establish a strategy that will address market needs effectively</a:t>
            </a:r>
          </a:p>
          <a:p>
            <a:pPr marL="285750" indent="-285750">
              <a:buFontTx/>
              <a:buChar char="-"/>
            </a:pPr>
            <a:r>
              <a:rPr lang="en-US" baseline="0" dirty="0" smtClean="0"/>
              <a:t>Identify local completion and attract clients through a unique business model</a:t>
            </a:r>
          </a:p>
          <a:p>
            <a:pPr marL="285750" indent="-285750">
              <a:buFontTx/>
              <a:buChar char="-"/>
            </a:pPr>
            <a:r>
              <a:rPr lang="en-US" baseline="0" dirty="0" smtClean="0"/>
              <a:t>Recruit and hire field experts for positions</a:t>
            </a:r>
          </a:p>
          <a:p>
            <a:pPr marL="285750" indent="-285750">
              <a:buFontTx/>
              <a:buChar char="-"/>
            </a:pPr>
            <a:r>
              <a:rPr lang="en-US" baseline="0" dirty="0" smtClean="0"/>
              <a:t>Work with local healthcare organizations to identify eligible clients</a:t>
            </a:r>
          </a:p>
          <a:p>
            <a:pPr marL="285750" indent="-285750">
              <a:buFontTx/>
              <a:buChar char="-"/>
            </a:pPr>
            <a:r>
              <a:rPr lang="en-US" baseline="0" dirty="0" smtClean="0"/>
              <a:t>Obtain sufficient capital to achieve growth and stability </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7</a:t>
            </a:fld>
            <a:endParaRPr lang="en-US"/>
          </a:p>
        </p:txBody>
      </p:sp>
    </p:spTree>
    <p:extLst>
      <p:ext uri="{BB962C8B-B14F-4D97-AF65-F5344CB8AC3E}">
        <p14:creationId xmlns:p14="http://schemas.microsoft.com/office/powerpoint/2010/main" val="303855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In order to make the most of the business, some items should be done differently. For example, resources must be identified that have not yet been utilized</a:t>
            </a:r>
          </a:p>
          <a:p>
            <a:pPr marL="285750" indent="-285750">
              <a:buFontTx/>
              <a:buChar char="-"/>
            </a:pPr>
            <a:r>
              <a:rPr lang="en-US" dirty="0" smtClean="0"/>
              <a:t>Local </a:t>
            </a:r>
            <a:r>
              <a:rPr lang="en-US" dirty="0" smtClean="0"/>
              <a:t>healthcare statistics should be examined to identify potential clients</a:t>
            </a:r>
          </a:p>
          <a:p>
            <a:pPr marL="285750" indent="-285750">
              <a:buFontTx/>
              <a:buChar char="-"/>
            </a:pPr>
            <a:r>
              <a:rPr lang="en-US" dirty="0" smtClean="0"/>
              <a:t>The geographic region should be expanded while also maintaining cost effectiveness</a:t>
            </a:r>
          </a:p>
          <a:p>
            <a:pPr marL="285750" indent="-285750">
              <a:buFontTx/>
              <a:buChar char="-"/>
            </a:pPr>
            <a:r>
              <a:rPr lang="en-US" dirty="0" smtClean="0"/>
              <a:t>It</a:t>
            </a:r>
            <a:r>
              <a:rPr lang="en-US" baseline="0" dirty="0" smtClean="0"/>
              <a:t> is necessary to promote greater quality of care and treatment so that the organization is set apart from the competition</a:t>
            </a:r>
          </a:p>
          <a:p>
            <a:pPr marL="285750" indent="-285750">
              <a:buFontTx/>
              <a:buChar char="-"/>
            </a:pPr>
            <a:r>
              <a:rPr lang="en-US" baseline="0" dirty="0" smtClean="0"/>
              <a:t>Improve upon existing models so that client satisfaction is maximized</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8</a:t>
            </a:fld>
            <a:endParaRPr lang="en-US"/>
          </a:p>
        </p:txBody>
      </p:sp>
    </p:spTree>
    <p:extLst>
      <p:ext uri="{BB962C8B-B14F-4D97-AF65-F5344CB8AC3E}">
        <p14:creationId xmlns:p14="http://schemas.microsoft.com/office/powerpoint/2010/main" val="55753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smtClean="0"/>
              <a:t>There are numerous challenges in developing this business plan, including the following:</a:t>
            </a:r>
          </a:p>
          <a:p>
            <a:pPr marL="285750" indent="-285750">
              <a:buFontTx/>
              <a:buChar char="-"/>
            </a:pPr>
            <a:r>
              <a:rPr lang="en-US" dirty="0" smtClean="0"/>
              <a:t>There is limited insurance coverage </a:t>
            </a:r>
            <a:r>
              <a:rPr lang="en-US" dirty="0" smtClean="0"/>
              <a:t>for some potential clients, </a:t>
            </a:r>
            <a:r>
              <a:rPr lang="en-US" dirty="0" smtClean="0"/>
              <a:t>which may make these services cost prohibitive</a:t>
            </a:r>
          </a:p>
          <a:p>
            <a:pPr marL="285750" indent="-285750">
              <a:buFontTx/>
              <a:buChar char="-"/>
            </a:pPr>
            <a:r>
              <a:rPr lang="en-US" dirty="0" smtClean="0"/>
              <a:t>There is an inadequate use of available resources, as well as a failure to identify new types of resources</a:t>
            </a:r>
          </a:p>
          <a:p>
            <a:pPr marL="285750" indent="-285750">
              <a:buFontTx/>
              <a:buChar char="-"/>
            </a:pPr>
            <a:r>
              <a:rPr lang="en-US" dirty="0" smtClean="0"/>
              <a:t>There is limited capital at startup to allow the business to evolve in the desired manner</a:t>
            </a:r>
          </a:p>
          <a:p>
            <a:pPr marL="285750" indent="-285750">
              <a:buFontTx/>
              <a:buChar char="-"/>
            </a:pPr>
            <a:r>
              <a:rPr lang="en-US" dirty="0" smtClean="0"/>
              <a:t>This is not a proven business model due to limited experience in the field</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t>9</a:t>
            </a:fld>
            <a:endParaRPr lang="en-US"/>
          </a:p>
        </p:txBody>
      </p:sp>
    </p:spTree>
    <p:extLst>
      <p:ext uri="{BB962C8B-B14F-4D97-AF65-F5344CB8AC3E}">
        <p14:creationId xmlns:p14="http://schemas.microsoft.com/office/powerpoint/2010/main" val="407536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88825"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209051-6E81-43E8-9099-FF6A0C3DCFE8}" type="datetime1">
              <a:rPr lang="en-US" smtClean="0"/>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1009192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8617-6EA8-4B97-A5E8-E18E98765EE2}" type="datetime1">
              <a:rPr lang="en-US" smtClean="0"/>
              <a:pPr/>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Tree>
    <p:extLst>
      <p:ext uri="{BB962C8B-B14F-4D97-AF65-F5344CB8AC3E}">
        <p14:creationId xmlns:p14="http://schemas.microsoft.com/office/powerpoint/2010/main" val="274000004"/>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8617-6EA8-4B97-A5E8-E18E98765EE2}" type="datetime1">
              <a:rPr lang="en-US" smtClean="0"/>
              <a:pPr/>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1635601"/>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8617-6EA8-4B97-A5E8-E18E98765EE2}" type="datetime1">
              <a:rPr lang="en-US" smtClean="0"/>
              <a:pPr/>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Tree>
    <p:extLst>
      <p:ext uri="{BB962C8B-B14F-4D97-AF65-F5344CB8AC3E}">
        <p14:creationId xmlns:p14="http://schemas.microsoft.com/office/powerpoint/2010/main" val="648453854"/>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8617-6EA8-4B97-A5E8-E18E98765EE2}" type="datetime1">
              <a:rPr lang="en-US" smtClean="0"/>
              <a:pPr/>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40365999"/>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E8617-6EA8-4B97-A5E8-E18E98765EE2}" type="datetime1">
              <a:rPr lang="en-US" smtClean="0"/>
              <a:pPr/>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Tree>
    <p:extLst>
      <p:ext uri="{BB962C8B-B14F-4D97-AF65-F5344CB8AC3E}">
        <p14:creationId xmlns:p14="http://schemas.microsoft.com/office/powerpoint/2010/main" val="2344580513"/>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CEAB04-7709-4C1E-A61A-74684A0170FC}" type="datetime1">
              <a:rPr lang="en-US" smtClean="0"/>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268452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79BD0D-E0B1-4CED-AC65-708AC79EB9CD}" type="datetime1">
              <a:rPr lang="en-US" smtClean="0"/>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2399628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C3EA6D-DF0B-4D4B-B359-5F1D1D0E30A4}" type="datetime1">
              <a:rPr lang="en-US" smtClean="0"/>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229220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7EDB99-15BC-4479-BAC5-1E502E66917A}" type="datetime1">
              <a:rPr lang="en-US" smtClean="0"/>
              <a:t>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3365904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67C2A3-CD19-48AB-9F64-ECCF75182EDD}" type="datetime1">
              <a:rPr lang="en-US" smtClean="0"/>
              <a:t>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124591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63E8C1-7C87-4705-AB97-8CD17D208E3F}" type="datetime1">
              <a:rPr lang="en-US" smtClean="0"/>
              <a:t>2/15/2014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166342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0C624E-DF92-4841-B9B9-DD11AA239B85}" type="datetime1">
              <a:rPr lang="en-US" smtClean="0"/>
              <a:t>2/15/2014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166831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A3AE1-4360-4D5B-BDBC-656B872DD533}" type="datetime1">
              <a:rPr lang="en-US" smtClean="0"/>
              <a:t>2/15/2014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243136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smtClean="0"/>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990708-46A4-4851-883E-8DFB8939107E}" type="datetime1">
              <a:rPr lang="en-US" smtClean="0"/>
              <a:t>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22267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8EFFC-86AE-4294-A319-CAFC2651994B}" type="datetime1">
              <a:rPr lang="en-US" smtClean="0"/>
              <a:t>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99D79-8A4B-4031-B1E0-AF26F8EDF2BC}" type="slidenum">
              <a:rPr lang="en-US" smtClean="0"/>
              <a:t>‹#›</a:t>
            </a:fld>
            <a:endParaRPr lang="en-US"/>
          </a:p>
        </p:txBody>
      </p:sp>
    </p:spTree>
    <p:extLst>
      <p:ext uri="{BB962C8B-B14F-4D97-AF65-F5344CB8AC3E}">
        <p14:creationId xmlns:p14="http://schemas.microsoft.com/office/powerpoint/2010/main" val="1896653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88825"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9E8617-6EA8-4B97-A5E8-E18E98765EE2}" type="datetime1">
              <a:rPr lang="en-US" smtClean="0"/>
              <a:pPr/>
              <a:t>2/15/2014</a:t>
            </a:fld>
            <a:endParaRPr lang="en-US"/>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4C99D79-8A4B-4031-B1E0-AF26F8EDF2BC}" type="slidenum">
              <a:rPr lang="en-US" smtClean="0"/>
              <a:pPr/>
              <a:t>‹#›</a:t>
            </a:fld>
            <a:endParaRPr lang="en-US"/>
          </a:p>
        </p:txBody>
      </p:sp>
    </p:spTree>
    <p:extLst>
      <p:ext uri="{BB962C8B-B14F-4D97-AF65-F5344CB8AC3E}">
        <p14:creationId xmlns:p14="http://schemas.microsoft.com/office/powerpoint/2010/main" val="1787000297"/>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063" rtl="0" eaLnBrk="1" latinLnBrk="0" hangingPunct="1">
        <a:spcBef>
          <a:spcPct val="0"/>
        </a:spcBef>
        <a:buNone/>
        <a:defRPr sz="3599"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lumMod val="75000"/>
          </a:schemeClr>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nkota.com/industry-stat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200" dirty="0" smtClean="0"/>
              <a:t>Turning Point Home Health, Inc.</a:t>
            </a:r>
            <a:endParaRPr lang="en-US" sz="6200" dirty="0"/>
          </a:p>
        </p:txBody>
      </p:sp>
      <p:sp>
        <p:nvSpPr>
          <p:cNvPr id="3" name="Subtitle 2"/>
          <p:cNvSpPr>
            <a:spLocks noGrp="1"/>
          </p:cNvSpPr>
          <p:nvPr>
            <p:ph type="subTitle" idx="1"/>
          </p:nvPr>
        </p:nvSpPr>
        <p:spPr>
          <a:xfrm>
            <a:off x="1506675" y="4050834"/>
            <a:ext cx="7764913" cy="1968966"/>
          </a:xfrm>
        </p:spPr>
        <p:txBody>
          <a:bodyPr>
            <a:normAutofit/>
          </a:bodyPr>
          <a:lstStyle/>
          <a:p>
            <a:pPr algn="ctr"/>
            <a:r>
              <a:rPr lang="en-US" dirty="0" smtClean="0"/>
              <a:t>Name </a:t>
            </a:r>
          </a:p>
          <a:p>
            <a:pPr algn="ctr"/>
            <a:r>
              <a:rPr lang="en-US" dirty="0" smtClean="0"/>
              <a:t>Course</a:t>
            </a:r>
          </a:p>
          <a:p>
            <a:pPr algn="ctr"/>
            <a:r>
              <a:rPr lang="en-US" dirty="0" smtClean="0"/>
              <a:t>Instructor</a:t>
            </a:r>
          </a:p>
          <a:p>
            <a:pPr algn="ctr"/>
            <a:r>
              <a:rPr lang="en-US" dirty="0" smtClean="0"/>
              <a:t>Date</a:t>
            </a:r>
            <a:endParaRPr lang="en-US" dirty="0"/>
          </a:p>
        </p:txBody>
      </p:sp>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References</a:t>
            </a:r>
            <a:endParaRPr lang="en-US" dirty="0"/>
          </a:p>
        </p:txBody>
      </p:sp>
      <p:sp>
        <p:nvSpPr>
          <p:cNvPr id="5" name="Content Placeholder 4"/>
          <p:cNvSpPr>
            <a:spLocks noGrp="1"/>
          </p:cNvSpPr>
          <p:nvPr>
            <p:ph idx="1"/>
          </p:nvPr>
        </p:nvSpPr>
        <p:spPr>
          <a:xfrm>
            <a:off x="677158" y="1524000"/>
            <a:ext cx="8594429" cy="4517363"/>
          </a:xfrm>
        </p:spPr>
        <p:txBody>
          <a:bodyPr>
            <a:normAutofit/>
          </a:bodyPr>
          <a:lstStyle/>
          <a:p>
            <a:pPr marL="336845" indent="-285750"/>
            <a:r>
              <a:rPr lang="en-US" sz="2400" dirty="0" err="1"/>
              <a:t>Ankota</a:t>
            </a:r>
            <a:r>
              <a:rPr lang="en-US" sz="2400" dirty="0"/>
              <a:t> (2014). Industry stats. Retrieved from </a:t>
            </a:r>
            <a:r>
              <a:rPr lang="en-US" sz="2400" dirty="0"/>
              <a:t>	</a:t>
            </a:r>
            <a:r>
              <a:rPr lang="en-US" sz="2400" u="sng" dirty="0" smtClean="0">
                <a:hlinkClick r:id="rId3"/>
              </a:rPr>
              <a:t>http</a:t>
            </a:r>
            <a:r>
              <a:rPr lang="en-US" sz="2400" u="sng" dirty="0">
                <a:hlinkClick r:id="rId3"/>
              </a:rPr>
              <a:t>://www.ankota.com/industry-stats</a:t>
            </a:r>
            <a:r>
              <a:rPr lang="en-US" sz="2400" u="sng" dirty="0" smtClean="0">
                <a:hlinkClick r:id="rId3"/>
              </a:rPr>
              <a:t>/</a:t>
            </a:r>
            <a:endParaRPr lang="en-US" sz="2400" u="sng" dirty="0" smtClean="0"/>
          </a:p>
          <a:p>
            <a:pPr marL="336845" indent="-285750"/>
            <a:r>
              <a:rPr lang="en-US" sz="2400" dirty="0"/>
              <a:t>Wyatt </a:t>
            </a:r>
            <a:r>
              <a:rPr lang="en-US" sz="2400" dirty="0" err="1"/>
              <a:t>Matas</a:t>
            </a:r>
            <a:r>
              <a:rPr lang="en-US" sz="2400" dirty="0"/>
              <a:t> &amp; Associates (2010). How home healthcare </a:t>
            </a:r>
            <a:r>
              <a:rPr lang="en-US" sz="2400" dirty="0" smtClean="0"/>
              <a:t>	thrives </a:t>
            </a:r>
            <a:r>
              <a:rPr lang="en-US" sz="2400" dirty="0"/>
              <a:t>with healthcare </a:t>
            </a:r>
            <a:r>
              <a:rPr lang="en-US" sz="2400" smtClean="0"/>
              <a:t>reform.</a:t>
            </a:r>
            <a:r>
              <a:rPr lang="en-US" sz="2400"/>
              <a:t> </a:t>
            </a:r>
            <a:r>
              <a:rPr lang="en-US" sz="2400" smtClean="0"/>
              <a:t>Retrieved </a:t>
            </a:r>
            <a:r>
              <a:rPr lang="en-US" sz="2400" dirty="0"/>
              <a:t>from http://www.doctorsmakinghousecalls.com/wp-</a:t>
            </a:r>
          </a:p>
          <a:p>
            <a:pPr marL="451025" lvl="1" indent="0">
              <a:buNone/>
            </a:pPr>
            <a:endParaRPr lang="en-US" sz="2400" dirty="0"/>
          </a:p>
        </p:txBody>
      </p:sp>
    </p:spTree>
    <p:extLst>
      <p:ext uri="{BB962C8B-B14F-4D97-AF65-F5344CB8AC3E}">
        <p14:creationId xmlns:p14="http://schemas.microsoft.com/office/powerpoint/2010/main" val="1303841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Mission and Objectives </a:t>
            </a:r>
            <a:endParaRPr lang="en-US" dirty="0"/>
          </a:p>
        </p:txBody>
      </p:sp>
      <p:sp>
        <p:nvSpPr>
          <p:cNvPr id="6" name="Content Placeholder 5"/>
          <p:cNvSpPr>
            <a:spLocks noGrp="1"/>
          </p:cNvSpPr>
          <p:nvPr>
            <p:ph idx="1"/>
          </p:nvPr>
        </p:nvSpPr>
        <p:spPr>
          <a:xfrm>
            <a:off x="677158" y="1371600"/>
            <a:ext cx="8594429" cy="4669763"/>
          </a:xfrm>
        </p:spPr>
        <p:txBody>
          <a:bodyPr>
            <a:noAutofit/>
          </a:bodyPr>
          <a:lstStyle/>
          <a:p>
            <a:r>
              <a:rPr lang="en-US" sz="2400" dirty="0" smtClean="0"/>
              <a:t>To </a:t>
            </a:r>
            <a:r>
              <a:rPr lang="en-US" sz="2400" dirty="0" smtClean="0"/>
              <a:t>provide high quality home care services to clients in need of assistance in the home environment</a:t>
            </a:r>
          </a:p>
          <a:p>
            <a:r>
              <a:rPr lang="en-US" sz="2400" dirty="0" smtClean="0"/>
              <a:t>To collaborate with physicians regarding the appropriate plan of care</a:t>
            </a:r>
          </a:p>
          <a:p>
            <a:r>
              <a:rPr lang="en-US" sz="2400" dirty="0" smtClean="0"/>
              <a:t>To enable patients to remain at home for as long as possible </a:t>
            </a:r>
          </a:p>
          <a:p>
            <a:r>
              <a:rPr lang="en-US" sz="2400" dirty="0" smtClean="0"/>
              <a:t>To provide services that are of the highest possible quality and are cost-competitive </a:t>
            </a:r>
          </a:p>
          <a:p>
            <a:r>
              <a:rPr lang="en-US" sz="2400" dirty="0" smtClean="0"/>
              <a:t>To serve as a liaison between patients and community-based services to improve quality of life and patient wellbeing</a:t>
            </a:r>
            <a:endParaRPr lang="en-US" sz="2400" dirty="0"/>
          </a:p>
        </p:txBody>
      </p:sp>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Market Analysis 	</a:t>
            </a:r>
            <a:endParaRPr lang="en-US" dirty="0"/>
          </a:p>
        </p:txBody>
      </p:sp>
      <p:sp>
        <p:nvSpPr>
          <p:cNvPr id="2" name="Content Placeholder 1"/>
          <p:cNvSpPr>
            <a:spLocks noGrp="1"/>
          </p:cNvSpPr>
          <p:nvPr>
            <p:ph idx="1"/>
          </p:nvPr>
        </p:nvSpPr>
        <p:spPr>
          <a:xfrm>
            <a:off x="677158" y="1371600"/>
            <a:ext cx="8594429" cy="4669763"/>
          </a:xfrm>
        </p:spPr>
        <p:txBody>
          <a:bodyPr>
            <a:normAutofit/>
          </a:bodyPr>
          <a:lstStyle/>
          <a:p>
            <a:r>
              <a:rPr lang="en-US" sz="2400" dirty="0" smtClean="0"/>
              <a:t>The home health care industry continues to grow at a rapid pace, with</a:t>
            </a:r>
            <a:r>
              <a:rPr lang="en-US" sz="2400" dirty="0" smtClean="0"/>
              <a:t> 12 million patients served over 428 million patient visits annually*</a:t>
            </a:r>
          </a:p>
          <a:p>
            <a:r>
              <a:rPr lang="en-US" sz="2400" dirty="0" smtClean="0"/>
              <a:t>There are over 35,000 home health care organizations in the United States and a 50 percent growth in employees*</a:t>
            </a:r>
          </a:p>
          <a:p>
            <a:r>
              <a:rPr lang="en-US" sz="2400" dirty="0" smtClean="0"/>
              <a:t>Clients served are typically over the age of 65; however, patients with disabilities and those who are injured in sports or from accidents are also served*</a:t>
            </a:r>
          </a:p>
          <a:p>
            <a:r>
              <a:rPr lang="en-US" sz="2400" dirty="0" smtClean="0"/>
              <a:t>As life expectancy increases, larger numbers of older adults will require home health services*</a:t>
            </a:r>
          </a:p>
          <a:p>
            <a:pPr marL="0" indent="0" algn="r">
              <a:buNone/>
            </a:pPr>
            <a:r>
              <a:rPr lang="en-US" sz="2400" dirty="0" smtClean="0"/>
              <a:t>*</a:t>
            </a:r>
            <a:r>
              <a:rPr lang="en-US" sz="2400" dirty="0" err="1" smtClean="0"/>
              <a:t>Ankota</a:t>
            </a:r>
            <a:r>
              <a:rPr lang="en-US" sz="2400" dirty="0" smtClean="0"/>
              <a:t>, 2014</a:t>
            </a:r>
            <a:endParaRPr lang="en-US" sz="2400" dirty="0" smtClean="0"/>
          </a:p>
          <a:p>
            <a:pPr marL="3608200" lvl="8" indent="0" algn="just">
              <a:buNone/>
            </a:pPr>
            <a:endParaRPr lang="en-US" sz="1800" dirty="0" smtClean="0"/>
          </a:p>
        </p:txBody>
      </p:sp>
    </p:spTree>
    <p:extLst>
      <p:ext uri="{BB962C8B-B14F-4D97-AF65-F5344CB8AC3E}">
        <p14:creationId xmlns:p14="http://schemas.microsoft.com/office/powerpoint/2010/main" val="424641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Strategy Plan</a:t>
            </a:r>
            <a:endParaRPr lang="en-US" dirty="0"/>
          </a:p>
        </p:txBody>
      </p:sp>
      <p:sp>
        <p:nvSpPr>
          <p:cNvPr id="6" name="Content Placeholder 5"/>
          <p:cNvSpPr>
            <a:spLocks noGrp="1"/>
          </p:cNvSpPr>
          <p:nvPr>
            <p:ph sz="half" idx="1"/>
          </p:nvPr>
        </p:nvSpPr>
        <p:spPr>
          <a:xfrm>
            <a:off x="677158" y="1752600"/>
            <a:ext cx="4182945" cy="4288761"/>
          </a:xfrm>
        </p:spPr>
        <p:txBody>
          <a:bodyPr>
            <a:normAutofit fontScale="92500" lnSpcReduction="20000"/>
          </a:bodyPr>
          <a:lstStyle/>
          <a:p>
            <a:pPr marL="0" indent="0">
              <a:buNone/>
            </a:pPr>
            <a:r>
              <a:rPr lang="en-US" sz="2400" b="1" dirty="0" smtClean="0"/>
              <a:t>Strengths</a:t>
            </a:r>
          </a:p>
          <a:p>
            <a:r>
              <a:rPr lang="en-US" sz="2400" dirty="0" smtClean="0"/>
              <a:t>A significant need for qualified employees in the field</a:t>
            </a:r>
          </a:p>
          <a:p>
            <a:r>
              <a:rPr lang="en-US" sz="2400" dirty="0" smtClean="0"/>
              <a:t>Offer specialized services that are tailored to each client’s needs</a:t>
            </a:r>
            <a:endParaRPr lang="en-US" sz="2400" dirty="0" smtClean="0"/>
          </a:p>
          <a:p>
            <a:pPr marL="0" indent="0">
              <a:buNone/>
            </a:pPr>
            <a:r>
              <a:rPr lang="en-US" sz="2400" b="1" dirty="0" smtClean="0"/>
              <a:t>Weaknesses</a:t>
            </a:r>
          </a:p>
          <a:p>
            <a:r>
              <a:rPr lang="en-US" sz="2400" dirty="0" smtClean="0"/>
              <a:t>Competition is fierce throughout the industry</a:t>
            </a:r>
          </a:p>
          <a:p>
            <a:r>
              <a:rPr lang="en-US" sz="2400" dirty="0" smtClean="0"/>
              <a:t>Profitability is limited in some regions due to competition</a:t>
            </a:r>
            <a:endParaRPr lang="en-US" sz="2400" dirty="0" smtClean="0"/>
          </a:p>
          <a:p>
            <a:endParaRPr lang="en-US" sz="2400" dirty="0"/>
          </a:p>
        </p:txBody>
      </p:sp>
      <p:sp>
        <p:nvSpPr>
          <p:cNvPr id="4" name="Content Placeholder 3"/>
          <p:cNvSpPr>
            <a:spLocks noGrp="1"/>
          </p:cNvSpPr>
          <p:nvPr>
            <p:ph sz="half" idx="2"/>
          </p:nvPr>
        </p:nvSpPr>
        <p:spPr>
          <a:xfrm>
            <a:off x="5088645" y="1752600"/>
            <a:ext cx="4182944" cy="4288763"/>
          </a:xfrm>
        </p:spPr>
        <p:txBody>
          <a:bodyPr>
            <a:normAutofit fontScale="92500" lnSpcReduction="20000"/>
          </a:bodyPr>
          <a:lstStyle/>
          <a:p>
            <a:pPr marL="0" indent="0">
              <a:buNone/>
            </a:pPr>
            <a:r>
              <a:rPr lang="en-US" sz="2400" b="1" dirty="0" smtClean="0"/>
              <a:t>Opportunities</a:t>
            </a:r>
          </a:p>
          <a:p>
            <a:r>
              <a:rPr lang="en-US" sz="2400" dirty="0" smtClean="0"/>
              <a:t>Life expectancy is on the rise for males and females</a:t>
            </a:r>
            <a:endParaRPr lang="en-US" sz="2400" dirty="0"/>
          </a:p>
          <a:p>
            <a:r>
              <a:rPr lang="en-US" sz="2400" dirty="0" smtClean="0"/>
              <a:t>Baby boomers are growing older and are a large segment of the population</a:t>
            </a:r>
            <a:endParaRPr lang="en-US" sz="2400" dirty="0" smtClean="0"/>
          </a:p>
          <a:p>
            <a:pPr marL="0" indent="0">
              <a:buNone/>
            </a:pPr>
            <a:r>
              <a:rPr lang="en-US" sz="2400" b="1" dirty="0" smtClean="0"/>
              <a:t>Threats</a:t>
            </a:r>
          </a:p>
          <a:p>
            <a:r>
              <a:rPr lang="en-US" sz="2400" dirty="0" smtClean="0"/>
              <a:t>Wave of uncertainty associated with healthcare reform</a:t>
            </a:r>
          </a:p>
          <a:p>
            <a:r>
              <a:rPr lang="en-US" sz="2400" dirty="0" smtClean="0"/>
              <a:t>Economic conditions are challenging in many communities</a:t>
            </a:r>
            <a:endParaRPr lang="en-US" sz="2400" dirty="0"/>
          </a:p>
        </p:txBody>
      </p:sp>
    </p:spTree>
    <p:extLst>
      <p:ext uri="{BB962C8B-B14F-4D97-AF65-F5344CB8AC3E}">
        <p14:creationId xmlns:p14="http://schemas.microsoft.com/office/powerpoint/2010/main" val="3980665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and Development </a:t>
            </a:r>
            <a:endParaRPr lang="en-US" dirty="0"/>
          </a:p>
        </p:txBody>
      </p:sp>
      <p:sp>
        <p:nvSpPr>
          <p:cNvPr id="3" name="Content Placeholder 2"/>
          <p:cNvSpPr>
            <a:spLocks noGrp="1"/>
          </p:cNvSpPr>
          <p:nvPr>
            <p:ph sz="half" idx="1"/>
          </p:nvPr>
        </p:nvSpPr>
        <p:spPr>
          <a:xfrm>
            <a:off x="677158" y="1294384"/>
            <a:ext cx="10133330" cy="4572000"/>
          </a:xfrm>
        </p:spPr>
        <p:txBody>
          <a:bodyPr>
            <a:noAutofit/>
          </a:bodyPr>
          <a:lstStyle/>
          <a:p>
            <a:r>
              <a:rPr lang="en-US" sz="2800" dirty="0" smtClean="0"/>
              <a:t>Home health agencies have many opportunities to be successful due to hospital readmission fines and other regulations*</a:t>
            </a:r>
          </a:p>
          <a:p>
            <a:r>
              <a:rPr lang="en-US" sz="2800" dirty="0" smtClean="0"/>
              <a:t>The Independence at Home Act was signed in 2010 to improve chronic disease management in the home health sector*</a:t>
            </a:r>
          </a:p>
          <a:p>
            <a:r>
              <a:rPr lang="en-US" sz="2800" dirty="0" smtClean="0"/>
              <a:t>Value-added services are critical to successful results in the home health industry*</a:t>
            </a:r>
          </a:p>
          <a:p>
            <a:r>
              <a:rPr lang="en-US" sz="2800" dirty="0" smtClean="0"/>
              <a:t>Turning Point must distinguish itself from the competition to offer clients services that will impact greater health and wellbeing </a:t>
            </a:r>
          </a:p>
          <a:p>
            <a:pPr marL="0" indent="0" algn="r">
              <a:buNone/>
            </a:pPr>
            <a:r>
              <a:rPr lang="en-US" sz="1600" dirty="0" smtClean="0"/>
              <a:t>*Wyatt </a:t>
            </a:r>
            <a:r>
              <a:rPr lang="en-US" sz="1600" dirty="0" err="1" smtClean="0"/>
              <a:t>Matas</a:t>
            </a:r>
            <a:r>
              <a:rPr lang="en-US" sz="1600" dirty="0" smtClean="0"/>
              <a:t> &amp; Associates, 2010</a:t>
            </a:r>
            <a:endParaRPr lang="en-US" sz="1600" dirty="0"/>
          </a:p>
        </p:txBody>
      </p:sp>
    </p:spTree>
    <p:extLst>
      <p:ext uri="{BB962C8B-B14F-4D97-AF65-F5344CB8AC3E}">
        <p14:creationId xmlns:p14="http://schemas.microsoft.com/office/powerpoint/2010/main" val="249061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Operations Management</a:t>
            </a:r>
            <a:endParaRPr lang="en-US" dirty="0"/>
          </a:p>
        </p:txBody>
      </p:sp>
      <p:sp>
        <p:nvSpPr>
          <p:cNvPr id="5" name="Content Placeholder 4"/>
          <p:cNvSpPr>
            <a:spLocks noGrp="1"/>
          </p:cNvSpPr>
          <p:nvPr>
            <p:ph idx="1"/>
          </p:nvPr>
        </p:nvSpPr>
        <p:spPr>
          <a:xfrm>
            <a:off x="677158" y="1447800"/>
            <a:ext cx="8594429" cy="4593563"/>
          </a:xfrm>
        </p:spPr>
        <p:txBody>
          <a:bodyPr>
            <a:noAutofit/>
          </a:bodyPr>
          <a:lstStyle/>
          <a:p>
            <a:r>
              <a:rPr lang="en-US" sz="2800" dirty="0" smtClean="0"/>
              <a:t>Turning Point supports a service model to promote excellence in quality of care in a cost effective manner</a:t>
            </a:r>
          </a:p>
          <a:p>
            <a:r>
              <a:rPr lang="en-US" sz="2800" dirty="0" smtClean="0"/>
              <a:t>The organization offers services at competitive rates </a:t>
            </a:r>
          </a:p>
          <a:p>
            <a:r>
              <a:rPr lang="en-US" sz="2800" dirty="0" smtClean="0"/>
              <a:t>Trainin</a:t>
            </a:r>
            <a:r>
              <a:rPr lang="en-US" sz="2800" dirty="0" smtClean="0"/>
              <a:t>g and education will be provided to all employees prior to working with clients</a:t>
            </a:r>
          </a:p>
          <a:p>
            <a:r>
              <a:rPr lang="en-US" sz="2800" dirty="0" smtClean="0"/>
              <a:t>Continuous monitoring and evaluation is necessary to support positive organizational outcomes</a:t>
            </a:r>
            <a:endParaRPr lang="en-US" sz="2800" dirty="0" smtClean="0"/>
          </a:p>
        </p:txBody>
      </p:sp>
    </p:spTree>
    <p:extLst>
      <p:ext uri="{BB962C8B-B14F-4D97-AF65-F5344CB8AC3E}">
        <p14:creationId xmlns:p14="http://schemas.microsoft.com/office/powerpoint/2010/main" val="289063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Feasibility of Plan Implementation</a:t>
            </a:r>
            <a:endParaRPr lang="en-US" dirty="0"/>
          </a:p>
        </p:txBody>
      </p:sp>
      <p:sp>
        <p:nvSpPr>
          <p:cNvPr id="5" name="Content Placeholder 4"/>
          <p:cNvSpPr>
            <a:spLocks noGrp="1"/>
          </p:cNvSpPr>
          <p:nvPr>
            <p:ph idx="1"/>
          </p:nvPr>
        </p:nvSpPr>
        <p:spPr>
          <a:xfrm>
            <a:off x="677158" y="1524000"/>
            <a:ext cx="8594429" cy="4517363"/>
          </a:xfrm>
        </p:spPr>
        <p:txBody>
          <a:bodyPr>
            <a:normAutofit/>
          </a:bodyPr>
          <a:lstStyle/>
          <a:p>
            <a:r>
              <a:rPr lang="en-US" sz="2800" dirty="0" smtClean="0"/>
              <a:t>Identify the target market and develop a strategy to capitalize on the needs of that market</a:t>
            </a:r>
          </a:p>
          <a:p>
            <a:r>
              <a:rPr lang="en-US" sz="2800" dirty="0" smtClean="0"/>
              <a:t>Recognize area competition and distinguish the business from others to attract clients</a:t>
            </a:r>
          </a:p>
          <a:p>
            <a:r>
              <a:rPr lang="en-US" sz="2800" dirty="0" smtClean="0"/>
              <a:t>Recruit and hire employees that are experts in the field</a:t>
            </a:r>
          </a:p>
          <a:p>
            <a:r>
              <a:rPr lang="en-US" sz="2800" dirty="0" smtClean="0"/>
              <a:t>Work collaboratively with local healthcare providers to identify clients </a:t>
            </a:r>
          </a:p>
          <a:p>
            <a:r>
              <a:rPr lang="en-US" sz="2800" dirty="0" smtClean="0"/>
              <a:t>Secure sufficient capital for growth and stability</a:t>
            </a:r>
          </a:p>
          <a:p>
            <a:endParaRPr lang="en-US" sz="2800" dirty="0" smtClean="0"/>
          </a:p>
        </p:txBody>
      </p:sp>
    </p:spTree>
    <p:extLst>
      <p:ext uri="{BB962C8B-B14F-4D97-AF65-F5344CB8AC3E}">
        <p14:creationId xmlns:p14="http://schemas.microsoft.com/office/powerpoint/2010/main" val="1819817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Things to Do Differently</a:t>
            </a:r>
            <a:endParaRPr lang="en-US" dirty="0"/>
          </a:p>
        </p:txBody>
      </p:sp>
      <p:sp>
        <p:nvSpPr>
          <p:cNvPr id="5" name="Content Placeholder 4"/>
          <p:cNvSpPr>
            <a:spLocks noGrp="1"/>
          </p:cNvSpPr>
          <p:nvPr>
            <p:ph idx="1"/>
          </p:nvPr>
        </p:nvSpPr>
        <p:spPr>
          <a:xfrm>
            <a:off x="677158" y="1447800"/>
            <a:ext cx="8594429" cy="4593563"/>
          </a:xfrm>
        </p:spPr>
        <p:txBody>
          <a:bodyPr>
            <a:normAutofit lnSpcReduction="10000"/>
          </a:bodyPr>
          <a:lstStyle/>
          <a:p>
            <a:r>
              <a:rPr lang="en-US" sz="2800" dirty="0" smtClean="0"/>
              <a:t>Identify resources that have not yet been utilized</a:t>
            </a:r>
          </a:p>
          <a:p>
            <a:r>
              <a:rPr lang="en-US" sz="2800" dirty="0" smtClean="0"/>
              <a:t>Utilize </a:t>
            </a:r>
            <a:r>
              <a:rPr lang="en-US" sz="2800" dirty="0" smtClean="0"/>
              <a:t>local healthcare statistics to identify potential clients</a:t>
            </a:r>
          </a:p>
          <a:p>
            <a:r>
              <a:rPr lang="en-US" sz="2800" dirty="0" smtClean="0"/>
              <a:t>Address the </a:t>
            </a:r>
            <a:r>
              <a:rPr lang="en-US" sz="2800" dirty="0" smtClean="0"/>
              <a:t>importance of the </a:t>
            </a:r>
            <a:r>
              <a:rPr lang="en-US" sz="2800" dirty="0" smtClean="0"/>
              <a:t>geographic </a:t>
            </a:r>
            <a:r>
              <a:rPr lang="en-US" sz="2800" dirty="0" smtClean="0"/>
              <a:t>region </a:t>
            </a:r>
            <a:r>
              <a:rPr lang="en-US" sz="2800" dirty="0" smtClean="0"/>
              <a:t>to maintain cost </a:t>
            </a:r>
            <a:r>
              <a:rPr lang="en-US" sz="2800" dirty="0" smtClean="0"/>
              <a:t>effectiveness</a:t>
            </a:r>
          </a:p>
          <a:p>
            <a:r>
              <a:rPr lang="en-US" sz="2800" dirty="0" smtClean="0"/>
              <a:t>Promote greater quality of care and treatment to clients that will set the organization apart from all others</a:t>
            </a:r>
          </a:p>
          <a:p>
            <a:r>
              <a:rPr lang="en-US" sz="2800" dirty="0" smtClean="0"/>
              <a:t>Improve upon existing models to achieve greater client satisfaction </a:t>
            </a:r>
            <a:endParaRPr lang="en-US" sz="2800" dirty="0"/>
          </a:p>
        </p:txBody>
      </p:sp>
    </p:spTree>
    <p:extLst>
      <p:ext uri="{BB962C8B-B14F-4D97-AF65-F5344CB8AC3E}">
        <p14:creationId xmlns:p14="http://schemas.microsoft.com/office/powerpoint/2010/main" val="288284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Challenges in Developing the Plan</a:t>
            </a:r>
            <a:endParaRPr lang="en-US" dirty="0"/>
          </a:p>
        </p:txBody>
      </p:sp>
      <p:sp>
        <p:nvSpPr>
          <p:cNvPr id="5" name="Content Placeholder 4"/>
          <p:cNvSpPr>
            <a:spLocks noGrp="1"/>
          </p:cNvSpPr>
          <p:nvPr>
            <p:ph idx="1"/>
          </p:nvPr>
        </p:nvSpPr>
        <p:spPr>
          <a:xfrm>
            <a:off x="677158" y="1524000"/>
            <a:ext cx="8594429" cy="4517363"/>
          </a:xfrm>
        </p:spPr>
        <p:txBody>
          <a:bodyPr>
            <a:noAutofit/>
          </a:bodyPr>
          <a:lstStyle/>
          <a:p>
            <a:r>
              <a:rPr lang="en-US" sz="2800" dirty="0" smtClean="0"/>
              <a:t>Market saturation in the </a:t>
            </a:r>
            <a:r>
              <a:rPr lang="en-US" sz="2800" dirty="0" smtClean="0"/>
              <a:t>home health industry </a:t>
            </a:r>
            <a:endParaRPr lang="en-US" sz="2800" dirty="0" smtClean="0"/>
          </a:p>
          <a:p>
            <a:r>
              <a:rPr lang="en-US" sz="2800" dirty="0" smtClean="0"/>
              <a:t>Limited insurance coverage, making these services cost prohibitive</a:t>
            </a:r>
          </a:p>
          <a:p>
            <a:r>
              <a:rPr lang="en-US" sz="2800" dirty="0" smtClean="0"/>
              <a:t>Inadequate use of available resources or a failure to identify new types of resources</a:t>
            </a:r>
          </a:p>
          <a:p>
            <a:r>
              <a:rPr lang="en-US" sz="2800" dirty="0" smtClean="0"/>
              <a:t>Limited capital at </a:t>
            </a:r>
            <a:r>
              <a:rPr lang="en-US" sz="2800" dirty="0" smtClean="0"/>
              <a:t>startup that could impact growth and sustainability </a:t>
            </a:r>
            <a:endParaRPr lang="en-US" sz="2800" dirty="0" smtClean="0"/>
          </a:p>
          <a:p>
            <a:r>
              <a:rPr lang="en-US" sz="2800" dirty="0" smtClean="0"/>
              <a:t>Not a proven business model due to limited experience in the </a:t>
            </a:r>
            <a:r>
              <a:rPr lang="en-US" sz="2800" dirty="0" smtClean="0"/>
              <a:t>field</a:t>
            </a:r>
          </a:p>
          <a:p>
            <a:endParaRPr lang="en-US" sz="2800" dirty="0"/>
          </a:p>
        </p:txBody>
      </p:sp>
    </p:spTree>
    <p:extLst>
      <p:ext uri="{BB962C8B-B14F-4D97-AF65-F5344CB8AC3E}">
        <p14:creationId xmlns:p14="http://schemas.microsoft.com/office/powerpoint/2010/main" val="719269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1217</Words>
  <Application>Microsoft Office PowerPoint</Application>
  <PresentationFormat>Custom</PresentationFormat>
  <Paragraphs>110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Constantia</vt:lpstr>
      <vt:lpstr>Trebuchet MS</vt:lpstr>
      <vt:lpstr>Wingdings 3</vt:lpstr>
      <vt:lpstr>Facet</vt:lpstr>
      <vt:lpstr>Turning Point Home Health, Inc.</vt:lpstr>
      <vt:lpstr>Mission and Objectives </vt:lpstr>
      <vt:lpstr>Market Analysis  </vt:lpstr>
      <vt:lpstr>Marketing Strategy Plan</vt:lpstr>
      <vt:lpstr>Research and Development </vt:lpstr>
      <vt:lpstr>Operations Management</vt:lpstr>
      <vt:lpstr>Feasibility of Plan Implementation</vt:lpstr>
      <vt:lpstr>Things to Do Differently</vt:lpstr>
      <vt:lpstr>Challenges in Developing the Plan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2014-02-13T01:40:20Z</dcterms:created>
  <dcterms:modified xsi:type="dcterms:W3CDTF">2014-02-16T05:40:42Z</dcterms:modified>
  <cp:version/>
</cp:coreProperties>
</file>