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EA870F-6ABE-4210-BC4A-6742B24DBA7A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124EA8-C900-42FC-9E3D-A3B918F49A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FAu3vT5w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qQuihD0ho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hYHVb0DQ6A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81400" cy="4504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Bram Stoker’s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Dracula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Proof of 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"We are in Transylvania, and Transylvania is not England. Our ways are not your ways, and there shall be to </a:t>
            </a:r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>
                <a:solidFill>
                  <a:srgbClr val="FF0000"/>
                </a:solidFill>
              </a:rPr>
              <a:t>many strange things</a:t>
            </a:r>
            <a:r>
              <a:rPr lang="en-US" dirty="0" smtClean="0">
                <a:solidFill>
                  <a:srgbClr val="FF0000"/>
                </a:solidFill>
              </a:rPr>
              <a:t>.“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>
                <a:solidFill>
                  <a:srgbClr val="FF0000"/>
                </a:solidFill>
              </a:rPr>
              <a:t>I was afraid to raise my eyelids, but looked out and saw perfectly under the lashes. The girl went on her knees, and bent over me, simply gloating. There was a deliberate voluptuousness which was both thrilling and repulsive, and as she arched her neck, she actually licked her lips like an animal...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Lower and lower went her head as the lips went below the range of my mouth and chin and seemed about to fasten on my throat...I closed my eyes in a languorous ecstasy and waited - waited with beating heart."</a:t>
            </a:r>
          </a:p>
        </p:txBody>
      </p:sp>
    </p:spTree>
    <p:extLst>
      <p:ext uri="{BB962C8B-B14F-4D97-AF65-F5344CB8AC3E}">
        <p14:creationId xmlns:p14="http://schemas.microsoft.com/office/powerpoint/2010/main" val="340786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Proof of 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"She still advanced, however, and with a languorous voluptuous grace, said: - 'Come to me, Arthur. Leave these others and come to me. My arms are hungry for you. Come, and we can rest together. Come, my husband, come!'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There was something diabolically sweet in her tones - something of the tingling of glass when struck - which rang through the brains even of us who heard the words addressed to another. As for Arthur, he seemed under a spell; moving his hands from his face, he opened wide his arms."</a:t>
            </a:r>
          </a:p>
        </p:txBody>
      </p:sp>
    </p:spTree>
    <p:extLst>
      <p:ext uri="{BB962C8B-B14F-4D97-AF65-F5344CB8AC3E}">
        <p14:creationId xmlns:p14="http://schemas.microsoft.com/office/powerpoint/2010/main" val="340720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Proof of Thesis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1371599"/>
            <a:ext cx="8198013" cy="5123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973"/>
            <a:ext cx="4307302" cy="621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19245"/>
            <a:ext cx="3073512" cy="2305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95" y="1219200"/>
            <a:ext cx="2209609" cy="1657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765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Bram Stoker’s Dracula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clip will show the scene from the film based on Stoker’s novel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Harker</a:t>
            </a:r>
            <a:r>
              <a:rPr lang="en-US" dirty="0" smtClean="0">
                <a:solidFill>
                  <a:srgbClr val="FF0000"/>
                </a:solidFill>
              </a:rPr>
              <a:t> arrives at Castle Dracula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accompanying soundtrack creates an eerie, yet seductive overtone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youtu.be/eFAu3vT5wUg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right </a:t>
            </a:r>
            <a:r>
              <a:rPr lang="en-US" dirty="0" smtClean="0">
                <a:solidFill>
                  <a:srgbClr val="FF0000"/>
                </a:solidFill>
              </a:rPr>
              <a:t>click on hyperlink and choose ‘open’ hyperlink)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Bram Stoker’s Dracula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Various artists have been inspired by Dracula and vampires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Rob Zombie released a song </a:t>
            </a:r>
            <a:r>
              <a:rPr lang="en-US" i="1" dirty="0" err="1" smtClean="0">
                <a:solidFill>
                  <a:srgbClr val="FF0000"/>
                </a:solidFill>
              </a:rPr>
              <a:t>Dragula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which exemplifies the darkness associated with vampires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youtu.be/EqQuihD0hoI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Music video by Rob Zombie performing </a:t>
            </a:r>
            <a:r>
              <a:rPr lang="en-US" sz="2000" dirty="0" err="1">
                <a:solidFill>
                  <a:srgbClr val="FF0000"/>
                </a:solidFill>
              </a:rPr>
              <a:t>Dragula</a:t>
            </a:r>
            <a:r>
              <a:rPr lang="en-US" sz="2000" dirty="0">
                <a:solidFill>
                  <a:srgbClr val="FF0000"/>
                </a:solidFill>
              </a:rPr>
              <a:t>. (C) 1998 Geffen Records</a:t>
            </a:r>
          </a:p>
        </p:txBody>
      </p:sp>
    </p:spTree>
    <p:extLst>
      <p:ext uri="{BB962C8B-B14F-4D97-AF65-F5344CB8AC3E}">
        <p14:creationId xmlns:p14="http://schemas.microsoft.com/office/powerpoint/2010/main" val="78909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Bram Stoker’s Dracula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Victims bitten by Dracula would become vampires themselves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Dracula would bite his victims in the neck where his sharp teeth could pierce their soft skin and he could access their blood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following clip shows a typical encounter between Dracula and a victim</a:t>
            </a:r>
          </a:p>
          <a:p>
            <a:r>
              <a:rPr lang="en-US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mtClean="0">
                <a:solidFill>
                  <a:srgbClr val="FF0000"/>
                </a:solidFill>
                <a:hlinkClick r:id="rId2"/>
              </a:rPr>
              <a:t>youtu.be/hYHVb0DQ6Ag</a:t>
            </a:r>
            <a:endParaRPr lang="en-US" smtClean="0">
              <a:solidFill>
                <a:srgbClr val="FF0000"/>
              </a:solidFill>
            </a:endParaRPr>
          </a:p>
          <a:p>
            <a:pPr marL="118872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4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Bram Stoker’s Dracula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Art inspired by the vampire theme is often dark and sinister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is important to note that vampire art typically has a sexual theme, regardless of the associated darkness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2192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0005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549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625609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book is a timeless classic which will resonate with readers everywhere. The theme is universal and eternal; horror and disturbing sexuality.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novel will be enjoyed by mature audiences with a healthy imagination and an insatiable desire to probe deeper into the world of Count Dracula</a:t>
            </a:r>
            <a:r>
              <a:rPr lang="en-US" dirty="0"/>
              <a:t> 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10000" cy="479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140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would you do if you woke one night to find a Count of deathly proportions salivating at your bedside?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presentation will discuss the significance of a timeless literary monster, Count Dracula, and his eerie role during the Late Victorian period.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Bram Stoker wrote </a:t>
            </a:r>
            <a:r>
              <a:rPr lang="en-US" i="1" dirty="0" smtClean="0">
                <a:solidFill>
                  <a:srgbClr val="FF0000"/>
                </a:solidFill>
              </a:rPr>
              <a:t>Dracula</a:t>
            </a:r>
            <a:r>
              <a:rPr lang="en-US" dirty="0" smtClean="0">
                <a:solidFill>
                  <a:srgbClr val="FF0000"/>
                </a:solidFill>
              </a:rPr>
              <a:t> in 1897 but the character’s immortality makes him relevant even today.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Bram Stoker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4625609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Born 1847 in </a:t>
            </a:r>
            <a:r>
              <a:rPr lang="en-US" dirty="0" err="1" smtClean="0">
                <a:solidFill>
                  <a:srgbClr val="FF0000"/>
                </a:solidFill>
              </a:rPr>
              <a:t>Clontarf</a:t>
            </a:r>
            <a:r>
              <a:rPr lang="en-US" dirty="0" smtClean="0">
                <a:solidFill>
                  <a:srgbClr val="FF0000"/>
                </a:solidFill>
              </a:rPr>
              <a:t>, Ireland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Died in 1912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Famous author of gothic horror tales; most notably </a:t>
            </a:r>
            <a:r>
              <a:rPr lang="en-US" i="1" dirty="0" smtClean="0">
                <a:solidFill>
                  <a:srgbClr val="FF0000"/>
                </a:solidFill>
              </a:rPr>
              <a:t>Dracula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Heavily influenced by tales told by his mother about the cholera epidemic of 1832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80615"/>
            <a:ext cx="3048000" cy="436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4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4625609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Count Dracula – Transylvanian nobleman and centuries old vampire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Van </a:t>
            </a:r>
            <a:r>
              <a:rPr lang="en-US" dirty="0" err="1" smtClean="0">
                <a:solidFill>
                  <a:srgbClr val="FF0000"/>
                </a:solidFill>
              </a:rPr>
              <a:t>Helsing</a:t>
            </a:r>
            <a:r>
              <a:rPr lang="en-US" dirty="0" smtClean="0">
                <a:solidFill>
                  <a:srgbClr val="FF0000"/>
                </a:solidFill>
              </a:rPr>
              <a:t> – Dutch professor and Dracula’s primary protagonist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Jonathan </a:t>
            </a:r>
            <a:r>
              <a:rPr lang="en-US" dirty="0" err="1" smtClean="0">
                <a:solidFill>
                  <a:srgbClr val="FF0000"/>
                </a:solidFill>
              </a:rPr>
              <a:t>Harker</a:t>
            </a:r>
            <a:r>
              <a:rPr lang="en-US" dirty="0" smtClean="0">
                <a:solidFill>
                  <a:srgbClr val="FF0000"/>
                </a:solidFill>
              </a:rPr>
              <a:t> – Lawyer and naïve captive of Dracula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757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19600" cy="4625609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Mina Murray – Considered to be the novel’s heroine; </a:t>
            </a:r>
            <a:r>
              <a:rPr lang="en-US" dirty="0" err="1" smtClean="0">
                <a:solidFill>
                  <a:srgbClr val="FF0000"/>
                </a:solidFill>
              </a:rPr>
              <a:t>Harker’s</a:t>
            </a:r>
            <a:r>
              <a:rPr lang="en-US" dirty="0" smtClean="0">
                <a:solidFill>
                  <a:srgbClr val="FF0000"/>
                </a:solidFill>
              </a:rPr>
              <a:t> fiancé; best friend of Dracula’s first victim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Lucy </a:t>
            </a:r>
            <a:r>
              <a:rPr lang="en-US" dirty="0" err="1" smtClean="0">
                <a:solidFill>
                  <a:srgbClr val="FF0000"/>
                </a:solidFill>
              </a:rPr>
              <a:t>Westenra</a:t>
            </a:r>
            <a:r>
              <a:rPr lang="en-US" dirty="0" smtClean="0">
                <a:solidFill>
                  <a:srgbClr val="FF0000"/>
                </a:solidFill>
              </a:rPr>
              <a:t> – Dracula’s first victim; she becomes a vampire herself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John Seward – Dedicated to fighting the Count; doctor at an insane asylum close to Dracula’s home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121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Plot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Gothic horror novel set in the late Victorian period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Harker</a:t>
            </a:r>
            <a:r>
              <a:rPr lang="en-US" dirty="0" smtClean="0">
                <a:solidFill>
                  <a:srgbClr val="FF0000"/>
                </a:solidFill>
              </a:rPr>
              <a:t> sets out to Transylvania to conduct a real estate transaction with Count Dracula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Harker</a:t>
            </a:r>
            <a:r>
              <a:rPr lang="en-US" dirty="0" smtClean="0">
                <a:solidFill>
                  <a:srgbClr val="FF0000"/>
                </a:solidFill>
              </a:rPr>
              <a:t> becomes a prisoner at Castle Dracula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discovers that the Count has supernatural powers and intends to use them on unsuspecting victims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Plot 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Throughout the novel, the Count becomes increasingly more threatening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Dracula begins to terrorize innocent victims such as Lucy </a:t>
            </a:r>
            <a:r>
              <a:rPr lang="en-US" dirty="0" err="1" smtClean="0">
                <a:solidFill>
                  <a:srgbClr val="FF0000"/>
                </a:solidFill>
              </a:rPr>
              <a:t>Westenra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When Mina Murray falls victim to Dracula, Van </a:t>
            </a:r>
            <a:r>
              <a:rPr lang="en-US" dirty="0" err="1" smtClean="0">
                <a:solidFill>
                  <a:srgbClr val="FF0000"/>
                </a:solidFill>
              </a:rPr>
              <a:t>Helsing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Harker</a:t>
            </a:r>
            <a:r>
              <a:rPr lang="en-US" dirty="0" smtClean="0">
                <a:solidFill>
                  <a:srgbClr val="FF0000"/>
                </a:solidFill>
              </a:rPr>
              <a:t>, and Seward set out to destroy him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eventually catch up with the count in his attempt to flee to Transylvania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is killed by knives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addition to being a terrifying classic of gothic proportions, </a:t>
            </a:r>
            <a:r>
              <a:rPr lang="en-US" i="1" dirty="0" smtClean="0">
                <a:solidFill>
                  <a:srgbClr val="FF0000"/>
                </a:solidFill>
              </a:rPr>
              <a:t>Dracula</a:t>
            </a:r>
            <a:r>
              <a:rPr lang="en-US" dirty="0" smtClean="0">
                <a:solidFill>
                  <a:srgbClr val="FF0000"/>
                </a:solidFill>
              </a:rPr>
              <a:t> douses the reader with disturbing sexuality. Stoker addresses the Victorian </a:t>
            </a:r>
            <a:r>
              <a:rPr lang="en-US" dirty="0">
                <a:solidFill>
                  <a:srgbClr val="FF0000"/>
                </a:solidFill>
              </a:rPr>
              <a:t>need to </a:t>
            </a:r>
            <a:r>
              <a:rPr lang="en-US" dirty="0" smtClean="0">
                <a:solidFill>
                  <a:srgbClr val="FF0000"/>
                </a:solidFill>
              </a:rPr>
              <a:t>define sexuality </a:t>
            </a:r>
            <a:r>
              <a:rPr lang="en-US" dirty="0">
                <a:solidFill>
                  <a:srgbClr val="FF0000"/>
                </a:solidFill>
              </a:rPr>
              <a:t>through the elements of violence and darkness.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3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Proof of 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Being a purely seductive figure, Count Dracula did not limit his hypnotic control to female victims: </a:t>
            </a:r>
            <a:r>
              <a:rPr lang="en-US" dirty="0">
                <a:solidFill>
                  <a:srgbClr val="FF0000"/>
                </a:solidFill>
              </a:rPr>
              <a:t>“The vampire is not lesbian, homosexual, or heterosexual; the vampire represents the productions of sexuality itself”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Victorians expressed a natural disgust toward sexually active women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Stoker defied this frame of mind by blatantly presenting women as figures of lust and sexual intensity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instance, in describing the trio of Dracula's “wives” Jonathan </a:t>
            </a:r>
            <a:r>
              <a:rPr lang="en-US" dirty="0" err="1">
                <a:solidFill>
                  <a:srgbClr val="FF0000"/>
                </a:solidFill>
              </a:rPr>
              <a:t>Harker</a:t>
            </a:r>
            <a:r>
              <a:rPr lang="en-US" dirty="0">
                <a:solidFill>
                  <a:srgbClr val="FF0000"/>
                </a:solidFill>
              </a:rPr>
              <a:t> meets in the Count's castle, he writes of one: “There was a deliberate voluptuousness which was both thrilling and repulsive, and as she arched her neck she actually licked her lips like an animal...” (Stoker 43). </a:t>
            </a:r>
          </a:p>
        </p:txBody>
      </p:sp>
    </p:spTree>
    <p:extLst>
      <p:ext uri="{BB962C8B-B14F-4D97-AF65-F5344CB8AC3E}">
        <p14:creationId xmlns:p14="http://schemas.microsoft.com/office/powerpoint/2010/main" val="4081319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822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Bram Stoker’s Dracula</vt:lpstr>
      <vt:lpstr>Introduction</vt:lpstr>
      <vt:lpstr>Bram Stoker</vt:lpstr>
      <vt:lpstr>Characters</vt:lpstr>
      <vt:lpstr>Characters</vt:lpstr>
      <vt:lpstr>Plot Summary</vt:lpstr>
      <vt:lpstr>Plot Summary</vt:lpstr>
      <vt:lpstr>Thesis</vt:lpstr>
      <vt:lpstr>Proof of Thesis</vt:lpstr>
      <vt:lpstr>Proof of Thesis</vt:lpstr>
      <vt:lpstr>Proof of Thesis</vt:lpstr>
      <vt:lpstr>Proof of Thesis</vt:lpstr>
      <vt:lpstr>Bram Stoker’s Dracula</vt:lpstr>
      <vt:lpstr>Bram Stoker’s Dracula</vt:lpstr>
      <vt:lpstr>Bram Stoker’s Dracula</vt:lpstr>
      <vt:lpstr>Bram Stoker’s Dracula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2011-05-19T05:14:36Z</dcterms:created>
  <dcterms:modified xsi:type="dcterms:W3CDTF">2011-05-19T06:47:09Z</dcterms:modified>
</cp:coreProperties>
</file>