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70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571BD38-CE09-49BA-97B4-D8F2075ABED4}" type="datetimeFigureOut">
              <a:rPr lang="en-US" smtClean="0"/>
              <a:t>3/17/2014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20BA0C7-160D-43BB-B430-2A4E7388F3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1BD38-CE09-49BA-97B4-D8F2075ABED4}"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BA0C7-160D-43BB-B430-2A4E7388F3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71BD38-CE09-49BA-97B4-D8F2075ABED4}"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BA0C7-160D-43BB-B430-2A4E7388F3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571BD38-CE09-49BA-97B4-D8F2075ABED4}" type="datetimeFigureOut">
              <a:rPr lang="en-US" smtClean="0"/>
              <a:t>3/17/2014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20BA0C7-160D-43BB-B430-2A4E7388F3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571BD38-CE09-49BA-97B4-D8F2075ABED4}" type="datetimeFigureOut">
              <a:rPr lang="en-US" smtClean="0"/>
              <a:t>3/17/2014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20BA0C7-160D-43BB-B430-2A4E7388F357}"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571BD38-CE09-49BA-97B4-D8F2075ABED4}" type="datetimeFigureOut">
              <a:rPr lang="en-US" smtClean="0"/>
              <a:t>3/17/2014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20BA0C7-160D-43BB-B430-2A4E7388F3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571BD38-CE09-49BA-97B4-D8F2075ABED4}" type="datetimeFigureOut">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20BA0C7-160D-43BB-B430-2A4E7388F357}"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571BD38-CE09-49BA-97B4-D8F2075ABED4}" type="datetimeFigureOut">
              <a:rPr lang="en-US" smtClean="0"/>
              <a:t>3/17/2014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BA0C7-160D-43BB-B430-2A4E7388F3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571BD38-CE09-49BA-97B4-D8F2075ABED4}" type="datetimeFigureOut">
              <a:rPr lang="en-US" smtClean="0"/>
              <a:t>3/17/2014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BA0C7-160D-43BB-B430-2A4E7388F3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571BD38-CE09-49BA-97B4-D8F2075ABED4}" type="datetimeFigureOut">
              <a:rPr lang="en-US" smtClean="0"/>
              <a:t>3/17/2014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BA0C7-160D-43BB-B430-2A4E7388F3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571BD38-CE09-49BA-97B4-D8F2075ABED4}" type="datetimeFigureOut">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20BA0C7-160D-43BB-B430-2A4E7388F357}"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571BD38-CE09-49BA-97B4-D8F2075ABED4}" type="datetimeFigureOut">
              <a:rPr lang="en-US" smtClean="0"/>
              <a:t>3/17/2014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20BA0C7-160D-43BB-B430-2A4E7388F357}"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2590800"/>
          </a:xfrm>
        </p:spPr>
        <p:txBody>
          <a:bodyPr>
            <a:normAutofit fontScale="90000"/>
          </a:bodyPr>
          <a:lstStyle/>
          <a:p>
            <a:pPr algn="ctr"/>
            <a:r>
              <a:rPr lang="en-US" sz="4400" dirty="0"/>
              <a:t/>
            </a:r>
            <a:br>
              <a:rPr lang="en-US" sz="4400" dirty="0"/>
            </a:br>
            <a:r>
              <a:rPr lang="en-US" sz="4400" dirty="0" smtClean="0"/>
              <a:t>Using </a:t>
            </a:r>
            <a:r>
              <a:rPr lang="en-US" sz="4400" dirty="0"/>
              <a:t>Individual Experiences and Group </a:t>
            </a:r>
            <a:r>
              <a:rPr lang="en-US" sz="4400" dirty="0" smtClean="0"/>
              <a:t>Interactions </a:t>
            </a:r>
            <a:r>
              <a:rPr lang="en-US" sz="4400" dirty="0"/>
              <a:t>to Teach ESL </a:t>
            </a:r>
            <a:r>
              <a:rPr lang="en-US" sz="4400" dirty="0" smtClean="0"/>
              <a:t>Students</a:t>
            </a:r>
            <a:br>
              <a:rPr lang="en-US" sz="4400" dirty="0" smtClean="0"/>
            </a:br>
            <a:r>
              <a:rPr lang="en-US" sz="4400" dirty="0" smtClean="0"/>
              <a:t>(</a:t>
            </a:r>
            <a:r>
              <a:rPr lang="en-US" sz="4400" dirty="0"/>
              <a:t>Research Proposal)</a:t>
            </a:r>
            <a:r>
              <a:rPr lang="en-US" dirty="0"/>
              <a:t/>
            </a:r>
            <a:br>
              <a:rPr lang="en-US" dirty="0"/>
            </a:b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581400"/>
            <a:ext cx="4515916" cy="300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489086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3000"/>
          </a:xfrm>
        </p:spPr>
        <p:txBody>
          <a:bodyPr/>
          <a:lstStyle/>
          <a:p>
            <a:pPr algn="ctr"/>
            <a:r>
              <a:rPr lang="en-US" dirty="0" smtClean="0"/>
              <a:t>INTRODUCTION</a:t>
            </a:r>
            <a:endParaRPr lang="en-US" dirty="0"/>
          </a:p>
        </p:txBody>
      </p:sp>
      <p:sp>
        <p:nvSpPr>
          <p:cNvPr id="3" name="Content Placeholder 2"/>
          <p:cNvSpPr>
            <a:spLocks noGrp="1"/>
          </p:cNvSpPr>
          <p:nvPr>
            <p:ph idx="1"/>
          </p:nvPr>
        </p:nvSpPr>
        <p:spPr>
          <a:xfrm>
            <a:off x="304800" y="1554162"/>
            <a:ext cx="8686800" cy="4999038"/>
          </a:xfrm>
        </p:spPr>
        <p:txBody>
          <a:bodyPr/>
          <a:lstStyle/>
          <a:p>
            <a:pPr marL="0" indent="0">
              <a:buNone/>
            </a:pPr>
            <a:r>
              <a:rPr lang="en-US" dirty="0"/>
              <a:t> </a:t>
            </a:r>
            <a:r>
              <a:rPr lang="en-US" sz="2800" dirty="0"/>
              <a:t>In the United States of America there are over 5 million English as second language (ESL) students within the educational system. They are dependent on the framework of academic delivery and appropriate linguistically capabilities of the teacher (Goldberg, 2008). Consequently, there is a critical need to provide an adequate academic curriculum for ESL learners in the K-12 grade levels</a:t>
            </a:r>
          </a:p>
        </p:txBody>
      </p:sp>
    </p:spTree>
    <p:extLst>
      <p:ext uri="{BB962C8B-B14F-4D97-AF65-F5344CB8AC3E}">
        <p14:creationId xmlns:p14="http://schemas.microsoft.com/office/powerpoint/2010/main" val="6854228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990600"/>
          </a:xfrm>
        </p:spPr>
        <p:txBody>
          <a:bodyPr/>
          <a:lstStyle/>
          <a:p>
            <a:pPr algn="ctr"/>
            <a:r>
              <a:rPr lang="en-US" dirty="0" smtClean="0"/>
              <a:t>Background</a:t>
            </a:r>
            <a:endParaRPr lang="en-US" dirty="0"/>
          </a:p>
        </p:txBody>
      </p:sp>
      <p:sp>
        <p:nvSpPr>
          <p:cNvPr id="3" name="Content Placeholder 2"/>
          <p:cNvSpPr>
            <a:spLocks noGrp="1"/>
          </p:cNvSpPr>
          <p:nvPr>
            <p:ph idx="1"/>
          </p:nvPr>
        </p:nvSpPr>
        <p:spPr>
          <a:xfrm>
            <a:off x="304800" y="1554162"/>
            <a:ext cx="8686800" cy="5075238"/>
          </a:xfrm>
        </p:spPr>
        <p:txBody>
          <a:bodyPr>
            <a:normAutofit/>
          </a:bodyPr>
          <a:lstStyle/>
          <a:p>
            <a:pPr marL="0" indent="0">
              <a:buNone/>
            </a:pPr>
            <a:r>
              <a:rPr lang="en-US" sz="2800" dirty="0"/>
              <a:t>People learn through by, auditory, visual, and kinesthetic appropriations. As such, teaching strategies must be aligned towards on including these three methods to facilitate the learning process in ESL students. Also an academic curriculum is essential. Besides specific to language education four basic skills that must be mastered when articulation teaching strategies. They are listening, speaking, reading, and writing.</a:t>
            </a:r>
          </a:p>
        </p:txBody>
      </p:sp>
    </p:spTree>
    <p:extLst>
      <p:ext uri="{BB962C8B-B14F-4D97-AF65-F5344CB8AC3E}">
        <p14:creationId xmlns:p14="http://schemas.microsoft.com/office/powerpoint/2010/main" val="3034405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6800" cy="1143000"/>
          </a:xfrm>
        </p:spPr>
        <p:txBody>
          <a:bodyPr/>
          <a:lstStyle/>
          <a:p>
            <a:pPr algn="ctr"/>
            <a:r>
              <a:rPr lang="en-US" sz="4400" dirty="0" smtClean="0"/>
              <a:t>PROBLEM</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pPr marL="0" indent="0">
              <a:buNone/>
            </a:pPr>
            <a:r>
              <a:rPr lang="en-US" sz="2800" dirty="0"/>
              <a:t>Most teachers have limited resources and articulation techniques in communicating the language to English Language Learners (ELL) students. Importantly, spending time teaching correct pronunciation along with rushing through lessons without providing a clear understanding of concepts used in the language are the greatest challenges. Therefore, upgrading the trading of ESL teachers has become mandatory</a:t>
            </a:r>
            <a:r>
              <a:rPr lang="en-US" dirty="0"/>
              <a:t>.</a:t>
            </a:r>
          </a:p>
        </p:txBody>
      </p:sp>
    </p:spTree>
    <p:extLst>
      <p:ext uri="{BB962C8B-B14F-4D97-AF65-F5344CB8AC3E}">
        <p14:creationId xmlns:p14="http://schemas.microsoft.com/office/powerpoint/2010/main" val="2944740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219200"/>
          </a:xfrm>
        </p:spPr>
        <p:txBody>
          <a:bodyPr/>
          <a:lstStyle/>
          <a:p>
            <a:pPr algn="ctr"/>
            <a:r>
              <a:rPr lang="en-US" dirty="0" smtClean="0"/>
              <a:t>HYPOTHESIS</a:t>
            </a:r>
            <a:endParaRPr lang="en-US" dirty="0"/>
          </a:p>
        </p:txBody>
      </p:sp>
      <p:sp>
        <p:nvSpPr>
          <p:cNvPr id="3" name="Content Placeholder 2"/>
          <p:cNvSpPr>
            <a:spLocks noGrp="1"/>
          </p:cNvSpPr>
          <p:nvPr>
            <p:ph idx="1"/>
          </p:nvPr>
        </p:nvSpPr>
        <p:spPr>
          <a:xfrm>
            <a:off x="486508" y="1143000"/>
            <a:ext cx="8686800" cy="3048000"/>
          </a:xfrm>
        </p:spPr>
        <p:txBody>
          <a:bodyPr/>
          <a:lstStyle/>
          <a:p>
            <a:pPr marL="0" indent="0">
              <a:buNone/>
            </a:pPr>
            <a:r>
              <a:rPr lang="en-US" dirty="0" smtClean="0"/>
              <a:t>Employing </a:t>
            </a:r>
            <a:r>
              <a:rPr lang="en-US" dirty="0"/>
              <a:t>better methods/ mechanisms in teaching ESL students will become more equipped to incorporate a comprehensive relationship between individual experiences, and group language learning at an earlier grade level.</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648442"/>
            <a:ext cx="3823334" cy="318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67931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1295400"/>
          </a:xfrm>
        </p:spPr>
        <p:txBody>
          <a:bodyPr>
            <a:normAutofit/>
          </a:bodyPr>
          <a:lstStyle/>
          <a:p>
            <a:pPr algn="ctr"/>
            <a:r>
              <a:rPr lang="en-US" dirty="0"/>
              <a:t>Theoretical Framework and Methodology</a:t>
            </a:r>
          </a:p>
        </p:txBody>
      </p:sp>
      <p:sp>
        <p:nvSpPr>
          <p:cNvPr id="3" name="Content Placeholder 2"/>
          <p:cNvSpPr>
            <a:spLocks noGrp="1"/>
          </p:cNvSpPr>
          <p:nvPr>
            <p:ph idx="1"/>
          </p:nvPr>
        </p:nvSpPr>
        <p:spPr>
          <a:xfrm>
            <a:off x="304800" y="1554162"/>
            <a:ext cx="8686800" cy="4922838"/>
          </a:xfrm>
        </p:spPr>
        <p:txBody>
          <a:bodyPr/>
          <a:lstStyle/>
          <a:p>
            <a:pPr marL="0" indent="0">
              <a:buNone/>
            </a:pPr>
            <a:r>
              <a:rPr lang="en-US" dirty="0" smtClean="0"/>
              <a:t>•Individual </a:t>
            </a:r>
            <a:r>
              <a:rPr lang="en-US" dirty="0"/>
              <a:t>constructivism</a:t>
            </a:r>
          </a:p>
          <a:p>
            <a:pPr marL="0" indent="0">
              <a:buNone/>
            </a:pPr>
            <a:r>
              <a:rPr lang="en-US" dirty="0" smtClean="0"/>
              <a:t>Piaget’s </a:t>
            </a:r>
            <a:r>
              <a:rPr lang="en-US" dirty="0"/>
              <a:t>individual constructivism theory implies that learning is able to occur when learners are active in their process of knowledge, and meaning construction, as opposed to receiving instructions passively.</a:t>
            </a:r>
          </a:p>
          <a:p>
            <a:pPr marL="0" indent="0">
              <a:buNone/>
            </a:pPr>
            <a:r>
              <a:rPr lang="en-US" dirty="0" smtClean="0"/>
              <a:t>•Cognitive </a:t>
            </a:r>
            <a:r>
              <a:rPr lang="en-US" dirty="0"/>
              <a:t>theory</a:t>
            </a:r>
          </a:p>
          <a:p>
            <a:pPr marL="0" indent="0">
              <a:buNone/>
            </a:pPr>
            <a:r>
              <a:rPr lang="en-US" dirty="0" smtClean="0"/>
              <a:t>•ESL </a:t>
            </a:r>
            <a:r>
              <a:rPr lang="en-US" dirty="0"/>
              <a:t>Teacher Interview (Methodology)</a:t>
            </a:r>
          </a:p>
          <a:p>
            <a:endParaRPr lang="en-US" dirty="0"/>
          </a:p>
        </p:txBody>
      </p:sp>
    </p:spTree>
    <p:extLst>
      <p:ext uri="{BB962C8B-B14F-4D97-AF65-F5344CB8AC3E}">
        <p14:creationId xmlns:p14="http://schemas.microsoft.com/office/powerpoint/2010/main" val="26956877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169"/>
            <a:ext cx="8686800" cy="1066800"/>
          </a:xfrm>
        </p:spPr>
        <p:txBody>
          <a:bodyPr>
            <a:normAutofit/>
          </a:bodyPr>
          <a:lstStyle/>
          <a:p>
            <a:pPr algn="ctr"/>
            <a:r>
              <a:rPr lang="en-US" sz="4400" dirty="0" smtClean="0"/>
              <a:t>CONCLUSION</a:t>
            </a:r>
            <a:endParaRPr lang="en-US" sz="4400" dirty="0"/>
          </a:p>
        </p:txBody>
      </p:sp>
      <p:sp>
        <p:nvSpPr>
          <p:cNvPr id="3" name="Content Placeholder 2"/>
          <p:cNvSpPr>
            <a:spLocks noGrp="1"/>
          </p:cNvSpPr>
          <p:nvPr>
            <p:ph idx="1"/>
          </p:nvPr>
        </p:nvSpPr>
        <p:spPr>
          <a:xfrm>
            <a:off x="228600" y="1295400"/>
            <a:ext cx="8686800" cy="3124200"/>
          </a:xfrm>
        </p:spPr>
        <p:txBody>
          <a:bodyPr>
            <a:normAutofit fontScale="92500" lnSpcReduction="10000"/>
          </a:bodyPr>
          <a:lstStyle/>
          <a:p>
            <a:pPr marL="0" indent="0">
              <a:buNone/>
            </a:pPr>
            <a:r>
              <a:rPr lang="en-US" dirty="0"/>
              <a:t>Primary education is important in helping develop a successful academic trajectory, as well as provide a basis that includes teacher, family, and peer interaction in helping with transitions to graduation. ESL students have a hard time adjusting, and having non-biased, involved, and customizable education helps learning easier.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343400"/>
            <a:ext cx="3048000" cy="2497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70211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REFERENCES</a:t>
            </a:r>
            <a:endParaRPr lang="en-US" sz="4400" dirty="0"/>
          </a:p>
        </p:txBody>
      </p:sp>
      <p:sp>
        <p:nvSpPr>
          <p:cNvPr id="3" name="Content Placeholder 2"/>
          <p:cNvSpPr>
            <a:spLocks noGrp="1"/>
          </p:cNvSpPr>
          <p:nvPr>
            <p:ph idx="1"/>
          </p:nvPr>
        </p:nvSpPr>
        <p:spPr/>
        <p:txBody>
          <a:bodyPr/>
          <a:lstStyle/>
          <a:p>
            <a:pPr marL="0" indent="0">
              <a:buNone/>
            </a:pPr>
            <a:r>
              <a:rPr lang="en-US" dirty="0"/>
              <a:t>Goldberg, C. (2008). Teaching English language </a:t>
            </a:r>
            <a:endParaRPr lang="en-US" dirty="0" smtClean="0"/>
          </a:p>
          <a:p>
            <a:pPr marL="0" indent="0">
              <a:buNone/>
            </a:pPr>
            <a:r>
              <a:rPr lang="en-US" dirty="0" smtClean="0"/>
              <a:t>      learners</a:t>
            </a:r>
            <a:r>
              <a:rPr lang="en-US" dirty="0"/>
              <a:t>: What the research does and does </a:t>
            </a:r>
            <a:endParaRPr lang="en-US" dirty="0" smtClean="0"/>
          </a:p>
          <a:p>
            <a:pPr marL="0" indent="0">
              <a:buNone/>
            </a:pPr>
            <a:r>
              <a:rPr lang="en-US" dirty="0" smtClean="0"/>
              <a:t>      not </a:t>
            </a:r>
            <a:r>
              <a:rPr lang="en-US" dirty="0"/>
              <a:t>say. </a:t>
            </a:r>
            <a:r>
              <a:rPr lang="en-US" i="1" dirty="0"/>
              <a:t>American Educator</a:t>
            </a:r>
            <a:r>
              <a:rPr lang="en-US" dirty="0"/>
              <a:t>, 32(2), 8-23, </a:t>
            </a:r>
            <a:r>
              <a:rPr lang="en-US" dirty="0" smtClean="0"/>
              <a:t>42-  </a:t>
            </a:r>
          </a:p>
          <a:p>
            <a:pPr marL="0" indent="0">
              <a:buNone/>
            </a:pPr>
            <a:r>
              <a:rPr lang="en-US" dirty="0"/>
              <a:t> </a:t>
            </a:r>
            <a:r>
              <a:rPr lang="en-US" dirty="0" smtClean="0"/>
              <a:t>      44</a:t>
            </a:r>
            <a:r>
              <a:rPr lang="en-US" dirty="0"/>
              <a:t>.</a:t>
            </a:r>
          </a:p>
        </p:txBody>
      </p:sp>
    </p:spTree>
    <p:extLst>
      <p:ext uri="{BB962C8B-B14F-4D97-AF65-F5344CB8AC3E}">
        <p14:creationId xmlns:p14="http://schemas.microsoft.com/office/powerpoint/2010/main" val="19145435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TotalTime>
  <Words>375</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Trek</vt:lpstr>
      <vt:lpstr> Using Individual Experiences and Group Interactions to Teach ESL Students (Research Proposal) </vt:lpstr>
      <vt:lpstr>INTRODUCTION</vt:lpstr>
      <vt:lpstr>Background</vt:lpstr>
      <vt:lpstr>PROBLEM</vt:lpstr>
      <vt:lpstr>HYPOTHESIS</vt:lpstr>
      <vt:lpstr>Theoretical Framework and Methodology</vt:lpstr>
      <vt:lpstr>CONCLUSION</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Individual Experiences and Group Interactions to Teach ESL Students (Research Proposal)</dc:title>
  <dc:creator>Tonica</dc:creator>
  <cp:lastModifiedBy>Tonica</cp:lastModifiedBy>
  <cp:revision>3</cp:revision>
  <dcterms:created xsi:type="dcterms:W3CDTF">2014-03-17T23:31:39Z</dcterms:created>
  <dcterms:modified xsi:type="dcterms:W3CDTF">2014-03-17T23:58:40Z</dcterms:modified>
</cp:coreProperties>
</file>