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1FC"/>
    <a:srgbClr val="BED4EC"/>
    <a:srgbClr val="0E1E30"/>
    <a:srgbClr val="3068A5"/>
    <a:srgbClr val="000000"/>
    <a:srgbClr val="FFFFFF"/>
    <a:srgbClr val="5A92DC"/>
    <a:srgbClr val="1C48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BEF2B-1473-417F-8F8E-2007DB066381}" type="datetimeFigureOut">
              <a:rPr lang="en-US" smtClean="0"/>
              <a:t>6/8/2011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A39D1A-3F6F-4170-9B65-959602E9C0D6}" type="slidenum">
              <a:rPr lang="en-US" smtClean="0"/>
              <a:t>‹#›</a:t>
            </a:fld>
            <a:endParaRPr lang="en-US" dirty="0"/>
          </a:p>
        </p:txBody>
      </p:sp>
    </p:spTree>
    <p:extLst>
      <p:ext uri="{BB962C8B-B14F-4D97-AF65-F5344CB8AC3E}">
        <p14:creationId xmlns:p14="http://schemas.microsoft.com/office/powerpoint/2010/main" val="49919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A39D1A-3F6F-4170-9B65-959602E9C0D6}" type="slidenum">
              <a:rPr lang="en-US" smtClean="0"/>
              <a:t>6</a:t>
            </a:fld>
            <a:endParaRPr lang="en-US" dirty="0"/>
          </a:p>
        </p:txBody>
      </p:sp>
    </p:spTree>
    <p:extLst>
      <p:ext uri="{BB962C8B-B14F-4D97-AF65-F5344CB8AC3E}">
        <p14:creationId xmlns:p14="http://schemas.microsoft.com/office/powerpoint/2010/main" val="3946708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51" name="Picture 31" descr="PPP_SMEDI_TLE_Female_Physici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p:cNvSpPr>
            <a:spLocks noGrp="1" noChangeArrowheads="1"/>
          </p:cNvSpPr>
          <p:nvPr>
            <p:ph type="ctrTitle"/>
          </p:nvPr>
        </p:nvSpPr>
        <p:spPr>
          <a:xfrm>
            <a:off x="0" y="4648200"/>
            <a:ext cx="9144000" cy="1143000"/>
          </a:xfrm>
        </p:spPr>
        <p:txBody>
          <a:bodyPr/>
          <a:lstStyle>
            <a:lvl1pPr algn="ctr">
              <a:defRPr>
                <a:solidFill>
                  <a:srgbClr val="FFFFFF"/>
                </a:solidFill>
              </a:defRPr>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0" y="5867400"/>
            <a:ext cx="9144000" cy="685800"/>
          </a:xfrm>
        </p:spPr>
        <p:txBody>
          <a:bodyPr/>
          <a:lstStyle>
            <a:lvl1pPr marL="0" indent="0" algn="ctr">
              <a:buFontTx/>
              <a:buNone/>
              <a:defRPr/>
            </a:lvl1pPr>
          </a:lstStyle>
          <a:p>
            <a:pPr lvl="0"/>
            <a:r>
              <a:rPr lang="en-US" noProof="0" smtClean="0"/>
              <a:t>Click to edit Master subtitle style</a:t>
            </a:r>
          </a:p>
        </p:txBody>
      </p:sp>
      <p:sp>
        <p:nvSpPr>
          <p:cNvPr id="5143" name="Rectangle 23"/>
          <p:cNvSpPr>
            <a:spLocks noGrp="1" noChangeArrowheads="1"/>
          </p:cNvSpPr>
          <p:nvPr>
            <p:ph type="dt" sz="half" idx="2"/>
          </p:nvPr>
        </p:nvSpPr>
        <p:spPr/>
        <p:txBody>
          <a:bodyPr/>
          <a:lstStyle>
            <a:lvl1pPr>
              <a:defRPr/>
            </a:lvl1pPr>
          </a:lstStyle>
          <a:p>
            <a:endParaRPr lang="en-US" dirty="0"/>
          </a:p>
        </p:txBody>
      </p:sp>
      <p:sp>
        <p:nvSpPr>
          <p:cNvPr id="5144" name="Rectangle 24"/>
          <p:cNvSpPr>
            <a:spLocks noGrp="1" noChangeArrowheads="1"/>
          </p:cNvSpPr>
          <p:nvPr>
            <p:ph type="ftr" sz="quarter" idx="3"/>
          </p:nvPr>
        </p:nvSpPr>
        <p:spPr/>
        <p:txBody>
          <a:bodyPr/>
          <a:lstStyle>
            <a:lvl1pPr>
              <a:defRPr/>
            </a:lvl1pPr>
          </a:lstStyle>
          <a:p>
            <a:endParaRPr lang="en-US" dirty="0"/>
          </a:p>
        </p:txBody>
      </p:sp>
      <p:sp>
        <p:nvSpPr>
          <p:cNvPr id="5145" name="Rectangle 25"/>
          <p:cNvSpPr>
            <a:spLocks noGrp="1" noChangeArrowheads="1"/>
          </p:cNvSpPr>
          <p:nvPr>
            <p:ph type="sldNum" sz="quarter" idx="4"/>
          </p:nvPr>
        </p:nvSpPr>
        <p:spPr/>
        <p:txBody>
          <a:bodyPr/>
          <a:lstStyle>
            <a:lvl1pPr>
              <a:defRPr/>
            </a:lvl1pPr>
          </a:lstStyle>
          <a:p>
            <a:fld id="{76A5627E-708C-4128-95F1-6EE23E2F345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7201B35-E53F-4145-8312-22BD76DFA64A}" type="slidenum">
              <a:rPr lang="en-US"/>
              <a:pPr/>
              <a:t>‹#›</a:t>
            </a:fld>
            <a:endParaRPr lang="en-US" dirty="0"/>
          </a:p>
        </p:txBody>
      </p:sp>
    </p:spTree>
    <p:extLst>
      <p:ext uri="{BB962C8B-B14F-4D97-AF65-F5344CB8AC3E}">
        <p14:creationId xmlns:p14="http://schemas.microsoft.com/office/powerpoint/2010/main" val="315809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1813" y="95250"/>
            <a:ext cx="2166937" cy="6457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95250"/>
            <a:ext cx="6348413" cy="6457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4AFB96F-DB34-4A55-8C1C-5E45A2292E4A}" type="slidenum">
              <a:rPr lang="en-US"/>
              <a:pPr/>
              <a:t>‹#›</a:t>
            </a:fld>
            <a:endParaRPr lang="en-US" dirty="0"/>
          </a:p>
        </p:txBody>
      </p:sp>
    </p:spTree>
    <p:extLst>
      <p:ext uri="{BB962C8B-B14F-4D97-AF65-F5344CB8AC3E}">
        <p14:creationId xmlns:p14="http://schemas.microsoft.com/office/powerpoint/2010/main" val="350311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504CC89-B475-461C-A7A3-8D7A8571FD1D}" type="slidenum">
              <a:rPr lang="en-US"/>
              <a:pPr/>
              <a:t>‹#›</a:t>
            </a:fld>
            <a:endParaRPr lang="en-US" dirty="0"/>
          </a:p>
        </p:txBody>
      </p:sp>
    </p:spTree>
    <p:extLst>
      <p:ext uri="{BB962C8B-B14F-4D97-AF65-F5344CB8AC3E}">
        <p14:creationId xmlns:p14="http://schemas.microsoft.com/office/powerpoint/2010/main" val="327546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97530A4-22BE-4A97-9362-D7D58F24C82D}" type="slidenum">
              <a:rPr lang="en-US"/>
              <a:pPr/>
              <a:t>‹#›</a:t>
            </a:fld>
            <a:endParaRPr lang="en-US" dirty="0"/>
          </a:p>
        </p:txBody>
      </p:sp>
    </p:spTree>
    <p:extLst>
      <p:ext uri="{BB962C8B-B14F-4D97-AF65-F5344CB8AC3E}">
        <p14:creationId xmlns:p14="http://schemas.microsoft.com/office/powerpoint/2010/main" val="354965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5825" y="1447800"/>
            <a:ext cx="416242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96AE958-12BD-4088-93F5-1E7426F36B19}" type="slidenum">
              <a:rPr lang="en-US"/>
              <a:pPr/>
              <a:t>‹#›</a:t>
            </a:fld>
            <a:endParaRPr lang="en-US" dirty="0"/>
          </a:p>
        </p:txBody>
      </p:sp>
    </p:spTree>
    <p:extLst>
      <p:ext uri="{BB962C8B-B14F-4D97-AF65-F5344CB8AC3E}">
        <p14:creationId xmlns:p14="http://schemas.microsoft.com/office/powerpoint/2010/main" val="7204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6D27D25-89A9-45A0-AC50-5222A9B36A93}" type="slidenum">
              <a:rPr lang="en-US"/>
              <a:pPr/>
              <a:t>‹#›</a:t>
            </a:fld>
            <a:endParaRPr lang="en-US" dirty="0"/>
          </a:p>
        </p:txBody>
      </p:sp>
    </p:spTree>
    <p:extLst>
      <p:ext uri="{BB962C8B-B14F-4D97-AF65-F5344CB8AC3E}">
        <p14:creationId xmlns:p14="http://schemas.microsoft.com/office/powerpoint/2010/main" val="70357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E9AA9D9F-E0F1-4138-B0CE-53E4D43EF577}" type="slidenum">
              <a:rPr lang="en-US"/>
              <a:pPr/>
              <a:t>‹#›</a:t>
            </a:fld>
            <a:endParaRPr lang="en-US" dirty="0"/>
          </a:p>
        </p:txBody>
      </p:sp>
    </p:spTree>
    <p:extLst>
      <p:ext uri="{BB962C8B-B14F-4D97-AF65-F5344CB8AC3E}">
        <p14:creationId xmlns:p14="http://schemas.microsoft.com/office/powerpoint/2010/main" val="143698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F71D44C-D76A-4779-9656-C0B9924FD955}" type="slidenum">
              <a:rPr lang="en-US"/>
              <a:pPr/>
              <a:t>‹#›</a:t>
            </a:fld>
            <a:endParaRPr lang="en-US" dirty="0"/>
          </a:p>
        </p:txBody>
      </p:sp>
    </p:spTree>
    <p:extLst>
      <p:ext uri="{BB962C8B-B14F-4D97-AF65-F5344CB8AC3E}">
        <p14:creationId xmlns:p14="http://schemas.microsoft.com/office/powerpoint/2010/main" val="383582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2D02DD4-0601-481C-8620-9546398C7BB5}" type="slidenum">
              <a:rPr lang="en-US"/>
              <a:pPr/>
              <a:t>‹#›</a:t>
            </a:fld>
            <a:endParaRPr lang="en-US" dirty="0"/>
          </a:p>
        </p:txBody>
      </p:sp>
    </p:spTree>
    <p:extLst>
      <p:ext uri="{BB962C8B-B14F-4D97-AF65-F5344CB8AC3E}">
        <p14:creationId xmlns:p14="http://schemas.microsoft.com/office/powerpoint/2010/main" val="200797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BC0E852-82CA-494D-9DBE-73D54725ED74}" type="slidenum">
              <a:rPr lang="en-US"/>
              <a:pPr/>
              <a:t>‹#›</a:t>
            </a:fld>
            <a:endParaRPr lang="en-US" dirty="0"/>
          </a:p>
        </p:txBody>
      </p:sp>
    </p:spTree>
    <p:extLst>
      <p:ext uri="{BB962C8B-B14F-4D97-AF65-F5344CB8AC3E}">
        <p14:creationId xmlns:p14="http://schemas.microsoft.com/office/powerpoint/2010/main" val="142705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76" name="Picture 52" descr="PPP_SMEDI_TXT_Female_Physicia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590800" y="95250"/>
            <a:ext cx="645795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381000" y="1447800"/>
            <a:ext cx="847725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70" name="Rectangle 46"/>
          <p:cNvSpPr>
            <a:spLocks noGrp="1" noChangeArrowheads="1"/>
          </p:cNvSpPr>
          <p:nvPr>
            <p:ph type="dt" sz="half" idx="2"/>
          </p:nvPr>
        </p:nvSpPr>
        <p:spPr bwMode="auto">
          <a:xfrm>
            <a:off x="76200" y="66135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endParaRPr lang="en-US" dirty="0"/>
          </a:p>
        </p:txBody>
      </p:sp>
      <p:sp>
        <p:nvSpPr>
          <p:cNvPr id="1071" name="Rectangle 47"/>
          <p:cNvSpPr>
            <a:spLocks noGrp="1" noChangeArrowheads="1"/>
          </p:cNvSpPr>
          <p:nvPr>
            <p:ph type="ftr" sz="quarter" idx="3"/>
          </p:nvPr>
        </p:nvSpPr>
        <p:spPr bwMode="auto">
          <a:xfrm>
            <a:off x="3124200" y="661352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endParaRPr lang="en-US" dirty="0"/>
          </a:p>
        </p:txBody>
      </p:sp>
      <p:sp>
        <p:nvSpPr>
          <p:cNvPr id="1072" name="Rectangle 48"/>
          <p:cNvSpPr>
            <a:spLocks noGrp="1" noChangeArrowheads="1"/>
          </p:cNvSpPr>
          <p:nvPr>
            <p:ph type="sldNum" sz="quarter" idx="4"/>
          </p:nvPr>
        </p:nvSpPr>
        <p:spPr bwMode="auto">
          <a:xfrm>
            <a:off x="6924675" y="661352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fld id="{4100C67D-1A8D-41EE-9BD7-B52DEB074A6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Arial" charset="0"/>
        </a:defRPr>
      </a:lvl2pPr>
      <a:lvl3pPr algn="l" rtl="0" eaLnBrk="1" fontAlgn="base" hangingPunct="1">
        <a:spcBef>
          <a:spcPct val="0"/>
        </a:spcBef>
        <a:spcAft>
          <a:spcPct val="0"/>
        </a:spcAft>
        <a:defRPr sz="3200" b="1">
          <a:solidFill>
            <a:srgbClr val="000000"/>
          </a:solidFill>
          <a:latin typeface="Arial" charset="0"/>
        </a:defRPr>
      </a:lvl3pPr>
      <a:lvl4pPr algn="l" rtl="0" eaLnBrk="1" fontAlgn="base" hangingPunct="1">
        <a:spcBef>
          <a:spcPct val="0"/>
        </a:spcBef>
        <a:spcAft>
          <a:spcPct val="0"/>
        </a:spcAft>
        <a:defRPr sz="3200" b="1">
          <a:solidFill>
            <a:srgbClr val="000000"/>
          </a:solidFill>
          <a:latin typeface="Arial" charset="0"/>
        </a:defRPr>
      </a:lvl4pPr>
      <a:lvl5pPr algn="l" rtl="0" eaLnBrk="1" fontAlgn="base" hangingPunct="1">
        <a:spcBef>
          <a:spcPct val="0"/>
        </a:spcBef>
        <a:spcAft>
          <a:spcPct val="0"/>
        </a:spcAft>
        <a:defRPr sz="3200" b="1">
          <a:solidFill>
            <a:srgbClr val="000000"/>
          </a:solidFill>
          <a:latin typeface="Arial" charset="0"/>
        </a:defRPr>
      </a:lvl5pPr>
      <a:lvl6pPr marL="457200" algn="l" rtl="0" eaLnBrk="1" fontAlgn="base" hangingPunct="1">
        <a:spcBef>
          <a:spcPct val="0"/>
        </a:spcBef>
        <a:spcAft>
          <a:spcPct val="0"/>
        </a:spcAft>
        <a:defRPr sz="3200" b="1">
          <a:solidFill>
            <a:srgbClr val="000000"/>
          </a:solidFill>
          <a:latin typeface="Arial" charset="0"/>
        </a:defRPr>
      </a:lvl6pPr>
      <a:lvl7pPr marL="914400" algn="l" rtl="0" eaLnBrk="1" fontAlgn="base" hangingPunct="1">
        <a:spcBef>
          <a:spcPct val="0"/>
        </a:spcBef>
        <a:spcAft>
          <a:spcPct val="0"/>
        </a:spcAft>
        <a:defRPr sz="3200" b="1">
          <a:solidFill>
            <a:srgbClr val="000000"/>
          </a:solidFill>
          <a:latin typeface="Arial" charset="0"/>
        </a:defRPr>
      </a:lvl7pPr>
      <a:lvl8pPr marL="1371600" algn="l" rtl="0" eaLnBrk="1" fontAlgn="base" hangingPunct="1">
        <a:spcBef>
          <a:spcPct val="0"/>
        </a:spcBef>
        <a:spcAft>
          <a:spcPct val="0"/>
        </a:spcAft>
        <a:defRPr sz="3200" b="1">
          <a:solidFill>
            <a:srgbClr val="000000"/>
          </a:solidFill>
          <a:latin typeface="Arial" charset="0"/>
        </a:defRPr>
      </a:lvl8pPr>
      <a:lvl9pPr marL="1828800" algn="l" rtl="0" eaLnBrk="1" fontAlgn="base" hangingPunct="1">
        <a:spcBef>
          <a:spcPct val="0"/>
        </a:spcBef>
        <a:spcAft>
          <a:spcPct val="0"/>
        </a:spcAft>
        <a:defRPr sz="3200" b="1">
          <a:solidFill>
            <a:srgbClr val="000000"/>
          </a:solidFill>
          <a:latin typeface="Arial" charset="0"/>
        </a:defRPr>
      </a:lvl9pPr>
    </p:titleStyle>
    <p:bodyStyle>
      <a:lvl1pPr marL="342900" indent="-342900" algn="l" rtl="0" eaLnBrk="1" fontAlgn="base" hangingPunct="1">
        <a:spcBef>
          <a:spcPct val="20000"/>
        </a:spcBef>
        <a:spcAft>
          <a:spcPct val="0"/>
        </a:spcAft>
        <a:buClr>
          <a:srgbClr val="66C1FC"/>
        </a:buClr>
        <a:buChar char="•"/>
        <a:defRPr sz="2400">
          <a:solidFill>
            <a:srgbClr val="FFFFFF"/>
          </a:solidFill>
          <a:latin typeface="+mn-lt"/>
          <a:ea typeface="+mn-ea"/>
          <a:cs typeface="+mn-cs"/>
        </a:defRPr>
      </a:lvl1pPr>
      <a:lvl2pPr marL="742950" indent="-285750" algn="l" rtl="0" eaLnBrk="1" fontAlgn="base" hangingPunct="1">
        <a:spcBef>
          <a:spcPct val="20000"/>
        </a:spcBef>
        <a:spcAft>
          <a:spcPct val="0"/>
        </a:spcAft>
        <a:buClr>
          <a:srgbClr val="66C1FC"/>
        </a:buClr>
        <a:buChar char="•"/>
        <a:defRPr sz="2000">
          <a:solidFill>
            <a:srgbClr val="FFFFFF"/>
          </a:solidFill>
          <a:latin typeface="+mn-lt"/>
        </a:defRPr>
      </a:lvl2pPr>
      <a:lvl3pPr marL="1143000" indent="-228600" algn="l" rtl="0" eaLnBrk="1" fontAlgn="base" hangingPunct="1">
        <a:spcBef>
          <a:spcPct val="20000"/>
        </a:spcBef>
        <a:spcAft>
          <a:spcPct val="0"/>
        </a:spcAft>
        <a:buClr>
          <a:srgbClr val="66C1FC"/>
        </a:buClr>
        <a:buChar char="•"/>
        <a:defRPr>
          <a:solidFill>
            <a:srgbClr val="FFFFFF"/>
          </a:solidFill>
          <a:latin typeface="+mn-lt"/>
        </a:defRPr>
      </a:lvl3pPr>
      <a:lvl4pPr marL="1600200" indent="-228600" algn="l" rtl="0" eaLnBrk="1" fontAlgn="base" hangingPunct="1">
        <a:spcBef>
          <a:spcPct val="20000"/>
        </a:spcBef>
        <a:spcAft>
          <a:spcPct val="0"/>
        </a:spcAft>
        <a:buClr>
          <a:srgbClr val="66C1FC"/>
        </a:buClr>
        <a:buChar char="•"/>
        <a:defRPr sz="1600">
          <a:solidFill>
            <a:srgbClr val="FFFFFF"/>
          </a:solidFill>
          <a:latin typeface="+mn-lt"/>
        </a:defRPr>
      </a:lvl4pPr>
      <a:lvl5pPr marL="2057400" indent="-228600" algn="l" rtl="0" eaLnBrk="1" fontAlgn="base" hangingPunct="1">
        <a:spcBef>
          <a:spcPct val="20000"/>
        </a:spcBef>
        <a:spcAft>
          <a:spcPct val="0"/>
        </a:spcAft>
        <a:buClr>
          <a:srgbClr val="66C1FC"/>
        </a:buClr>
        <a:buChar char="•"/>
        <a:defRPr sz="1600">
          <a:solidFill>
            <a:srgbClr val="FFFFFF"/>
          </a:solidFill>
          <a:latin typeface="+mn-lt"/>
        </a:defRPr>
      </a:lvl5pPr>
      <a:lvl6pPr marL="2514600" indent="-228600" algn="l" rtl="0" eaLnBrk="1" fontAlgn="base" hangingPunct="1">
        <a:spcBef>
          <a:spcPct val="20000"/>
        </a:spcBef>
        <a:spcAft>
          <a:spcPct val="0"/>
        </a:spcAft>
        <a:buClr>
          <a:srgbClr val="66C1FC"/>
        </a:buClr>
        <a:buChar char="•"/>
        <a:defRPr sz="1600">
          <a:solidFill>
            <a:srgbClr val="FFFFFF"/>
          </a:solidFill>
          <a:latin typeface="+mn-lt"/>
        </a:defRPr>
      </a:lvl6pPr>
      <a:lvl7pPr marL="2971800" indent="-228600" algn="l" rtl="0" eaLnBrk="1" fontAlgn="base" hangingPunct="1">
        <a:spcBef>
          <a:spcPct val="20000"/>
        </a:spcBef>
        <a:spcAft>
          <a:spcPct val="0"/>
        </a:spcAft>
        <a:buClr>
          <a:srgbClr val="66C1FC"/>
        </a:buClr>
        <a:buChar char="•"/>
        <a:defRPr sz="1600">
          <a:solidFill>
            <a:srgbClr val="FFFFFF"/>
          </a:solidFill>
          <a:latin typeface="+mn-lt"/>
        </a:defRPr>
      </a:lvl7pPr>
      <a:lvl8pPr marL="3429000" indent="-228600" algn="l" rtl="0" eaLnBrk="1" fontAlgn="base" hangingPunct="1">
        <a:spcBef>
          <a:spcPct val="20000"/>
        </a:spcBef>
        <a:spcAft>
          <a:spcPct val="0"/>
        </a:spcAft>
        <a:buClr>
          <a:srgbClr val="66C1FC"/>
        </a:buClr>
        <a:buChar char="•"/>
        <a:defRPr sz="1600">
          <a:solidFill>
            <a:srgbClr val="FFFFFF"/>
          </a:solidFill>
          <a:latin typeface="+mn-lt"/>
        </a:defRPr>
      </a:lvl8pPr>
      <a:lvl9pPr marL="3886200" indent="-228600" algn="l" rtl="0" eaLnBrk="1" fontAlgn="base" hangingPunct="1">
        <a:spcBef>
          <a:spcPct val="20000"/>
        </a:spcBef>
        <a:spcAft>
          <a:spcPct val="0"/>
        </a:spcAft>
        <a:buClr>
          <a:srgbClr val="66C1FC"/>
        </a:buClr>
        <a:buChar char="•"/>
        <a:defRPr sz="1600">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Based Practice</a:t>
            </a:r>
            <a:endParaRPr lang="en-US" dirty="0"/>
          </a:p>
        </p:txBody>
      </p:sp>
      <p:sp>
        <p:nvSpPr>
          <p:cNvPr id="3" name="Subtitle 2"/>
          <p:cNvSpPr>
            <a:spLocks noGrp="1"/>
          </p:cNvSpPr>
          <p:nvPr>
            <p:ph type="subTitle" idx="1"/>
          </p:nvPr>
        </p:nvSpPr>
        <p:spPr/>
        <p:txBody>
          <a:bodyPr/>
          <a:lstStyle/>
          <a:p>
            <a:r>
              <a:rPr lang="en-US" dirty="0" smtClean="0"/>
              <a:t>Breast Cancer Screening in Ethnic Groups</a:t>
            </a:r>
            <a:endParaRPr lang="en-US" dirty="0"/>
          </a:p>
        </p:txBody>
      </p:sp>
    </p:spTree>
    <p:extLst>
      <p:ext uri="{BB962C8B-B14F-4D97-AF65-F5344CB8AC3E}">
        <p14:creationId xmlns:p14="http://schemas.microsoft.com/office/powerpoint/2010/main" val="231284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GB" dirty="0" smtClean="0"/>
              <a:t>Women of various ethnic groups have different attitudes toward illness and medical practices.</a:t>
            </a:r>
          </a:p>
          <a:p>
            <a:pPr lvl="1"/>
            <a:r>
              <a:rPr lang="en-GB" dirty="0" smtClean="0"/>
              <a:t>when the illness entails a system that impacts their perceptions of their  sexuality</a:t>
            </a:r>
          </a:p>
          <a:p>
            <a:pPr marL="457200" lvl="1" indent="0">
              <a:buNone/>
            </a:pPr>
            <a:endParaRPr lang="en-GB" dirty="0" smtClean="0"/>
          </a:p>
          <a:p>
            <a:r>
              <a:rPr lang="en-GB" dirty="0" smtClean="0"/>
              <a:t>Because cultural norms differ significantly, it is important that nurses understand how best to communicate with women from a variety of cultures to ensure compliance with recommended screening procedures and treatment protocols.</a:t>
            </a:r>
            <a:endParaRPr lang="en-US" dirty="0"/>
          </a:p>
        </p:txBody>
      </p:sp>
    </p:spTree>
    <p:extLst>
      <p:ext uri="{BB962C8B-B14F-4D97-AF65-F5344CB8AC3E}">
        <p14:creationId xmlns:p14="http://schemas.microsoft.com/office/powerpoint/2010/main" val="298858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lvl="0"/>
            <a:r>
              <a:rPr lang="en-CA" dirty="0"/>
              <a:t>A descriptive critical review was used to generate the results.</a:t>
            </a:r>
            <a:endParaRPr lang="en-GB" dirty="0"/>
          </a:p>
          <a:p>
            <a:pPr lvl="1"/>
            <a:r>
              <a:rPr lang="en-CA" dirty="0"/>
              <a:t>papers reviewed were published between 2007 and 2011</a:t>
            </a:r>
            <a:endParaRPr lang="en-GB" dirty="0"/>
          </a:p>
          <a:p>
            <a:pPr lvl="0"/>
            <a:r>
              <a:rPr lang="en-CA" dirty="0"/>
              <a:t>Articles chosen for review were based on questions:</a:t>
            </a:r>
            <a:endParaRPr lang="en-GB" dirty="0"/>
          </a:p>
          <a:p>
            <a:pPr lvl="1"/>
            <a:r>
              <a:rPr lang="en-CA" dirty="0"/>
              <a:t>Did the article present information about attitudes toward breast cancer screening based on one or more identified ethic or cultural background?</a:t>
            </a:r>
            <a:endParaRPr lang="en-GB" dirty="0"/>
          </a:p>
          <a:p>
            <a:pPr lvl="1"/>
            <a:r>
              <a:rPr lang="en-CA" dirty="0"/>
              <a:t>Was the study published 2007 or later?</a:t>
            </a:r>
            <a:endParaRPr lang="en-GB" dirty="0"/>
          </a:p>
          <a:p>
            <a:pPr lvl="1"/>
            <a:r>
              <a:rPr lang="en-CA" dirty="0"/>
              <a:t>Did the study provide guidance for improving the compliance rate of breast cancer screening or treatment for women from one or more ethnic groups?</a:t>
            </a:r>
            <a:endParaRPr lang="en-GB" dirty="0"/>
          </a:p>
          <a:p>
            <a:pPr marL="0" indent="0">
              <a:buNone/>
            </a:pPr>
            <a:endParaRPr lang="en-US" dirty="0"/>
          </a:p>
        </p:txBody>
      </p:sp>
    </p:spTree>
    <p:extLst>
      <p:ext uri="{BB962C8B-B14F-4D97-AF65-F5344CB8AC3E}">
        <p14:creationId xmlns:p14="http://schemas.microsoft.com/office/powerpoint/2010/main" val="3686803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lvl="0"/>
            <a:r>
              <a:rPr lang="en-GB" dirty="0"/>
              <a:t>Nurses knowledge of need for early detection poor, and few practice monthly </a:t>
            </a:r>
            <a:r>
              <a:rPr lang="en-GB" dirty="0" smtClean="0"/>
              <a:t>BSE</a:t>
            </a:r>
          </a:p>
          <a:p>
            <a:pPr marL="0" lvl="0" indent="0">
              <a:buNone/>
            </a:pPr>
            <a:endParaRPr lang="en-GB" dirty="0"/>
          </a:p>
          <a:p>
            <a:pPr lvl="0"/>
            <a:r>
              <a:rPr lang="en-GB" dirty="0"/>
              <a:t>Research revealed that misperceptions, fear, and fatalism persist in African-American women with respect to breast cancer. Barriers to care and screening include cultural attitudes, health care accessibility, lower social status, and earlier negative experiences with healthcare</a:t>
            </a:r>
          </a:p>
          <a:p>
            <a:pPr lvl="1"/>
            <a:r>
              <a:rPr lang="en-CA" dirty="0"/>
              <a:t>26% considered themselves at high risk, and 24% reported “higher than average” risk; only 6% had objectively higher risk.  29% did not comply with mammography guidelines;</a:t>
            </a:r>
            <a:endParaRPr lang="en-GB" dirty="0"/>
          </a:p>
          <a:p>
            <a:pPr marL="457200" lvl="1" indent="0">
              <a:buNone/>
            </a:pPr>
            <a:endParaRPr lang="en-US" dirty="0"/>
          </a:p>
        </p:txBody>
      </p:sp>
    </p:spTree>
    <p:extLst>
      <p:ext uri="{BB962C8B-B14F-4D97-AF65-F5344CB8AC3E}">
        <p14:creationId xmlns:p14="http://schemas.microsoft.com/office/powerpoint/2010/main" val="3624240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lvl="0"/>
            <a:r>
              <a:rPr lang="en-GB" dirty="0"/>
              <a:t>Nursing students were more likely to perform BSE than their mothers</a:t>
            </a:r>
          </a:p>
          <a:p>
            <a:pPr lvl="0"/>
            <a:r>
              <a:rPr lang="en-US" dirty="0"/>
              <a:t>Patterns of screening rates consistent with coping styles; problem solving and social support consistent with compliance; avoidance coping style not consistent</a:t>
            </a:r>
            <a:endParaRPr lang="en-GB" dirty="0"/>
          </a:p>
          <a:p>
            <a:pPr lvl="0"/>
            <a:r>
              <a:rPr lang="en-US" dirty="0"/>
              <a:t>Factors affecting low compliance in this cultural group include fatalistic attitude (breast cancer is a death sentence), feeling well=being well, and modesty concerns.</a:t>
            </a:r>
            <a:endParaRPr lang="en-GB" dirty="0"/>
          </a:p>
          <a:p>
            <a:pPr lvl="0"/>
            <a:r>
              <a:rPr lang="en-US" dirty="0"/>
              <a:t>While 86% of total cohort did at least one of two screenings, only 74% of Asians did so; only 30% of Asians completed both screenings (59% of non-Asians).  </a:t>
            </a:r>
          </a:p>
        </p:txBody>
      </p:sp>
    </p:spTree>
    <p:extLst>
      <p:ext uri="{BB962C8B-B14F-4D97-AF65-F5344CB8AC3E}">
        <p14:creationId xmlns:p14="http://schemas.microsoft.com/office/powerpoint/2010/main" val="1678926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lvl="0"/>
            <a:r>
              <a:rPr lang="en-US" dirty="0"/>
              <a:t>Issues of lack of knowledge about breast cancer.  This was the most common factor in nearly all ethnic groups</a:t>
            </a:r>
            <a:endParaRPr lang="en-GB" dirty="0"/>
          </a:p>
          <a:p>
            <a:pPr lvl="0"/>
            <a:r>
              <a:rPr lang="en-US" dirty="0"/>
              <a:t>Women tended to overestimate their personal risk of developing cancer on the one hand, and to assume that if they felt fine, they must be fine</a:t>
            </a:r>
            <a:endParaRPr lang="en-GB" dirty="0"/>
          </a:p>
          <a:p>
            <a:pPr lvl="0"/>
            <a:r>
              <a:rPr lang="en-US" dirty="0"/>
              <a:t>Issues of mistrust or lack of access to healthcare providers</a:t>
            </a:r>
            <a:r>
              <a:rPr lang="en-US" i="1" dirty="0"/>
              <a:t>.  </a:t>
            </a:r>
            <a:r>
              <a:rPr lang="en-US" dirty="0"/>
              <a:t>This actually represents two separate issues that were seen in conjunction in several papers.</a:t>
            </a:r>
            <a:endParaRPr lang="en-GB" dirty="0"/>
          </a:p>
          <a:p>
            <a:pPr lvl="1"/>
            <a:r>
              <a:rPr lang="en-US" dirty="0"/>
              <a:t>The lack of access to healthcare providers is a reflection either of lack of health insurance</a:t>
            </a:r>
            <a:endParaRPr lang="en-GB" dirty="0"/>
          </a:p>
          <a:p>
            <a:pPr lvl="1"/>
            <a:r>
              <a:rPr lang="en-US" dirty="0"/>
              <a:t>lack of money to pay for insurance co-payments or other patient-costs for screening.</a:t>
            </a:r>
            <a:endParaRPr lang="en-GB" dirty="0"/>
          </a:p>
          <a:p>
            <a:endParaRPr lang="en-US" dirty="0"/>
          </a:p>
        </p:txBody>
      </p:sp>
    </p:spTree>
    <p:extLst>
      <p:ext uri="{BB962C8B-B14F-4D97-AF65-F5344CB8AC3E}">
        <p14:creationId xmlns:p14="http://schemas.microsoft.com/office/powerpoint/2010/main" val="1281642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lvl="0"/>
            <a:r>
              <a:rPr lang="en-US" sz="2000" dirty="0"/>
              <a:t>women need to be properly educated about the disease, understand their realistic risks and risk factors for it, and understand the importance of catching the disease early</a:t>
            </a:r>
            <a:r>
              <a:rPr lang="en-US" sz="2000" dirty="0" smtClean="0"/>
              <a:t>.</a:t>
            </a:r>
          </a:p>
          <a:p>
            <a:pPr marL="0" lvl="0" indent="0">
              <a:buNone/>
            </a:pPr>
            <a:endParaRPr lang="en-GB" sz="2000" dirty="0"/>
          </a:p>
          <a:p>
            <a:pPr lvl="0"/>
            <a:r>
              <a:rPr lang="en-US" sz="2000" dirty="0"/>
              <a:t>Women from non-Western societies and African American women frequently held a view that a </a:t>
            </a:r>
            <a:r>
              <a:rPr lang="en-US" sz="2000" b="1" u="sng" dirty="0"/>
              <a:t>diagnosis of breast cancer is a “death sentence</a:t>
            </a:r>
            <a:r>
              <a:rPr lang="en-US" sz="2000" dirty="0"/>
              <a:t>” whereas it is </a:t>
            </a:r>
            <a:r>
              <a:rPr lang="en-US" sz="2000" b="1" u="sng" dirty="0"/>
              <a:t>highly treatable if diagnosed in early stages of the </a:t>
            </a:r>
            <a:r>
              <a:rPr lang="en-US" sz="2000" b="1" u="sng" dirty="0" smtClean="0"/>
              <a:t>disease</a:t>
            </a:r>
          </a:p>
          <a:p>
            <a:pPr marL="0" lvl="0" indent="0">
              <a:buNone/>
            </a:pPr>
            <a:endParaRPr lang="en-US" sz="2000" b="1" u="sng" dirty="0" smtClean="0"/>
          </a:p>
          <a:p>
            <a:pPr lvl="0"/>
            <a:r>
              <a:rPr lang="en-CA" sz="2000" dirty="0" smtClean="0"/>
              <a:t>that </a:t>
            </a:r>
            <a:r>
              <a:rPr lang="en-CA" sz="2000" dirty="0"/>
              <a:t>simple education of these ethnicities is insufficient to improve breast cancer screening compliance</a:t>
            </a:r>
            <a:endParaRPr lang="en-GB" sz="2000" dirty="0"/>
          </a:p>
          <a:p>
            <a:pPr lvl="0"/>
            <a:r>
              <a:rPr lang="en-CA" sz="2000" b="1" dirty="0">
                <a:solidFill>
                  <a:srgbClr val="FFC000"/>
                </a:solidFill>
              </a:rPr>
              <a:t>Clinical nurses may be able to improve the compliance of their multicultural female patients with recommended screening guidelines by increasing their sensitivity and understanding of the issues the patients have with such processes.</a:t>
            </a:r>
            <a:endParaRPr lang="en-GB" sz="2000" dirty="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61889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Physicians at work desig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Physicians at work design template</Template>
  <TotalTime>10</TotalTime>
  <Words>568</Words>
  <Application>Microsoft Office PowerPoint</Application>
  <PresentationFormat>On-screen Show (4:3)</PresentationFormat>
  <Paragraphs>38</Paragraphs>
  <Slides>7</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Physicians at work design template</vt:lpstr>
      <vt:lpstr>Evidence Based Practice</vt:lpstr>
      <vt:lpstr>INTRODUCTION</vt:lpstr>
      <vt:lpstr>METHODS</vt:lpstr>
      <vt:lpstr>RESULTS</vt:lpstr>
      <vt:lpstr>RESULTS</vt:lpstr>
      <vt:lpstr>DISCUSSION</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dc:title>
  <dc:creator>Owner</dc:creator>
  <cp:lastModifiedBy>Owner</cp:lastModifiedBy>
  <cp:revision>2</cp:revision>
  <dcterms:created xsi:type="dcterms:W3CDTF">2011-06-08T22:22:53Z</dcterms:created>
  <dcterms:modified xsi:type="dcterms:W3CDTF">2011-06-08T22:33:15Z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TC102862151033</vt:lpwstr>
  </property>
</Properties>
</file>