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4"/>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2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07933-4271-40E6-9104-A20EED364A9B}" type="datetimeFigureOut">
              <a:rPr lang="en-US" smtClean="0"/>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F4DC7-3AD9-40A1-9F70-D5EEEE08A083}" type="slidenum">
              <a:rPr lang="en-US" smtClean="0"/>
              <a:t>‹#›</a:t>
            </a:fld>
            <a:endParaRPr lang="en-US"/>
          </a:p>
        </p:txBody>
      </p:sp>
    </p:spTree>
    <p:extLst>
      <p:ext uri="{BB962C8B-B14F-4D97-AF65-F5344CB8AC3E}">
        <p14:creationId xmlns:p14="http://schemas.microsoft.com/office/powerpoint/2010/main" val="174090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Claims about the</a:t>
            </a:r>
            <a:r>
              <a:rPr lang="en-US" baseline="0" dirty="0" smtClean="0"/>
              <a:t> permanency of Date seeds have been controversial. A two-year excavation of Masada, which ended in 1965, revealed the existence of ancient Date seeds. The seeds were collected and stored at room temperature for four decades.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2</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Seeds</a:t>
            </a:r>
            <a:r>
              <a:rPr lang="en-US" baseline="0" dirty="0" smtClean="0"/>
              <a:t> from this collection were obtained in 2005 and identified as Date seeds. Three seeds were found to be intact and were planted in a prepared and quarantined site. Within eight weeks of being planted, one seed germinated. The seedling showed growth patterns consistent with that of modern Date seeds. The only visible disparity between the ancient seedling and modern seedlings were whitish spots on very early leaves of the ancient seedling. Experts agree this was due insufficient nutrients during its initial stages of germination. Genetic analysis of the germinated seedling indicate that the plant is made up of Moroccan, Egyptian, and Iraqi cultivars. The information gathered through the germination of ancient seedlings provide significant information about the background of historic crops, as well as the cultivation of modern date palms.   </a:t>
            </a:r>
            <a:endParaRPr lang="en-US" dirty="0" smtClean="0"/>
          </a:p>
          <a:p>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3</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efficacy testing has identified</a:t>
            </a:r>
            <a:r>
              <a:rPr lang="en-US" baseline="0" dirty="0" smtClean="0"/>
              <a:t> a possible candidate for a universally accepted plant barcode. The barcode is a two-locus barcode which will be able to serve various plant species. DNA barcoding is helpful in accurate and prompt species identification. Additionally, DNA barcoding is helpful in identifying species which are often overlooked. With the use of DNA barcoding, online libraries of barcode sequences are developed and all known and unknown species can be matched to these barcodes.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5</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centralized plant barcode database will assist with</a:t>
            </a:r>
            <a:r>
              <a:rPr lang="en-US" baseline="0" dirty="0" smtClean="0"/>
              <a:t> taxonomy, biodiversity assessment and conservation, control of plant import and export procedures, and identification of endangered plant species. The temporary suggested barcode requires significant refinement because it currently does not have the capacity to accommodate all land and water plant species. In the meantime, the two-locus barcode (</a:t>
            </a:r>
            <a:r>
              <a:rPr lang="en-US" baseline="0" dirty="0" err="1" smtClean="0"/>
              <a:t>rbcL</a:t>
            </a:r>
            <a:r>
              <a:rPr lang="en-US" baseline="0" dirty="0" smtClean="0"/>
              <a:t> + </a:t>
            </a:r>
            <a:r>
              <a:rPr lang="en-US" baseline="0" dirty="0" err="1" smtClean="0"/>
              <a:t>matK</a:t>
            </a:r>
            <a:r>
              <a:rPr lang="en-US" baseline="0" dirty="0" smtClean="0"/>
              <a:t>) will be used to initiate barcoding of all plants.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6</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a:t>
            </a:r>
            <a:r>
              <a:rPr lang="en-US" baseline="0" dirty="0" smtClean="0"/>
              <a:t> and fungi barcoding is more complex than animal and algae barcoding because it requires intraspecific identification. This means that it requires identification within a species. Animal and algae barcoding provides interspecific identification. This means it provides identification between various species. Barcoding for plants and fungi requires a more complex formula in order to identify slow-developing genes, as well as to identify various intraspecific qualities.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8</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Nuclear DNA means that DNA is derived from both parents of the species. Organellar DNA means DNA is derived from only one parent. Nuclear DNA is far more accurate. Although plant and fungi barcoding is in its infancy, it is crucial that a more complex and effective system be developed. Doing so will assure the rapid and accurate identification</a:t>
            </a:r>
            <a:r>
              <a:rPr lang="en-US" baseline="0" dirty="0" smtClean="0"/>
              <a:t> of various plant and fungi species.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9</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Barcoding for land plants are problematic because they have exceedingly high levels of variability and typical land plant</a:t>
            </a:r>
            <a:r>
              <a:rPr lang="en-US" baseline="0" dirty="0" smtClean="0"/>
              <a:t> plastid phylogenetic markers have limited variation. For these reasons the development of barcoding for land plants is at a temporary standstill.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11</a:t>
            </a:fld>
            <a:endParaRPr lang="en-US"/>
          </a:p>
        </p:txBody>
      </p:sp>
    </p:spTree>
    <p:extLst>
      <p:ext uri="{BB962C8B-B14F-4D97-AF65-F5344CB8AC3E}">
        <p14:creationId xmlns:p14="http://schemas.microsoft.com/office/powerpoint/2010/main" val="2790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effort to commence with the barcoding system of land plants, herbarium</a:t>
            </a:r>
            <a:r>
              <a:rPr lang="en-US" baseline="0" dirty="0" smtClean="0"/>
              <a:t> and museum specimens have been utilized. Experts have concluded that it will be an impossible task to effectively gather samples of each land plant species on earth today. As a result, specimens that have already been collected are used. However, many of these specimens have highly degraded DNA. It is therefore pertinent that the process of collecting and identifying specimens and their genetic makeup resume in a </a:t>
            </a:r>
            <a:r>
              <a:rPr lang="en-US" baseline="0" smtClean="0"/>
              <a:t>speedy fashion. </a:t>
            </a:r>
            <a:endParaRPr lang="en-US" dirty="0"/>
          </a:p>
        </p:txBody>
      </p:sp>
      <p:sp>
        <p:nvSpPr>
          <p:cNvPr id="4" name="Slide Number Placeholder 3"/>
          <p:cNvSpPr>
            <a:spLocks noGrp="1"/>
          </p:cNvSpPr>
          <p:nvPr>
            <p:ph type="sldNum" sz="quarter" idx="10"/>
          </p:nvPr>
        </p:nvSpPr>
        <p:spPr/>
        <p:txBody>
          <a:bodyPr/>
          <a:lstStyle/>
          <a:p>
            <a:fld id="{8B9F4DC7-3AD9-40A1-9F70-D5EEEE08A083}" type="slidenum">
              <a:rPr lang="en-US" smtClean="0"/>
              <a:t>12</a:t>
            </a:fld>
            <a:endParaRPr lang="en-US"/>
          </a:p>
        </p:txBody>
      </p:sp>
    </p:spTree>
    <p:extLst>
      <p:ext uri="{BB962C8B-B14F-4D97-AF65-F5344CB8AC3E}">
        <p14:creationId xmlns:p14="http://schemas.microsoft.com/office/powerpoint/2010/main" val="279091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667A3FE-D3C3-4FE1-8DA0-BB2D71817176}" type="datetimeFigureOut">
              <a:rPr lang="en-US" smtClean="0"/>
              <a:t>6/7/2011</a:t>
            </a:fld>
            <a:endParaRPr lang="en-US"/>
          </a:p>
        </p:txBody>
      </p:sp>
      <p:sp>
        <p:nvSpPr>
          <p:cNvPr id="16" name="Slide Number Placeholder 15"/>
          <p:cNvSpPr>
            <a:spLocks noGrp="1"/>
          </p:cNvSpPr>
          <p:nvPr>
            <p:ph type="sldNum" sz="quarter" idx="11"/>
          </p:nvPr>
        </p:nvSpPr>
        <p:spPr/>
        <p:txBody>
          <a:bodyPr/>
          <a:lstStyle/>
          <a:p>
            <a:fld id="{0CB3EC7D-1D87-44D2-94A1-A7451B2BEC9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7A3FE-D3C3-4FE1-8DA0-BB2D71817176}"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EC7D-1D87-44D2-94A1-A7451B2BEC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7A3FE-D3C3-4FE1-8DA0-BB2D71817176}" type="datetimeFigureOut">
              <a:rPr lang="en-US" smtClean="0"/>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EC7D-1D87-44D2-94A1-A7451B2BEC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667A3FE-D3C3-4FE1-8DA0-BB2D71817176}" type="datetimeFigureOut">
              <a:rPr lang="en-US" smtClean="0"/>
              <a:t>6/7/2011</a:t>
            </a:fld>
            <a:endParaRPr lang="en-US"/>
          </a:p>
        </p:txBody>
      </p:sp>
      <p:sp>
        <p:nvSpPr>
          <p:cNvPr id="15" name="Slide Number Placeholder 14"/>
          <p:cNvSpPr>
            <a:spLocks noGrp="1"/>
          </p:cNvSpPr>
          <p:nvPr>
            <p:ph type="sldNum" sz="quarter" idx="11"/>
          </p:nvPr>
        </p:nvSpPr>
        <p:spPr/>
        <p:txBody>
          <a:bodyPr/>
          <a:lstStyle/>
          <a:p>
            <a:fld id="{0CB3EC7D-1D87-44D2-94A1-A7451B2BEC9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667A3FE-D3C3-4FE1-8DA0-BB2D71817176}" type="datetimeFigureOut">
              <a:rPr lang="en-US" smtClean="0"/>
              <a:t>6/7/2011</a:t>
            </a:fld>
            <a:endParaRPr lang="en-US"/>
          </a:p>
        </p:txBody>
      </p:sp>
      <p:sp>
        <p:nvSpPr>
          <p:cNvPr id="13" name="Slide Number Placeholder 12"/>
          <p:cNvSpPr>
            <a:spLocks noGrp="1"/>
          </p:cNvSpPr>
          <p:nvPr>
            <p:ph type="sldNum" sz="quarter" idx="11"/>
          </p:nvPr>
        </p:nvSpPr>
        <p:spPr/>
        <p:txBody>
          <a:bodyPr/>
          <a:lstStyle/>
          <a:p>
            <a:fld id="{0CB3EC7D-1D87-44D2-94A1-A7451B2BEC9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667A3FE-D3C3-4FE1-8DA0-BB2D71817176}" type="datetimeFigureOut">
              <a:rPr lang="en-US" smtClean="0"/>
              <a:t>6/7/2011</a:t>
            </a:fld>
            <a:endParaRPr lang="en-US"/>
          </a:p>
        </p:txBody>
      </p:sp>
      <p:sp>
        <p:nvSpPr>
          <p:cNvPr id="9" name="Slide Number Placeholder 8"/>
          <p:cNvSpPr>
            <a:spLocks noGrp="1"/>
          </p:cNvSpPr>
          <p:nvPr>
            <p:ph type="sldNum" sz="quarter" idx="11"/>
          </p:nvPr>
        </p:nvSpPr>
        <p:spPr/>
        <p:txBody>
          <a:bodyPr/>
          <a:lstStyle/>
          <a:p>
            <a:fld id="{0CB3EC7D-1D87-44D2-94A1-A7451B2BEC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667A3FE-D3C3-4FE1-8DA0-BB2D71817176}" type="datetimeFigureOut">
              <a:rPr lang="en-US" smtClean="0"/>
              <a:t>6/7/2011</a:t>
            </a:fld>
            <a:endParaRPr lang="en-US"/>
          </a:p>
        </p:txBody>
      </p:sp>
      <p:sp>
        <p:nvSpPr>
          <p:cNvPr id="15" name="Slide Number Placeholder 14"/>
          <p:cNvSpPr>
            <a:spLocks noGrp="1"/>
          </p:cNvSpPr>
          <p:nvPr>
            <p:ph type="sldNum" sz="quarter" idx="11"/>
          </p:nvPr>
        </p:nvSpPr>
        <p:spPr/>
        <p:txBody>
          <a:bodyPr/>
          <a:lstStyle/>
          <a:p>
            <a:fld id="{0CB3EC7D-1D87-44D2-94A1-A7451B2BEC9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667A3FE-D3C3-4FE1-8DA0-BB2D71817176}" type="datetimeFigureOut">
              <a:rPr lang="en-US" smtClean="0"/>
              <a:t>6/7/2011</a:t>
            </a:fld>
            <a:endParaRPr lang="en-US"/>
          </a:p>
        </p:txBody>
      </p:sp>
      <p:sp>
        <p:nvSpPr>
          <p:cNvPr id="8" name="Slide Number Placeholder 7"/>
          <p:cNvSpPr>
            <a:spLocks noGrp="1"/>
          </p:cNvSpPr>
          <p:nvPr>
            <p:ph type="sldNum" sz="quarter" idx="11"/>
          </p:nvPr>
        </p:nvSpPr>
        <p:spPr/>
        <p:txBody>
          <a:bodyPr/>
          <a:lstStyle/>
          <a:p>
            <a:fld id="{0CB3EC7D-1D87-44D2-94A1-A7451B2BEC9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67A3FE-D3C3-4FE1-8DA0-BB2D71817176}" type="datetimeFigureOut">
              <a:rPr lang="en-US" smtClean="0"/>
              <a:t>6/7/2011</a:t>
            </a:fld>
            <a:endParaRPr lang="en-US"/>
          </a:p>
        </p:txBody>
      </p:sp>
      <p:sp>
        <p:nvSpPr>
          <p:cNvPr id="6" name="Slide Number Placeholder 5"/>
          <p:cNvSpPr>
            <a:spLocks noGrp="1"/>
          </p:cNvSpPr>
          <p:nvPr>
            <p:ph type="sldNum" sz="quarter" idx="11"/>
          </p:nvPr>
        </p:nvSpPr>
        <p:spPr/>
        <p:txBody>
          <a:bodyPr/>
          <a:lstStyle/>
          <a:p>
            <a:fld id="{0CB3EC7D-1D87-44D2-94A1-A7451B2BEC9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667A3FE-D3C3-4FE1-8DA0-BB2D71817176}" type="datetimeFigureOut">
              <a:rPr lang="en-US" smtClean="0"/>
              <a:t>6/7/2011</a:t>
            </a:fld>
            <a:endParaRPr lang="en-US"/>
          </a:p>
        </p:txBody>
      </p:sp>
      <p:sp>
        <p:nvSpPr>
          <p:cNvPr id="16" name="Slide Number Placeholder 15"/>
          <p:cNvSpPr>
            <a:spLocks noGrp="1"/>
          </p:cNvSpPr>
          <p:nvPr>
            <p:ph type="sldNum" sz="quarter" idx="11"/>
          </p:nvPr>
        </p:nvSpPr>
        <p:spPr/>
        <p:txBody>
          <a:bodyPr/>
          <a:lstStyle/>
          <a:p>
            <a:fld id="{0CB3EC7D-1D87-44D2-94A1-A7451B2BEC9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667A3FE-D3C3-4FE1-8DA0-BB2D71817176}" type="datetimeFigureOut">
              <a:rPr lang="en-US" smtClean="0"/>
              <a:t>6/7/2011</a:t>
            </a:fld>
            <a:endParaRPr lang="en-US"/>
          </a:p>
        </p:txBody>
      </p:sp>
      <p:sp>
        <p:nvSpPr>
          <p:cNvPr id="14" name="Slide Number Placeholder 13"/>
          <p:cNvSpPr>
            <a:spLocks noGrp="1"/>
          </p:cNvSpPr>
          <p:nvPr>
            <p:ph type="sldNum" sz="quarter" idx="11"/>
          </p:nvPr>
        </p:nvSpPr>
        <p:spPr/>
        <p:txBody>
          <a:bodyPr/>
          <a:lstStyle/>
          <a:p>
            <a:fld id="{0CB3EC7D-1D87-44D2-94A1-A7451B2BEC9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667A3FE-D3C3-4FE1-8DA0-BB2D71817176}" type="datetimeFigureOut">
              <a:rPr lang="en-US" smtClean="0"/>
              <a:t>6/7/2011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CB3EC7D-1D87-44D2-94A1-A7451B2BEC9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Date Seeds</a:t>
            </a:r>
            <a:endParaRPr lang="en-US" dirty="0"/>
          </a:p>
        </p:txBody>
      </p:sp>
      <p:sp>
        <p:nvSpPr>
          <p:cNvPr id="3" name="Subtitle 2"/>
          <p:cNvSpPr>
            <a:spLocks noGrp="1"/>
          </p:cNvSpPr>
          <p:nvPr>
            <p:ph type="subTitle" idx="1"/>
          </p:nvPr>
        </p:nvSpPr>
        <p:spPr/>
        <p:txBody>
          <a:bodyPr/>
          <a:lstStyle/>
          <a:p>
            <a:r>
              <a:rPr lang="en-US" dirty="0" smtClean="0"/>
              <a:t>Germination, Genetics, and Growth</a:t>
            </a:r>
            <a:endParaRPr lang="en-US" dirty="0"/>
          </a:p>
        </p:txBody>
      </p:sp>
    </p:spTree>
    <p:extLst>
      <p:ext uri="{BB962C8B-B14F-4D97-AF65-F5344CB8AC3E}">
        <p14:creationId xmlns:p14="http://schemas.microsoft.com/office/powerpoint/2010/main" val="109178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 Plants and DNA Barcoding</a:t>
            </a:r>
            <a:endParaRPr lang="en-US" dirty="0"/>
          </a:p>
        </p:txBody>
      </p:sp>
      <p:sp>
        <p:nvSpPr>
          <p:cNvPr id="3" name="Subtitle 2"/>
          <p:cNvSpPr>
            <a:spLocks noGrp="1"/>
          </p:cNvSpPr>
          <p:nvPr>
            <p:ph type="subTitle" idx="1"/>
          </p:nvPr>
        </p:nvSpPr>
        <p:spPr/>
        <p:txBody>
          <a:bodyPr/>
          <a:lstStyle/>
          <a:p>
            <a:r>
              <a:rPr lang="en-US" dirty="0" smtClean="0"/>
              <a:t>Short-term and long-term goals</a:t>
            </a:r>
            <a:endParaRPr lang="en-US" dirty="0"/>
          </a:p>
        </p:txBody>
      </p:sp>
    </p:spTree>
    <p:extLst>
      <p:ext uri="{BB962C8B-B14F-4D97-AF65-F5344CB8AC3E}">
        <p14:creationId xmlns:p14="http://schemas.microsoft.com/office/powerpoint/2010/main" val="27017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DNA barcoding for land plants have proved to be problematic</a:t>
            </a:r>
          </a:p>
          <a:p>
            <a:r>
              <a:rPr lang="en-US" dirty="0" smtClean="0"/>
              <a:t>Most prominent barcode users are scientists (other than those in the field of taxonomy), and taxonomists</a:t>
            </a:r>
          </a:p>
        </p:txBody>
      </p:sp>
      <p:sp>
        <p:nvSpPr>
          <p:cNvPr id="3" name="Title 2"/>
          <p:cNvSpPr>
            <a:spLocks noGrp="1"/>
          </p:cNvSpPr>
          <p:nvPr>
            <p:ph type="title"/>
          </p:nvPr>
        </p:nvSpPr>
        <p:spPr>
          <a:xfrm>
            <a:off x="228600" y="228600"/>
            <a:ext cx="4724400" cy="914400"/>
          </a:xfrm>
        </p:spPr>
        <p:txBody>
          <a:bodyPr/>
          <a:lstStyle/>
          <a:p>
            <a:r>
              <a:rPr lang="en-US" sz="4400" dirty="0" smtClean="0"/>
              <a:t>Land Plants</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67" y="533131"/>
            <a:ext cx="3865533" cy="57914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7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DNA samples can be extracted from plant species that have a higher quality of intact materials</a:t>
            </a:r>
          </a:p>
          <a:p>
            <a:r>
              <a:rPr lang="en-US" dirty="0" smtClean="0"/>
              <a:t>DNA banks are already in progress, for example the Royal Botanic Gardens</a:t>
            </a:r>
          </a:p>
        </p:txBody>
      </p:sp>
      <p:sp>
        <p:nvSpPr>
          <p:cNvPr id="3" name="Title 2"/>
          <p:cNvSpPr>
            <a:spLocks noGrp="1"/>
          </p:cNvSpPr>
          <p:nvPr>
            <p:ph type="title"/>
          </p:nvPr>
        </p:nvSpPr>
        <p:spPr>
          <a:xfrm>
            <a:off x="228600" y="228600"/>
            <a:ext cx="4724400" cy="914400"/>
          </a:xfrm>
        </p:spPr>
        <p:txBody>
          <a:bodyPr/>
          <a:lstStyle/>
          <a:p>
            <a:r>
              <a:rPr lang="en-US" sz="4400" dirty="0" smtClean="0"/>
              <a:t>Land Plants</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67" y="533131"/>
            <a:ext cx="3865533" cy="57914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23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Germination of lotus seeds as old as 1300-years have been documented</a:t>
            </a:r>
          </a:p>
          <a:p>
            <a:r>
              <a:rPr lang="en-US" dirty="0" smtClean="0"/>
              <a:t>These seeds are estimated to have existed between 206 BCE and 24 CE</a:t>
            </a:r>
          </a:p>
          <a:p>
            <a:r>
              <a:rPr lang="en-US" dirty="0"/>
              <a:t>Ancient seeds were identified as Date seeds</a:t>
            </a:r>
          </a:p>
          <a:p>
            <a:r>
              <a:rPr lang="en-US" dirty="0"/>
              <a:t>Seeds dating as far back as 113 BCE were planted in 2005</a:t>
            </a:r>
          </a:p>
          <a:p>
            <a:pPr marL="18288" indent="0">
              <a:buNone/>
            </a:pPr>
            <a:endParaRPr lang="en-US" dirty="0"/>
          </a:p>
        </p:txBody>
      </p:sp>
      <p:sp>
        <p:nvSpPr>
          <p:cNvPr id="3" name="Title 2"/>
          <p:cNvSpPr>
            <a:spLocks noGrp="1"/>
          </p:cNvSpPr>
          <p:nvPr>
            <p:ph type="title"/>
          </p:nvPr>
        </p:nvSpPr>
        <p:spPr>
          <a:xfrm>
            <a:off x="228600" y="228600"/>
            <a:ext cx="4114800" cy="914400"/>
          </a:xfrm>
        </p:spPr>
        <p:txBody>
          <a:bodyPr/>
          <a:lstStyle/>
          <a:p>
            <a:r>
              <a:rPr lang="en-US" sz="4400" dirty="0" smtClean="0"/>
              <a:t>Ancient Dates</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448541"/>
            <a:ext cx="3429000" cy="22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2819400"/>
            <a:ext cx="4381500" cy="338554"/>
          </a:xfrm>
          <a:prstGeom prst="rect">
            <a:avLst/>
          </a:prstGeom>
          <a:noFill/>
        </p:spPr>
        <p:txBody>
          <a:bodyPr wrap="square" rtlCol="0">
            <a:spAutoFit/>
          </a:bodyPr>
          <a:lstStyle/>
          <a:p>
            <a:r>
              <a:rPr lang="en-US" sz="1600" b="1" dirty="0" smtClean="0">
                <a:latin typeface="Arial" pitchFamily="34" charset="0"/>
                <a:cs typeface="Arial" pitchFamily="34" charset="0"/>
              </a:rPr>
              <a:t>Ancient Date seeds from Masada</a:t>
            </a:r>
            <a:endParaRPr lang="en-US" sz="1600" b="1" dirty="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3448050"/>
            <a:ext cx="2762250" cy="27469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27418" y="6333292"/>
            <a:ext cx="4381500" cy="338554"/>
          </a:xfrm>
          <a:prstGeom prst="rect">
            <a:avLst/>
          </a:prstGeom>
          <a:noFill/>
        </p:spPr>
        <p:txBody>
          <a:bodyPr wrap="square" rtlCol="0">
            <a:spAutoFit/>
          </a:bodyPr>
          <a:lstStyle/>
          <a:p>
            <a:r>
              <a:rPr lang="en-US" sz="1600" b="1" dirty="0" smtClean="0">
                <a:latin typeface="Arial" pitchFamily="34" charset="0"/>
                <a:cs typeface="Arial" pitchFamily="34" charset="0"/>
              </a:rPr>
              <a:t>Germinated Seedling; Aged 23 Months</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426098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Plant was transferred to a larger pot after 15 months</a:t>
            </a:r>
          </a:p>
          <a:p>
            <a:r>
              <a:rPr lang="en-US" dirty="0" smtClean="0"/>
              <a:t>The longevity of the ancient seeds are attributed to high summer temperatures and low precipitation of ancient Masada</a:t>
            </a:r>
          </a:p>
          <a:p>
            <a:r>
              <a:rPr lang="en-US" dirty="0" smtClean="0"/>
              <a:t>Date Palm was domesticated more than 5,000 years ago</a:t>
            </a:r>
          </a:p>
          <a:p>
            <a:pPr marL="18288" indent="0">
              <a:buNone/>
            </a:pPr>
            <a:endParaRPr lang="en-US" dirty="0"/>
          </a:p>
        </p:txBody>
      </p:sp>
      <p:sp>
        <p:nvSpPr>
          <p:cNvPr id="3" name="Title 2"/>
          <p:cNvSpPr>
            <a:spLocks noGrp="1"/>
          </p:cNvSpPr>
          <p:nvPr>
            <p:ph type="title"/>
          </p:nvPr>
        </p:nvSpPr>
        <p:spPr>
          <a:xfrm>
            <a:off x="228600" y="228600"/>
            <a:ext cx="4114800" cy="914400"/>
          </a:xfrm>
        </p:spPr>
        <p:txBody>
          <a:bodyPr/>
          <a:lstStyle/>
          <a:p>
            <a:r>
              <a:rPr lang="en-US" sz="4400" dirty="0" smtClean="0"/>
              <a:t>Ancient Dates</a:t>
            </a:r>
            <a:endParaRPr lang="en-US" sz="4400" dirty="0"/>
          </a:p>
        </p:txBody>
      </p:sp>
      <p:sp>
        <p:nvSpPr>
          <p:cNvPr id="7" name="TextBox 6"/>
          <p:cNvSpPr txBox="1"/>
          <p:nvPr/>
        </p:nvSpPr>
        <p:spPr>
          <a:xfrm>
            <a:off x="4533900" y="5528846"/>
            <a:ext cx="4381500" cy="338554"/>
          </a:xfrm>
          <a:prstGeom prst="rect">
            <a:avLst/>
          </a:prstGeom>
          <a:noFill/>
        </p:spPr>
        <p:txBody>
          <a:bodyPr wrap="square" rtlCol="0">
            <a:spAutoFit/>
          </a:bodyPr>
          <a:lstStyle/>
          <a:p>
            <a:r>
              <a:rPr lang="en-US" sz="1600" b="1" dirty="0" smtClean="0">
                <a:latin typeface="Arial" pitchFamily="34" charset="0"/>
                <a:cs typeface="Arial" pitchFamily="34" charset="0"/>
              </a:rPr>
              <a:t>Ancient seedling at 26 months</a:t>
            </a:r>
            <a:endParaRPr lang="en-US" sz="1600" b="1"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447" y="609600"/>
            <a:ext cx="4067175"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46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DNA Barcoding in Plants</a:t>
            </a:r>
            <a:endParaRPr lang="en-US" sz="4800" dirty="0"/>
          </a:p>
        </p:txBody>
      </p:sp>
      <p:sp>
        <p:nvSpPr>
          <p:cNvPr id="3" name="Subtitle 2"/>
          <p:cNvSpPr>
            <a:spLocks noGrp="1"/>
          </p:cNvSpPr>
          <p:nvPr>
            <p:ph type="subTitle" idx="1"/>
          </p:nvPr>
        </p:nvSpPr>
        <p:spPr/>
        <p:txBody>
          <a:bodyPr/>
          <a:lstStyle/>
          <a:p>
            <a:r>
              <a:rPr lang="en-US" dirty="0" smtClean="0"/>
              <a:t>Taxonomy in a new perspective</a:t>
            </a:r>
            <a:endParaRPr lang="en-US" dirty="0"/>
          </a:p>
        </p:txBody>
      </p:sp>
    </p:spTree>
    <p:extLst>
      <p:ext uri="{BB962C8B-B14F-4D97-AF65-F5344CB8AC3E}">
        <p14:creationId xmlns:p14="http://schemas.microsoft.com/office/powerpoint/2010/main" val="87995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DNA barcoding refers to the process of identifying species based on the diversity of nucleotides of short DNA segments</a:t>
            </a:r>
          </a:p>
          <a:p>
            <a:r>
              <a:rPr lang="en-US" dirty="0" smtClean="0"/>
              <a:t>It is well-established in animals, but not in plants because plants do not have a universally accepted barcode</a:t>
            </a:r>
          </a:p>
        </p:txBody>
      </p:sp>
      <p:sp>
        <p:nvSpPr>
          <p:cNvPr id="3" name="Title 2"/>
          <p:cNvSpPr>
            <a:spLocks noGrp="1"/>
          </p:cNvSpPr>
          <p:nvPr>
            <p:ph type="title"/>
          </p:nvPr>
        </p:nvSpPr>
        <p:spPr>
          <a:xfrm>
            <a:off x="228600" y="228600"/>
            <a:ext cx="4724400" cy="914400"/>
          </a:xfrm>
        </p:spPr>
        <p:txBody>
          <a:bodyPr/>
          <a:lstStyle/>
          <a:p>
            <a:r>
              <a:rPr lang="en-US" sz="4400" dirty="0" smtClean="0"/>
              <a:t>DNA Barcoding</a:t>
            </a:r>
            <a:endParaRPr lang="en-US" sz="4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918" y="1905000"/>
            <a:ext cx="4092082"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30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Because no sufficient DNA barcode has been developed for plants, a temporary two-locus standard barcode will be used</a:t>
            </a:r>
          </a:p>
          <a:p>
            <a:r>
              <a:rPr lang="en-US" dirty="0" smtClean="0"/>
              <a:t>This is a step in the direction of establishing a centralized plant barcode database</a:t>
            </a:r>
          </a:p>
        </p:txBody>
      </p:sp>
      <p:sp>
        <p:nvSpPr>
          <p:cNvPr id="3" name="Title 2"/>
          <p:cNvSpPr>
            <a:spLocks noGrp="1"/>
          </p:cNvSpPr>
          <p:nvPr>
            <p:ph type="title"/>
          </p:nvPr>
        </p:nvSpPr>
        <p:spPr>
          <a:xfrm>
            <a:off x="228600" y="228600"/>
            <a:ext cx="4724400" cy="914400"/>
          </a:xfrm>
        </p:spPr>
        <p:txBody>
          <a:bodyPr/>
          <a:lstStyle/>
          <a:p>
            <a:r>
              <a:rPr lang="en-US" sz="4400" dirty="0" smtClean="0"/>
              <a:t>DNA Barcoding</a:t>
            </a:r>
            <a:endParaRPr lang="en-US" sz="4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918" y="1905000"/>
            <a:ext cx="4092082"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50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Barcoding of Plants &amp; Fungi</a:t>
            </a:r>
            <a:endParaRPr lang="en-US" dirty="0"/>
          </a:p>
        </p:txBody>
      </p:sp>
      <p:sp>
        <p:nvSpPr>
          <p:cNvPr id="3" name="Subtitle 2"/>
          <p:cNvSpPr>
            <a:spLocks noGrp="1"/>
          </p:cNvSpPr>
          <p:nvPr>
            <p:ph type="subTitle" idx="1"/>
          </p:nvPr>
        </p:nvSpPr>
        <p:spPr/>
        <p:txBody>
          <a:bodyPr/>
          <a:lstStyle/>
          <a:p>
            <a:r>
              <a:rPr lang="en-US" dirty="0" smtClean="0"/>
              <a:t>Ecology</a:t>
            </a:r>
            <a:endParaRPr lang="en-US" dirty="0"/>
          </a:p>
        </p:txBody>
      </p:sp>
    </p:spTree>
    <p:extLst>
      <p:ext uri="{BB962C8B-B14F-4D97-AF65-F5344CB8AC3E}">
        <p14:creationId xmlns:p14="http://schemas.microsoft.com/office/powerpoint/2010/main" val="255797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Barcoding identification of plants and fungi are faced with several challenges</a:t>
            </a:r>
          </a:p>
          <a:p>
            <a:r>
              <a:rPr lang="en-US" dirty="0" smtClean="0"/>
              <a:t>Animals and algae have universal barcodes, but this is not possible with plants</a:t>
            </a:r>
          </a:p>
        </p:txBody>
      </p:sp>
      <p:sp>
        <p:nvSpPr>
          <p:cNvPr id="3" name="Title 2"/>
          <p:cNvSpPr>
            <a:spLocks noGrp="1"/>
          </p:cNvSpPr>
          <p:nvPr>
            <p:ph type="title"/>
          </p:nvPr>
        </p:nvSpPr>
        <p:spPr>
          <a:xfrm>
            <a:off x="228600" y="228600"/>
            <a:ext cx="4724400" cy="914400"/>
          </a:xfrm>
        </p:spPr>
        <p:txBody>
          <a:bodyPr/>
          <a:lstStyle/>
          <a:p>
            <a:r>
              <a:rPr lang="en-US" sz="4400" dirty="0" smtClean="0"/>
              <a:t>Barcoding</a:t>
            </a:r>
            <a:endParaRPr lang="en-US" sz="4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56" y="571500"/>
            <a:ext cx="4082143" cy="54187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4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268" y="1524000"/>
            <a:ext cx="3887932" cy="4670955"/>
          </a:xfrm>
        </p:spPr>
        <p:txBody>
          <a:bodyPr>
            <a:normAutofit/>
          </a:bodyPr>
          <a:lstStyle/>
          <a:p>
            <a:r>
              <a:rPr lang="en-US" dirty="0" smtClean="0"/>
              <a:t>Nuclear DNA is more effective than organellar DNA</a:t>
            </a:r>
          </a:p>
          <a:p>
            <a:r>
              <a:rPr lang="en-US" dirty="0" smtClean="0"/>
              <a:t>Barcoding used in plants and animals are of an organellar nature</a:t>
            </a:r>
          </a:p>
        </p:txBody>
      </p:sp>
      <p:sp>
        <p:nvSpPr>
          <p:cNvPr id="3" name="Title 2"/>
          <p:cNvSpPr>
            <a:spLocks noGrp="1"/>
          </p:cNvSpPr>
          <p:nvPr>
            <p:ph type="title"/>
          </p:nvPr>
        </p:nvSpPr>
        <p:spPr>
          <a:xfrm>
            <a:off x="228600" y="228600"/>
            <a:ext cx="4724400" cy="914400"/>
          </a:xfrm>
        </p:spPr>
        <p:txBody>
          <a:bodyPr/>
          <a:lstStyle/>
          <a:p>
            <a:r>
              <a:rPr lang="en-US" sz="4400" dirty="0" smtClean="0"/>
              <a:t>Barcoding</a:t>
            </a:r>
            <a:endParaRPr lang="en-US" sz="4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56" y="571500"/>
            <a:ext cx="4082143" cy="54187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827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941</Words>
  <Application>Microsoft Office PowerPoint</Application>
  <PresentationFormat>On-screen Show (4:3)</PresentationFormat>
  <Paragraphs>54</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Ancient Date Seeds</vt:lpstr>
      <vt:lpstr>Ancient Dates</vt:lpstr>
      <vt:lpstr>Ancient Dates</vt:lpstr>
      <vt:lpstr>DNA Barcoding in Plants</vt:lpstr>
      <vt:lpstr>DNA Barcoding</vt:lpstr>
      <vt:lpstr>DNA Barcoding</vt:lpstr>
      <vt:lpstr>Barcoding of Plants &amp; Fungi</vt:lpstr>
      <vt:lpstr>Barcoding</vt:lpstr>
      <vt:lpstr>Barcoding</vt:lpstr>
      <vt:lpstr>Land Plants and DNA Barcoding</vt:lpstr>
      <vt:lpstr>Land Plants</vt:lpstr>
      <vt:lpstr>Land Plants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2011-06-07T06:18:31Z</dcterms:created>
  <dcterms:modified xsi:type="dcterms:W3CDTF">2011-06-07T06:18:38Z</dcterms:modified>
</cp:coreProperties>
</file>