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3" autoAdjust="0"/>
    <p:restoredTop sz="99494" autoAdjust="0"/>
  </p:normalViewPr>
  <p:slideViewPr>
    <p:cSldViewPr>
      <p:cViewPr varScale="1">
        <p:scale>
          <a:sx n="46" d="100"/>
          <a:sy n="46" d="100"/>
        </p:scale>
        <p:origin x="-5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004F91-2A1D-4DC8-B161-76E8B25F57E5}" type="datetimeFigureOut">
              <a:rPr lang="en-US" smtClean="0"/>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65856-4A87-434E-9F9A-CBE95BC671B7}"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advTm="0">
        <p14:reveal/>
        <p:sndAc>
          <p:stSnd>
            <p:snd r:embed="rId1" name="wind.wav"/>
          </p:stSnd>
        </p:sndAc>
      </p:transition>
    </mc:Choice>
    <mc:Fallback>
      <p:transition spd="slow" advTm="0">
        <p:fade/>
        <p:sndAc>
          <p:stSnd>
            <p:snd r:embed="rId1" name="wind.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004F91-2A1D-4DC8-B161-76E8B25F57E5}" type="datetimeFigureOut">
              <a:rPr lang="en-US" smtClean="0"/>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65856-4A87-434E-9F9A-CBE95BC671B7}"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advTm="0">
        <p14:reveal/>
        <p:sndAc>
          <p:stSnd>
            <p:snd r:embed="rId1" name="wind.wav"/>
          </p:stSnd>
        </p:sndAc>
      </p:transition>
    </mc:Choice>
    <mc:Fallback>
      <p:transition spd="slow" advTm="0">
        <p:fade/>
        <p:sndAc>
          <p:stSnd>
            <p:snd r:embed="rId1" name="wind.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A004F91-2A1D-4DC8-B161-76E8B25F57E5}" type="datetimeFigureOut">
              <a:rPr lang="en-US" smtClean="0"/>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65856-4A87-434E-9F9A-CBE95BC671B7}"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0">
        <p14:reveal/>
        <p:sndAc>
          <p:stSnd>
            <p:snd r:embed="rId1" name="wind.wav"/>
          </p:stSnd>
        </p:sndAc>
      </p:transition>
    </mc:Choice>
    <mc:Fallback>
      <p:transition spd="slow" advTm="0">
        <p:fade/>
        <p:sndAc>
          <p:stSnd>
            <p:snd r:embed="rId1" name="wind.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004F91-2A1D-4DC8-B161-76E8B25F57E5}" type="datetimeFigureOut">
              <a:rPr lang="en-US" smtClean="0"/>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65856-4A87-434E-9F9A-CBE95BC671B7}"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Requires="p14">
      <p:transition spd="slow" p14:dur="2000" advTm="0">
        <p14:reveal/>
        <p:sndAc>
          <p:stSnd>
            <p:snd r:embed="rId1" name="wind.wav"/>
          </p:stSnd>
        </p:sndAc>
      </p:transition>
    </mc:Choice>
    <mc:Fallback>
      <p:transition spd="slow" advTm="0">
        <p:fade/>
        <p:sndAc>
          <p:stSnd>
            <p:snd r:embed="rId1" name="wind.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004F91-2A1D-4DC8-B161-76E8B25F57E5}" type="datetimeFigureOut">
              <a:rPr lang="en-US" smtClean="0"/>
              <a:t>3/8/2014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65856-4A87-434E-9F9A-CBE95BC671B7}"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advTm="0">
        <p14:reveal/>
        <p:sndAc>
          <p:stSnd>
            <p:snd r:embed="rId1" name="wind.wav"/>
          </p:stSnd>
        </p:sndAc>
      </p:transition>
    </mc:Choice>
    <mc:Fallback>
      <p:transition spd="slow" advTm="0">
        <p:fade/>
        <p:sndAc>
          <p:stSnd>
            <p:snd r:embed="rId1" name="wind.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A004F91-2A1D-4DC8-B161-76E8B25F57E5}" type="datetimeFigureOut">
              <a:rPr lang="en-US" smtClean="0"/>
              <a:t>3/8/2014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65856-4A87-434E-9F9A-CBE95BC671B7}"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2000" advTm="0">
        <p14:reveal/>
        <p:sndAc>
          <p:stSnd>
            <p:snd r:embed="rId1" name="wind.wav"/>
          </p:stSnd>
        </p:sndAc>
      </p:transition>
    </mc:Choice>
    <mc:Fallback>
      <p:transition spd="slow" advTm="0">
        <p:fade/>
        <p:sndAc>
          <p:stSnd>
            <p:snd r:embed="rId1" name="wind.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004F91-2A1D-4DC8-B161-76E8B25F57E5}" type="datetimeFigureOut">
              <a:rPr lang="en-US" smtClean="0"/>
              <a:t>3/8/2014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E65856-4A87-434E-9F9A-CBE95BC671B7}"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advTm="0">
        <p14:reveal/>
        <p:sndAc>
          <p:stSnd>
            <p:snd r:embed="rId1" name="wind.wav"/>
          </p:stSnd>
        </p:sndAc>
      </p:transition>
    </mc:Choice>
    <mc:Fallback>
      <p:transition spd="slow" advTm="0">
        <p:fade/>
        <p:sndAc>
          <p:stSnd>
            <p:snd r:embed="rId1" name="wind.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004F91-2A1D-4DC8-B161-76E8B25F57E5}" type="datetimeFigureOut">
              <a:rPr lang="en-US" smtClean="0"/>
              <a:t>3/8/2014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E65856-4A87-434E-9F9A-CBE95BC671B7}"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advTm="0">
        <p14:reveal/>
        <p:sndAc>
          <p:stSnd>
            <p:snd r:embed="rId1" name="wind.wav"/>
          </p:stSnd>
        </p:sndAc>
      </p:transition>
    </mc:Choice>
    <mc:Fallback>
      <p:transition spd="slow" advTm="0">
        <p:fade/>
        <p:sndAc>
          <p:stSnd>
            <p:snd r:embed="rId1" name="wind.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A004F91-2A1D-4DC8-B161-76E8B25F57E5}" type="datetimeFigureOut">
              <a:rPr lang="en-US" smtClean="0"/>
              <a:t>3/8/2014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E65856-4A87-434E-9F9A-CBE95BC671B7}"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advTm="0">
        <p14:reveal/>
        <p:sndAc>
          <p:stSnd>
            <p:snd r:embed="rId1" name="wind.wav"/>
          </p:stSnd>
        </p:sndAc>
      </p:transition>
    </mc:Choice>
    <mc:Fallback>
      <p:transition spd="slow" advTm="0">
        <p:fade/>
        <p:sndAc>
          <p:stSnd>
            <p:snd r:embed="rId1" name="wind.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A004F91-2A1D-4DC8-B161-76E8B25F57E5}" type="datetimeFigureOut">
              <a:rPr lang="en-US" smtClean="0"/>
              <a:t>3/8/2014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65856-4A87-434E-9F9A-CBE95BC671B7}"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0">
        <p14:reveal/>
        <p:sndAc>
          <p:stSnd>
            <p:snd r:embed="rId1" name="wind.wav"/>
          </p:stSnd>
        </p:sndAc>
      </p:transition>
    </mc:Choice>
    <mc:Fallback>
      <p:transition spd="slow" advTm="0">
        <p:fade/>
        <p:sndAc>
          <p:stSnd>
            <p:snd r:embed="rId1" name="wind.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004F91-2A1D-4DC8-B161-76E8B25F57E5}" type="datetimeFigureOut">
              <a:rPr lang="en-US" smtClean="0"/>
              <a:t>3/8/2014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65856-4A87-434E-9F9A-CBE95BC671B7}"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0">
        <p14:reveal/>
        <p:sndAc>
          <p:stSnd>
            <p:snd r:embed="rId1" name="wind.wav"/>
          </p:stSnd>
        </p:sndAc>
      </p:transition>
    </mc:Choice>
    <mc:Fallback>
      <p:transition spd="slow" advTm="0">
        <p:fade/>
        <p:sndAc>
          <p:stSnd>
            <p:snd r:embed="rId1" name="wind.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A004F91-2A1D-4DC8-B161-76E8B25F57E5}" type="datetimeFigureOut">
              <a:rPr lang="en-US" smtClean="0"/>
              <a:t>3/8/2014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EE65856-4A87-434E-9F9A-CBE95BC671B7}"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advTm="0">
        <p14:reveal/>
        <p:sndAc>
          <p:stSnd>
            <p:snd r:embed="rId13" name="wind.wav"/>
          </p:stSnd>
        </p:sndAc>
      </p:transition>
    </mc:Choice>
    <mc:Fallback>
      <p:transition spd="slow" advTm="0">
        <p:fade/>
        <p:sndAc>
          <p:stSnd>
            <p:snd r:embed="rId13" name="wind.wav"/>
          </p:stSnd>
        </p:sndAc>
      </p:transition>
    </mc:Fallback>
  </mc:AlternateConten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85800"/>
            <a:ext cx="7772400" cy="1780108"/>
          </a:xfrm>
        </p:spPr>
        <p:txBody>
          <a:bodyPr/>
          <a:lstStyle/>
          <a:p>
            <a:r>
              <a:rPr lang="en-US" dirty="0"/>
              <a:t>Global Health Care Issues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048000"/>
            <a:ext cx="51816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6897959"/>
      </p:ext>
    </p:extLst>
  </p:cSld>
  <p:clrMapOvr>
    <a:masterClrMapping/>
  </p:clrMapOvr>
  <mc:AlternateContent xmlns:mc="http://schemas.openxmlformats.org/markup-compatibility/2006">
    <mc:Choice xmlns:p14="http://schemas.microsoft.com/office/powerpoint/2010/main" Requires="p14">
      <p:transition spd="slow" p14:dur="3250">
        <p14:reveal/>
        <p:sndAc>
          <p:stSnd>
            <p:snd r:embed="rId2" name="wind.wav"/>
          </p:stSnd>
        </p:sndAc>
      </p:transition>
    </mc:Choice>
    <mc:Fallback>
      <p:transition spd="slow">
        <p:fade/>
        <p:sndAc>
          <p:stSnd>
            <p:snd r:embed="rId2" name="wind.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28600"/>
            <a:ext cx="6705600" cy="1295400"/>
          </a:xfrm>
        </p:spPr>
        <p:txBody>
          <a:bodyPr/>
          <a:lstStyle/>
          <a:p>
            <a:r>
              <a:rPr lang="en-US" dirty="0"/>
              <a:t>References</a:t>
            </a:r>
          </a:p>
        </p:txBody>
      </p:sp>
      <p:sp>
        <p:nvSpPr>
          <p:cNvPr id="3" name="Subtitle 2"/>
          <p:cNvSpPr>
            <a:spLocks noGrp="1"/>
          </p:cNvSpPr>
          <p:nvPr>
            <p:ph type="subTitle" idx="1"/>
          </p:nvPr>
        </p:nvSpPr>
        <p:spPr>
          <a:xfrm>
            <a:off x="762000" y="1981200"/>
            <a:ext cx="7924800" cy="3505200"/>
          </a:xfrm>
        </p:spPr>
        <p:txBody>
          <a:bodyPr/>
          <a:lstStyle/>
          <a:p>
            <a:pPr algn="l"/>
            <a:r>
              <a:rPr lang="en-US" dirty="0"/>
              <a:t>Centers for Disease Control and Prevention, (CDC) (2011-06-03). "HIV </a:t>
            </a:r>
            <a:r>
              <a:rPr lang="en-US" dirty="0" smtClean="0"/>
              <a:t> </a:t>
            </a:r>
          </a:p>
          <a:p>
            <a:pPr algn="l"/>
            <a:r>
              <a:rPr lang="en-US" dirty="0"/>
              <a:t> </a:t>
            </a:r>
            <a:r>
              <a:rPr lang="en-US" dirty="0" smtClean="0"/>
              <a:t>        surveillance—United  </a:t>
            </a:r>
            <a:r>
              <a:rPr lang="en-US" dirty="0"/>
              <a:t>States, 1981–2008". MMWR. </a:t>
            </a:r>
            <a:r>
              <a:rPr lang="en-US" i="1" dirty="0"/>
              <a:t>Morbidity and </a:t>
            </a:r>
            <a:endParaRPr lang="en-US" i="1" dirty="0" smtClean="0"/>
          </a:p>
          <a:p>
            <a:pPr algn="l"/>
            <a:r>
              <a:rPr lang="en-US" i="1" dirty="0"/>
              <a:t> </a:t>
            </a:r>
            <a:r>
              <a:rPr lang="en-US" i="1" dirty="0" smtClean="0"/>
              <a:t>         mortality </a:t>
            </a:r>
            <a:r>
              <a:rPr lang="en-US" i="1" dirty="0"/>
              <a:t>weekly report </a:t>
            </a:r>
            <a:r>
              <a:rPr lang="en-US" dirty="0"/>
              <a:t>60 (21): 689–93.</a:t>
            </a:r>
          </a:p>
          <a:p>
            <a:pPr algn="l"/>
            <a:endParaRPr lang="en-US" dirty="0" smtClean="0"/>
          </a:p>
          <a:p>
            <a:pPr algn="l"/>
            <a:r>
              <a:rPr lang="en-US" dirty="0" smtClean="0"/>
              <a:t>Holtz</a:t>
            </a:r>
            <a:r>
              <a:rPr lang="en-US" dirty="0"/>
              <a:t>, C. (2008). </a:t>
            </a:r>
            <a:r>
              <a:rPr lang="en-US" i="1" dirty="0"/>
              <a:t>Global Healthcare: Issues and Policies</a:t>
            </a:r>
            <a:r>
              <a:rPr lang="en-US" dirty="0"/>
              <a:t>. New York. Bartlett </a:t>
            </a:r>
            <a:endParaRPr lang="en-US" dirty="0" smtClean="0"/>
          </a:p>
          <a:p>
            <a:pPr algn="l"/>
            <a:r>
              <a:rPr lang="en-US" dirty="0"/>
              <a:t> </a:t>
            </a:r>
            <a:r>
              <a:rPr lang="en-US" dirty="0" smtClean="0"/>
              <a:t>          and </a:t>
            </a:r>
            <a:r>
              <a:rPr lang="en-US" dirty="0"/>
              <a:t>Jones</a:t>
            </a:r>
            <a:r>
              <a:rPr lang="en-US" dirty="0" smtClean="0"/>
              <a:t>.</a:t>
            </a:r>
          </a:p>
          <a:p>
            <a:pPr algn="l"/>
            <a:r>
              <a:rPr lang="en-US" dirty="0" smtClean="0"/>
              <a:t> </a:t>
            </a:r>
          </a:p>
          <a:p>
            <a:pPr algn="l"/>
            <a:r>
              <a:rPr lang="en-US" dirty="0" smtClean="0"/>
              <a:t>Koplan</a:t>
            </a:r>
            <a:r>
              <a:rPr lang="en-US" dirty="0"/>
              <a:t>, J. (2009). Towards a common definition of </a:t>
            </a:r>
            <a:endParaRPr lang="en-US" dirty="0" smtClean="0"/>
          </a:p>
          <a:p>
            <a:pPr algn="l"/>
            <a:r>
              <a:rPr lang="en-US" dirty="0"/>
              <a:t> </a:t>
            </a:r>
            <a:r>
              <a:rPr lang="en-US" dirty="0" smtClean="0"/>
              <a:t>          global </a:t>
            </a:r>
            <a:r>
              <a:rPr lang="en-US" dirty="0"/>
              <a:t>health. </a:t>
            </a:r>
            <a:r>
              <a:rPr lang="en-US" i="1" dirty="0" smtClean="0"/>
              <a:t>The </a:t>
            </a:r>
            <a:r>
              <a:rPr lang="en-US" i="1" dirty="0"/>
              <a:t>Lancet </a:t>
            </a:r>
            <a:r>
              <a:rPr lang="en-US" dirty="0"/>
              <a:t>373 (9679); </a:t>
            </a:r>
            <a:r>
              <a:rPr lang="en-US" dirty="0" smtClean="0"/>
              <a:t> </a:t>
            </a:r>
            <a:r>
              <a:rPr lang="en-US" dirty="0"/>
              <a:t>1993–1995.</a:t>
            </a:r>
          </a:p>
          <a:p>
            <a:pPr algn="l"/>
            <a:endParaRPr lang="en-US" dirty="0"/>
          </a:p>
        </p:txBody>
      </p:sp>
    </p:spTree>
    <p:extLst>
      <p:ext uri="{BB962C8B-B14F-4D97-AF65-F5344CB8AC3E}">
        <p14:creationId xmlns:p14="http://schemas.microsoft.com/office/powerpoint/2010/main" val="2584717452"/>
      </p:ext>
    </p:extLst>
  </p:cSld>
  <p:clrMapOvr>
    <a:masterClrMapping/>
  </p:clrMapOvr>
  <mc:AlternateContent xmlns:mc="http://schemas.openxmlformats.org/markup-compatibility/2006">
    <mc:Choice xmlns:p14="http://schemas.microsoft.com/office/powerpoint/2010/main" Requires="p14">
      <p:transition spd="slow" p14:dur="2000" advTm="0">
        <p14:reveal/>
        <p:sndAc>
          <p:stSnd>
            <p:snd r:embed="rId2" name="wind.wav"/>
          </p:stSnd>
        </p:sndAc>
      </p:transition>
    </mc:Choice>
    <mc:Fallback>
      <p:transition spd="slow" advTm="0">
        <p:fade/>
        <p:sndAc>
          <p:stSnd>
            <p:snd r:embed="rId2" name="wind.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04800"/>
            <a:ext cx="6781800" cy="838200"/>
          </a:xfrm>
        </p:spPr>
        <p:txBody>
          <a:bodyPr/>
          <a:lstStyle/>
          <a:p>
            <a:r>
              <a:rPr lang="en-US" dirty="0" smtClean="0"/>
              <a:t>Introduction</a:t>
            </a:r>
            <a:endParaRPr lang="en-US" dirty="0"/>
          </a:p>
        </p:txBody>
      </p:sp>
      <p:sp>
        <p:nvSpPr>
          <p:cNvPr id="3" name="Subtitle 2"/>
          <p:cNvSpPr>
            <a:spLocks noGrp="1"/>
          </p:cNvSpPr>
          <p:nvPr>
            <p:ph type="subTitle" idx="1"/>
          </p:nvPr>
        </p:nvSpPr>
        <p:spPr>
          <a:xfrm>
            <a:off x="381000" y="1447800"/>
            <a:ext cx="8305800" cy="3962400"/>
          </a:xfrm>
        </p:spPr>
        <p:txBody>
          <a:bodyPr/>
          <a:lstStyle/>
          <a:p>
            <a:pPr algn="l"/>
            <a:r>
              <a:rPr lang="en-US" dirty="0"/>
              <a:t> </a:t>
            </a:r>
            <a:endParaRPr lang="en-US" dirty="0" smtClean="0"/>
          </a:p>
          <a:p>
            <a:pPr algn="l"/>
            <a:endParaRPr lang="en-US" dirty="0"/>
          </a:p>
          <a:p>
            <a:pPr algn="l"/>
            <a:r>
              <a:rPr lang="en-US" dirty="0" smtClean="0"/>
              <a:t>Global </a:t>
            </a:r>
            <a:r>
              <a:rPr lang="en-US" dirty="0"/>
              <a:t>health is defined as a science inclusive of research and practice prioritizing health to mean the achievement of equitable distribution of its resources for all people worldwide. Precisely, its goal is to improve health internationally through eradicating elements that create disparities. Ultimately, it is providing national border security and protection against global threats. These principles are applied of health care delivery internationally (Holtz, 2008). </a:t>
            </a:r>
          </a:p>
        </p:txBody>
      </p:sp>
    </p:spTree>
    <p:extLst>
      <p:ext uri="{BB962C8B-B14F-4D97-AF65-F5344CB8AC3E}">
        <p14:creationId xmlns:p14="http://schemas.microsoft.com/office/powerpoint/2010/main" val="3652208257"/>
      </p:ext>
    </p:extLst>
  </p:cSld>
  <p:clrMapOvr>
    <a:masterClrMapping/>
  </p:clrMapOvr>
  <mc:AlternateContent xmlns:mc="http://schemas.openxmlformats.org/markup-compatibility/2006">
    <mc:Choice xmlns:p14="http://schemas.microsoft.com/office/powerpoint/2010/main" Requires="p14">
      <p:transition spd="slow" p14:dur="2000" advTm="0">
        <p14:reveal/>
        <p:sndAc>
          <p:stSnd>
            <p:snd r:embed="rId2" name="wind.wav"/>
          </p:stSnd>
        </p:sndAc>
      </p:transition>
    </mc:Choice>
    <mc:Fallback>
      <p:transition spd="slow" advTm="0">
        <p:fade/>
        <p:sndAc>
          <p:stSnd>
            <p:snd r:embed="rId2"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
            <a:ext cx="6934200" cy="990600"/>
          </a:xfrm>
        </p:spPr>
        <p:txBody>
          <a:bodyPr/>
          <a:lstStyle/>
          <a:p>
            <a:r>
              <a:rPr lang="en-US" dirty="0"/>
              <a:t>Global Health Care Issues</a:t>
            </a:r>
          </a:p>
        </p:txBody>
      </p:sp>
      <p:sp>
        <p:nvSpPr>
          <p:cNvPr id="3" name="Subtitle 2"/>
          <p:cNvSpPr>
            <a:spLocks noGrp="1"/>
          </p:cNvSpPr>
          <p:nvPr>
            <p:ph type="subTitle" idx="1"/>
          </p:nvPr>
        </p:nvSpPr>
        <p:spPr>
          <a:xfrm>
            <a:off x="990600" y="1752600"/>
            <a:ext cx="7086600" cy="4038600"/>
          </a:xfrm>
        </p:spPr>
        <p:txBody>
          <a:bodyPr/>
          <a:lstStyle/>
          <a:p>
            <a:pPr algn="l"/>
            <a:r>
              <a:rPr lang="en-US" dirty="0"/>
              <a:t> </a:t>
            </a:r>
            <a:endParaRPr lang="en-US" dirty="0" smtClean="0"/>
          </a:p>
          <a:p>
            <a:pPr algn="l"/>
            <a:endParaRPr lang="en-US" dirty="0"/>
          </a:p>
          <a:p>
            <a:pPr algn="l"/>
            <a:r>
              <a:rPr lang="en-US" dirty="0" smtClean="0"/>
              <a:t>Global </a:t>
            </a:r>
            <a:r>
              <a:rPr lang="en-US" dirty="0"/>
              <a:t>health Care issues encompass diseases and conditions affecting health care internationally. Some of them include HIV/AIDS; malnutrition and maternal/child health. This discussion will embrace reflections on these three issues.</a:t>
            </a:r>
          </a:p>
        </p:txBody>
      </p:sp>
    </p:spTree>
    <p:extLst>
      <p:ext uri="{BB962C8B-B14F-4D97-AF65-F5344CB8AC3E}">
        <p14:creationId xmlns:p14="http://schemas.microsoft.com/office/powerpoint/2010/main" val="2878613555"/>
      </p:ext>
    </p:extLst>
  </p:cSld>
  <p:clrMapOvr>
    <a:masterClrMapping/>
  </p:clrMapOvr>
  <mc:AlternateContent xmlns:mc="http://schemas.openxmlformats.org/markup-compatibility/2006">
    <mc:Choice xmlns:p14="http://schemas.microsoft.com/office/powerpoint/2010/main" Requires="p14">
      <p:transition spd="slow" p14:dur="2000" advTm="0">
        <p14:reveal/>
        <p:sndAc>
          <p:stSnd>
            <p:snd r:embed="rId2" name="wind.wav"/>
          </p:stSnd>
        </p:sndAc>
      </p:transition>
    </mc:Choice>
    <mc:Fallback>
      <p:transition spd="slow" advTm="0">
        <p:fade/>
        <p:sndAc>
          <p:stSnd>
            <p:snd r:embed="rId2" name="wind.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04800"/>
            <a:ext cx="6934200" cy="914400"/>
          </a:xfrm>
        </p:spPr>
        <p:txBody>
          <a:bodyPr/>
          <a:lstStyle/>
          <a:p>
            <a:r>
              <a:rPr lang="en-US" dirty="0"/>
              <a:t>HIV/AIDS</a:t>
            </a:r>
          </a:p>
        </p:txBody>
      </p:sp>
      <p:sp>
        <p:nvSpPr>
          <p:cNvPr id="3" name="Subtitle 2"/>
          <p:cNvSpPr>
            <a:spLocks noGrp="1"/>
          </p:cNvSpPr>
          <p:nvPr>
            <p:ph type="subTitle" idx="1"/>
          </p:nvPr>
        </p:nvSpPr>
        <p:spPr>
          <a:xfrm>
            <a:off x="685800" y="1676400"/>
            <a:ext cx="7924800" cy="2209800"/>
          </a:xfrm>
        </p:spPr>
        <p:txBody>
          <a:bodyPr>
            <a:normAutofit/>
          </a:bodyPr>
          <a:lstStyle/>
          <a:p>
            <a:pPr algn="l"/>
            <a:r>
              <a:rPr lang="en-US" dirty="0"/>
              <a:t> HIV/AIDS is a global problem since this disease affects the entire world and so far has reduced major portions of the world’s population. While researchers are busy developing cures, vaccines, palliative and preventative measures people are dying since there is not cure for HIV/AIDS (Centers for Disease Control and Prevention, (CDC), 2011)             </a:t>
            </a:r>
          </a:p>
          <a:p>
            <a:r>
              <a:rPr lang="en-US" dirty="0"/>
              <a:t> </a:t>
            </a: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3505200"/>
            <a:ext cx="479821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5963924"/>
      </p:ext>
    </p:extLst>
  </p:cSld>
  <p:clrMapOvr>
    <a:masterClrMapping/>
  </p:clrMapOvr>
  <mc:AlternateContent xmlns:mc="http://schemas.openxmlformats.org/markup-compatibility/2006">
    <mc:Choice xmlns:p14="http://schemas.microsoft.com/office/powerpoint/2010/main" Requires="p14">
      <p:transition spd="slow" p14:dur="2000" advTm="0">
        <p14:reveal/>
        <p:sndAc>
          <p:stSnd>
            <p:snd r:embed="rId2" name="wind.wav"/>
          </p:stSnd>
        </p:sndAc>
      </p:transition>
    </mc:Choice>
    <mc:Fallback>
      <p:transition spd="slow" advTm="0">
        <p:fade/>
        <p:sndAc>
          <p:stSnd>
            <p:snd r:embed="rId2" name="wind.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8600"/>
            <a:ext cx="6629400" cy="1066800"/>
          </a:xfrm>
        </p:spPr>
        <p:txBody>
          <a:bodyPr/>
          <a:lstStyle/>
          <a:p>
            <a:r>
              <a:rPr lang="en-US" dirty="0"/>
              <a:t> Epidemiology</a:t>
            </a:r>
          </a:p>
        </p:txBody>
      </p:sp>
      <p:sp>
        <p:nvSpPr>
          <p:cNvPr id="3" name="Subtitle 2"/>
          <p:cNvSpPr>
            <a:spLocks noGrp="1"/>
          </p:cNvSpPr>
          <p:nvPr>
            <p:ph type="subTitle" idx="1"/>
          </p:nvPr>
        </p:nvSpPr>
        <p:spPr>
          <a:xfrm>
            <a:off x="914400" y="1676400"/>
            <a:ext cx="7239000" cy="3429001"/>
          </a:xfrm>
        </p:spPr>
        <p:txBody>
          <a:bodyPr/>
          <a:lstStyle/>
          <a:p>
            <a:pPr algn="l"/>
            <a:r>
              <a:rPr lang="en-US" dirty="0"/>
              <a:t>World health Organization (WHO) reports from data received during disclosed that an estimated 35.3 million people are infected with HIV globally. New infections are expected to be in the vicinity of 2.3 million. With preventative interventions the figure was reduced from 3.1 million new infections in 2001. Women infection estimation rate is 16.8 million are women with 3.4 million below age 15 years old. So far up to 2012 there was a total estimated death worldwide of 1.6 million; significant reduction from 2.2 million in 2005 (Centers for Disease Control and Prevention, (CDC), 2011)</a:t>
            </a:r>
          </a:p>
        </p:txBody>
      </p:sp>
    </p:spTree>
    <p:extLst>
      <p:ext uri="{BB962C8B-B14F-4D97-AF65-F5344CB8AC3E}">
        <p14:creationId xmlns:p14="http://schemas.microsoft.com/office/powerpoint/2010/main" val="2560820241"/>
      </p:ext>
    </p:extLst>
  </p:cSld>
  <p:clrMapOvr>
    <a:masterClrMapping/>
  </p:clrMapOvr>
  <mc:AlternateContent xmlns:mc="http://schemas.openxmlformats.org/markup-compatibility/2006">
    <mc:Choice xmlns:p14="http://schemas.microsoft.com/office/powerpoint/2010/main" Requires="p14">
      <p:transition spd="slow" p14:dur="2000" advTm="0">
        <p14:reveal/>
        <p:sndAc>
          <p:stSnd>
            <p:snd r:embed="rId2" name="wind.wav"/>
          </p:stSnd>
        </p:sndAc>
      </p:transition>
    </mc:Choice>
    <mc:Fallback>
      <p:transition spd="slow" advTm="0">
        <p:fade/>
        <p:sndAc>
          <p:stSnd>
            <p:snd r:embed="rId2" name="wind.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
            <a:ext cx="6705600" cy="1094308"/>
          </a:xfrm>
        </p:spPr>
        <p:txBody>
          <a:bodyPr/>
          <a:lstStyle/>
          <a:p>
            <a:r>
              <a:rPr lang="en-US" dirty="0"/>
              <a:t>Malnutrition</a:t>
            </a:r>
          </a:p>
        </p:txBody>
      </p:sp>
      <p:sp>
        <p:nvSpPr>
          <p:cNvPr id="3" name="Subtitle 2"/>
          <p:cNvSpPr>
            <a:spLocks noGrp="1"/>
          </p:cNvSpPr>
          <p:nvPr>
            <p:ph type="subTitle" idx="1"/>
          </p:nvPr>
        </p:nvSpPr>
        <p:spPr>
          <a:xfrm>
            <a:off x="609600" y="1676400"/>
            <a:ext cx="7620000" cy="2667000"/>
          </a:xfrm>
        </p:spPr>
        <p:txBody>
          <a:bodyPr/>
          <a:lstStyle/>
          <a:p>
            <a:pPr algn="l"/>
            <a:r>
              <a:rPr lang="en-US" dirty="0"/>
              <a:t>Malnutrition is most often referred to as either bad nutrition or under nutrition</a:t>
            </a:r>
            <a:r>
              <a:rPr lang="en-US" dirty="0" smtClean="0"/>
              <a:t>. </a:t>
            </a:r>
            <a:r>
              <a:rPr lang="en-US" dirty="0"/>
              <a:t>It manifests as hunger and inadequate quantities of food consumption as well as, overweight and obesity. Statistics (2010) reveal that an estimated 104 million children internationally are underweight, and undernourished. This is responsible for one third of all children deaths globally. Further malnutrition alters immune system function and worsens incidences of infection (Koplan, 2009). </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4038600"/>
            <a:ext cx="3828867" cy="254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2959659"/>
      </p:ext>
    </p:extLst>
  </p:cSld>
  <p:clrMapOvr>
    <a:masterClrMapping/>
  </p:clrMapOvr>
  <mc:AlternateContent xmlns:mc="http://schemas.openxmlformats.org/markup-compatibility/2006">
    <mc:Choice xmlns:p14="http://schemas.microsoft.com/office/powerpoint/2010/main" Requires="p14">
      <p:transition spd="slow" p14:dur="2000" advTm="0">
        <p14:reveal/>
        <p:sndAc>
          <p:stSnd>
            <p:snd r:embed="rId2" name="wind.wav"/>
          </p:stSnd>
        </p:sndAc>
      </p:transition>
    </mc:Choice>
    <mc:Fallback>
      <p:transition spd="slow" advTm="0">
        <p:fade/>
        <p:sndAc>
          <p:stSnd>
            <p:snd r:embed="rId2" name="wind.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28600"/>
            <a:ext cx="6400800" cy="990600"/>
          </a:xfrm>
        </p:spPr>
        <p:txBody>
          <a:bodyPr/>
          <a:lstStyle/>
          <a:p>
            <a:r>
              <a:rPr lang="en-US" dirty="0"/>
              <a:t>Maternal and child health</a:t>
            </a:r>
          </a:p>
        </p:txBody>
      </p:sp>
      <p:sp>
        <p:nvSpPr>
          <p:cNvPr id="3" name="Subtitle 2"/>
          <p:cNvSpPr>
            <a:spLocks noGrp="1"/>
          </p:cNvSpPr>
          <p:nvPr>
            <p:ph type="subTitle" idx="1"/>
          </p:nvPr>
        </p:nvSpPr>
        <p:spPr>
          <a:xfrm>
            <a:off x="685800" y="1524000"/>
            <a:ext cx="7620000" cy="2286000"/>
          </a:xfrm>
        </p:spPr>
        <p:txBody>
          <a:bodyPr/>
          <a:lstStyle/>
          <a:p>
            <a:pPr algn="l"/>
            <a:r>
              <a:rPr lang="en-US" dirty="0"/>
              <a:t>Complications of pregnancy and child birth are epidemic in certain societies. According to World Health organization every minute a woman dies from complications of pregnancy and child birth. This is the leading cause of death among child bearing age women. Further reports are that unsafe maternal intervention is the fourth leading cause of death internationally (Koplan, 2009).             .</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3581400"/>
            <a:ext cx="5099380" cy="2681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7411254"/>
      </p:ext>
    </p:extLst>
  </p:cSld>
  <p:clrMapOvr>
    <a:masterClrMapping/>
  </p:clrMapOvr>
  <mc:AlternateContent xmlns:mc="http://schemas.openxmlformats.org/markup-compatibility/2006">
    <mc:Choice xmlns:p14="http://schemas.microsoft.com/office/powerpoint/2010/main" Requires="p14">
      <p:transition spd="slow" p14:dur="2000" advTm="0">
        <p14:reveal/>
        <p:sndAc>
          <p:stSnd>
            <p:snd r:embed="rId2" name="wind.wav"/>
          </p:stSnd>
        </p:sndAc>
      </p:transition>
    </mc:Choice>
    <mc:Fallback>
      <p:transition spd="slow" advTm="0">
        <p:fade/>
        <p:sndAc>
          <p:stSnd>
            <p:snd r:embed="rId2" name="wind.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0"/>
            <a:ext cx="6858000" cy="1143000"/>
          </a:xfrm>
        </p:spPr>
        <p:txBody>
          <a:bodyPr/>
          <a:lstStyle/>
          <a:p>
            <a:r>
              <a:rPr lang="en-US" dirty="0" smtClean="0"/>
              <a:t>Conclusion Challenges</a:t>
            </a:r>
            <a:endParaRPr lang="en-US" dirty="0"/>
          </a:p>
        </p:txBody>
      </p:sp>
      <p:sp>
        <p:nvSpPr>
          <p:cNvPr id="3" name="Subtitle 2"/>
          <p:cNvSpPr>
            <a:spLocks noGrp="1"/>
          </p:cNvSpPr>
          <p:nvPr>
            <p:ph type="subTitle" idx="1"/>
          </p:nvPr>
        </p:nvSpPr>
        <p:spPr>
          <a:xfrm>
            <a:off x="685800" y="2133600"/>
            <a:ext cx="7696200" cy="3657600"/>
          </a:xfrm>
        </p:spPr>
        <p:txBody>
          <a:bodyPr/>
          <a:lstStyle/>
          <a:p>
            <a:pPr marL="342900" indent="-342900" algn="l">
              <a:buFont typeface="Wingdings" pitchFamily="2" charset="2"/>
              <a:buChar char="v"/>
            </a:pPr>
            <a:r>
              <a:rPr lang="en-US" dirty="0" smtClean="0"/>
              <a:t>Limited </a:t>
            </a:r>
            <a:r>
              <a:rPr lang="en-US" dirty="0"/>
              <a:t>health care – global shortage of health care workers</a:t>
            </a:r>
          </a:p>
          <a:p>
            <a:pPr algn="l"/>
            <a:endParaRPr lang="en-US" dirty="0" smtClean="0"/>
          </a:p>
          <a:p>
            <a:pPr marL="342900" indent="-342900" algn="l">
              <a:buFont typeface="Wingdings" pitchFamily="2" charset="2"/>
              <a:buChar char="v"/>
            </a:pPr>
            <a:r>
              <a:rPr lang="en-US" dirty="0" smtClean="0"/>
              <a:t>Appropriate </a:t>
            </a:r>
            <a:r>
              <a:rPr lang="en-US" dirty="0"/>
              <a:t>funding from donors – Holding donors accountable</a:t>
            </a:r>
          </a:p>
          <a:p>
            <a:pPr algn="l"/>
            <a:endParaRPr lang="en-US" dirty="0" smtClean="0"/>
          </a:p>
          <a:p>
            <a:pPr marL="342900" indent="-342900" algn="l">
              <a:buFont typeface="Wingdings" pitchFamily="2" charset="2"/>
              <a:buChar char="v"/>
            </a:pPr>
            <a:r>
              <a:rPr lang="en-US" dirty="0" smtClean="0"/>
              <a:t>Sustainable developmental </a:t>
            </a:r>
            <a:r>
              <a:rPr lang="en-US" dirty="0"/>
              <a:t>goals - Launching a process to develop goals</a:t>
            </a:r>
          </a:p>
          <a:p>
            <a:endParaRPr lang="en-US" dirty="0"/>
          </a:p>
          <a:p>
            <a:endParaRPr lang="en-US" dirty="0"/>
          </a:p>
        </p:txBody>
      </p:sp>
    </p:spTree>
    <p:extLst>
      <p:ext uri="{BB962C8B-B14F-4D97-AF65-F5344CB8AC3E}">
        <p14:creationId xmlns:p14="http://schemas.microsoft.com/office/powerpoint/2010/main" val="19197361"/>
      </p:ext>
    </p:extLst>
  </p:cSld>
  <p:clrMapOvr>
    <a:masterClrMapping/>
  </p:clrMapOvr>
  <mc:AlternateContent xmlns:mc="http://schemas.openxmlformats.org/markup-compatibility/2006">
    <mc:Choice xmlns:p14="http://schemas.microsoft.com/office/powerpoint/2010/main" Requires="p14">
      <p:transition spd="slow" p14:dur="2000" advTm="0">
        <p14:reveal/>
        <p:sndAc>
          <p:stSnd>
            <p:snd r:embed="rId2" name="wind.wav"/>
          </p:stSnd>
        </p:sndAc>
      </p:transition>
    </mc:Choice>
    <mc:Fallback>
      <p:transition spd="slow" advTm="0">
        <p:fade/>
        <p:sndAc>
          <p:stSnd>
            <p:snd r:embed="rId2" name="wind.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8600"/>
            <a:ext cx="7162800" cy="1348154"/>
          </a:xfrm>
        </p:spPr>
        <p:txBody>
          <a:bodyPr/>
          <a:lstStyle/>
          <a:p>
            <a:r>
              <a:rPr lang="en-US" dirty="0" smtClean="0"/>
              <a:t>Conclusion Interventions</a:t>
            </a:r>
            <a:endParaRPr lang="en-US" dirty="0"/>
          </a:p>
        </p:txBody>
      </p:sp>
      <p:sp>
        <p:nvSpPr>
          <p:cNvPr id="3" name="Subtitle 2"/>
          <p:cNvSpPr>
            <a:spLocks noGrp="1"/>
          </p:cNvSpPr>
          <p:nvPr>
            <p:ph type="subTitle" idx="1"/>
          </p:nvPr>
        </p:nvSpPr>
        <p:spPr>
          <a:xfrm>
            <a:off x="533400" y="2209800"/>
            <a:ext cx="7924800" cy="3276600"/>
          </a:xfrm>
        </p:spPr>
        <p:txBody>
          <a:bodyPr/>
          <a:lstStyle/>
          <a:p>
            <a:pPr marL="342900" indent="-342900" algn="l">
              <a:buFont typeface="Wingdings" pitchFamily="2" charset="2"/>
              <a:buChar char="v"/>
            </a:pPr>
            <a:r>
              <a:rPr lang="en-US" dirty="0" smtClean="0"/>
              <a:t>Targeting </a:t>
            </a:r>
            <a:r>
              <a:rPr lang="en-US" dirty="0"/>
              <a:t>priories –HIV/AIDS; maternal and child health; treatment of acute and severe malnutrition</a:t>
            </a:r>
          </a:p>
          <a:p>
            <a:pPr algn="l"/>
            <a:endParaRPr lang="en-US" dirty="0" smtClean="0"/>
          </a:p>
          <a:p>
            <a:pPr marL="342900" indent="-342900" algn="l">
              <a:buFont typeface="Wingdings" pitchFamily="2" charset="2"/>
              <a:buChar char="v"/>
            </a:pPr>
            <a:r>
              <a:rPr lang="en-US" dirty="0" smtClean="0"/>
              <a:t>Promoting </a:t>
            </a:r>
            <a:r>
              <a:rPr lang="en-US" dirty="0"/>
              <a:t>breast feeding and vaccination programs.</a:t>
            </a:r>
          </a:p>
          <a:p>
            <a:pPr algn="l"/>
            <a:endParaRPr lang="en-US" dirty="0" smtClean="0"/>
          </a:p>
          <a:p>
            <a:pPr marL="342900" indent="-342900" algn="l">
              <a:buFont typeface="Wingdings" pitchFamily="2" charset="2"/>
              <a:buChar char="v"/>
            </a:pPr>
            <a:r>
              <a:rPr lang="en-US" dirty="0" smtClean="0"/>
              <a:t>Provision </a:t>
            </a:r>
            <a:r>
              <a:rPr lang="en-US" dirty="0"/>
              <a:t>of low cost evidence based health care</a:t>
            </a:r>
          </a:p>
          <a:p>
            <a:endParaRPr lang="en-US" dirty="0"/>
          </a:p>
          <a:p>
            <a:endParaRPr lang="en-US" dirty="0"/>
          </a:p>
        </p:txBody>
      </p:sp>
    </p:spTree>
    <p:extLst>
      <p:ext uri="{BB962C8B-B14F-4D97-AF65-F5344CB8AC3E}">
        <p14:creationId xmlns:p14="http://schemas.microsoft.com/office/powerpoint/2010/main" val="938074853"/>
      </p:ext>
    </p:extLst>
  </p:cSld>
  <p:clrMapOvr>
    <a:masterClrMapping/>
  </p:clrMapOvr>
  <mc:AlternateContent xmlns:mc="http://schemas.openxmlformats.org/markup-compatibility/2006">
    <mc:Choice xmlns:p14="http://schemas.microsoft.com/office/powerpoint/2010/main" Requires="p14">
      <p:transition spd="slow" p14:dur="2000" advTm="0">
        <p14:reveal/>
        <p:sndAc>
          <p:stSnd>
            <p:snd r:embed="rId2" name="wind.wav"/>
          </p:stSnd>
        </p:sndAc>
      </p:transition>
    </mc:Choice>
    <mc:Fallback>
      <p:transition spd="slow" advTm="0">
        <p:fade/>
        <p:sndAc>
          <p:stSnd>
            <p:snd r:embed="rId2" name="wind.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69</TotalTime>
  <Words>582</Words>
  <Application>Microsoft Office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Waveform</vt:lpstr>
      <vt:lpstr>Global Health Care Issues</vt:lpstr>
      <vt:lpstr>Introduction</vt:lpstr>
      <vt:lpstr>Global Health Care Issues</vt:lpstr>
      <vt:lpstr>HIV/AIDS</vt:lpstr>
      <vt:lpstr> Epidemiology</vt:lpstr>
      <vt:lpstr>Malnutrition</vt:lpstr>
      <vt:lpstr>Maternal and child health</vt:lpstr>
      <vt:lpstr>Conclusion Challenges</vt:lpstr>
      <vt:lpstr>Conclusion Interventions</vt:lpstr>
      <vt:lpstr>References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Health Care Issues</dc:title>
  <dc:creator>Tonica</dc:creator>
  <cp:lastModifiedBy>Tonica</cp:lastModifiedBy>
  <cp:revision>8</cp:revision>
  <dcterms:created xsi:type="dcterms:W3CDTF">2014-03-08T15:14:16Z</dcterms:created>
  <dcterms:modified xsi:type="dcterms:W3CDTF">2014-03-08T16:23:46Z</dcterms:modified>
</cp:coreProperties>
</file>