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9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5650B-7388-44ED-AA59-679D89E44E4C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FCE7E-41FF-4B4C-98CA-B29DB7D9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Healthcare technologies coincide</a:t>
            </a:r>
            <a:r>
              <a:rPr lang="en-US" baseline="0" dirty="0" smtClean="0"/>
              <a:t> with a continuous increase in healthcare spending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As a result, many new technologies are very expensive to purchase and the cost of operations is very high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Furthermore, they require continuous maintenance and upgrades to extend their shelf life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Some technologies include high fixed costs but low marginal costs to continue operations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Technologies fall into three categories: 1) Those that treat illness successfully in large groups of people; 2) those that have been proven effective in some patients but not all of them; and 3) those that have not been proven effective in large patient populations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3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Competition in</a:t>
            </a:r>
            <a:r>
              <a:rPr lang="en-US" baseline="0" dirty="0" smtClean="0"/>
              <a:t> the healthcare industry is fierce and very challenging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Insurance providers play a game with many organizations and make it difficult for them to treat patients as a result of restrictions and low reimbursement rates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Economic incentives must be available to support patient treatments in a cost effective manner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competitive advantage is critical to organizational stability and long-term success, in addition to improving quality of care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41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Reforming</a:t>
            </a:r>
            <a:r>
              <a:rPr lang="en-US" baseline="0" dirty="0" smtClean="0"/>
              <a:t> the economics of the healthcare system is a global issue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Innovation and technology are key players in healthcare practice and must expand and grow to improve quality of care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Organizations should consider the issues related to policy-making and regulatory requirements in expanding healthcare quality and innovation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Some countries have established successful healthcare practices that set the tone for other countries to follow suit and support reform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Healthcare coincides</a:t>
            </a:r>
            <a:r>
              <a:rPr lang="en-US" baseline="0" dirty="0" smtClean="0"/>
              <a:t> with key economic principles that challenge the primary purpose of patient care and treatment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fee-for-service payment structure supported health insurance practices for many decades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However, this has shifted towards a capitation model that includes fixed prices for the necessary services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Access to these services is increasingly limited and costs continue to rise from year to year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Also, there is significant administrative and pharmaceutical waste that drives up costs and limits access and affordability of these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Financial</a:t>
            </a:r>
            <a:r>
              <a:rPr lang="en-US" baseline="0" dirty="0" smtClean="0"/>
              <a:t> decision-making within a healthcare organization should be in favor of the purchase and implementation of healthcare technology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 some healthcare environments where capital is limited and resources are low, technology may be a cost-prohibitive proposition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Decisions should be based on consumer demand and needs within the patient population to purchase and implement technologies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Technology costs should be evaluated in the context of spending decisions within healthcare organizations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Technology-related costs require a substantial financial commitment from an organization so that their success is realized on a long-term 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Technological</a:t>
            </a:r>
            <a:r>
              <a:rPr lang="en-US" baseline="0" dirty="0" smtClean="0"/>
              <a:t> innovation is significantly impacted by regulatory and policy requirements and reforms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They impact many startup organizations and those who have not yet had a chance to prove themselves within the healthcare industry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Policy-making agendas often limit healthcare innovation and deter innovation and spending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FDA has had a significant impact on technological innovation and approval rates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Regulatory costs also limit technological innovation and investment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Healthcare</a:t>
            </a:r>
            <a:r>
              <a:rPr lang="en-US" baseline="0" dirty="0" smtClean="0"/>
              <a:t> financial decision-making involves many individuals, including leaders, managers, physicians, and other professionals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Technology, space, personnel, and other areas of need should be balanced in conjunction with available resources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Capital needs should also be identified so that organizational leaders are able to secure investments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Managers should identify waste and take all necessary steps to minimize waste as much as possible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7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Microeconomics</a:t>
            </a:r>
            <a:r>
              <a:rPr lang="en-US" baseline="0" dirty="0" smtClean="0"/>
              <a:t> impacts healthcare practice in significant ways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allocation of time and the costs of individual patient care are issues of microeconomic importance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Macroeconomics involve a much larger scale of events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These impact society as a whole and are typically influenced by government investment and policy frameworks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6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Achieving optimal</a:t>
            </a:r>
            <a:r>
              <a:rPr lang="en-US" baseline="0" dirty="0" smtClean="0"/>
              <a:t> best practice in financial planning and management for healthcare organizations is of critical importance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involves the utilization of available tools in an effective manner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Budget development and spending must “connect” to achieve responsible financial management and the ability to allocate resources appropriately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Financial planning and capital investment are instrumental to best practice, in addition to efficient operations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Financial trends should be evaluated to facilitate cost efficiency and the ability to allocate resources effectively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99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Organizations</a:t>
            </a:r>
            <a:r>
              <a:rPr lang="en-US" baseline="0" dirty="0" smtClean="0"/>
              <a:t> must participate in benchmarking initiatives in order to achieve cost efficiency across all areas of healthcare practice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Performance improvement tools are used to reduce waste and improve patient outcomes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Common diagnoses should also be compared across organizations so that cost appropriateness is determined and evaluated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Medicare has established cost categories; therefore, organizations should be consistent with these categories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Financial reporting must be responsible and coincide with financial and regulatory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99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Federal</a:t>
            </a:r>
            <a:r>
              <a:rPr lang="en-US" baseline="0" dirty="0" smtClean="0"/>
              <a:t> and state regulations play a critical role in advancing healthcare policy and regulatory requirements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Organizations such as the FDA and CMS are critical in advancing cost principles and healthcare innovation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Public and private investment set the tone for healthcare spending and financial management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Organizations establish key principles based upon revenues, regulatory requirements, and reimbursements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FCE7E-41FF-4B4C-98CA-B29DB7D99D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ray-leach/medical-technology-how-re_b_1015689.html" TargetMode="External"/><Relationship Id="rId2" Type="http://schemas.openxmlformats.org/officeDocument/2006/relationships/hyperlink" Target="http://www.fiercehealthcare.com/story/power-shared-decision-making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ademics.ochsner.org/uploadedFiles/Education/Library/Portals/F6.pdf" TargetMode="External"/><Relationship Id="rId5" Type="http://schemas.openxmlformats.org/officeDocument/2006/relationships/hyperlink" Target="http://www.ahd.com/HFM-BenchmarkingTools_APR09.pdf" TargetMode="External"/><Relationship Id="rId4" Type="http://schemas.openxmlformats.org/officeDocument/2006/relationships/hyperlink" Target="http://pnhp.org/blog/2013/05/06/gerald-friedman-the-unhappy-marriage-of-economics-and-health-car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 and Healthcare: Issues and Challenges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096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Course</a:t>
            </a:r>
          </a:p>
          <a:p>
            <a:pPr algn="ctr"/>
            <a:r>
              <a:rPr lang="en-US" dirty="0" smtClean="0"/>
              <a:t>Instructor</a:t>
            </a:r>
          </a:p>
          <a:p>
            <a:pPr algn="ctr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36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Policy and Regulatory Environment Impacts Financial Management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Autofit/>
          </a:bodyPr>
          <a:lstStyle/>
          <a:p>
            <a:r>
              <a:rPr lang="en-US" sz="2600" dirty="0" smtClean="0"/>
              <a:t>Federal and state governments are instrumental in shaping healthcare policy and regulatory requirements</a:t>
            </a:r>
          </a:p>
          <a:p>
            <a:r>
              <a:rPr lang="en-US" sz="2600" dirty="0" smtClean="0"/>
              <a:t>Agencies such as the FDA and CMS play a critical role in advancing healthcare innovation and cost principles</a:t>
            </a:r>
          </a:p>
          <a:p>
            <a:r>
              <a:rPr lang="en-US" sz="2600" dirty="0" smtClean="0"/>
              <a:t>Healthcare public and private investment establishes the tone for spending and financial management</a:t>
            </a:r>
          </a:p>
          <a:p>
            <a:r>
              <a:rPr lang="en-US" sz="2600" dirty="0" smtClean="0"/>
              <a:t>Organizations establish financial principles based upon revenues, reimbursements, and regulatory requirements</a:t>
            </a:r>
          </a:p>
          <a:p>
            <a:pPr marL="0" indent="0" algn="r">
              <a:buNone/>
            </a:pPr>
            <a:endParaRPr lang="en-US" sz="2000" dirty="0" smtClean="0"/>
          </a:p>
          <a:p>
            <a:endParaRPr lang="en-US" sz="2600" dirty="0" smtClean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9899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Incentives and Competition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19727"/>
            <a:ext cx="8596668" cy="46216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Competition within the healthcare industry is a continuous challenge</a:t>
            </a:r>
          </a:p>
          <a:p>
            <a:r>
              <a:rPr lang="en-US" sz="2400" dirty="0" smtClean="0"/>
              <a:t>Insurance providers make it difficult for some organizations to be able to treat patients due to restrictions and low reimbursement rates</a:t>
            </a:r>
          </a:p>
          <a:p>
            <a:r>
              <a:rPr lang="en-US" sz="2400" dirty="0" smtClean="0"/>
              <a:t>Organizations must have economic incentives available in order to treat patients in a cost effective manner</a:t>
            </a:r>
          </a:p>
          <a:p>
            <a:r>
              <a:rPr lang="en-US" sz="2400" dirty="0" smtClean="0"/>
              <a:t>Achieving a competitive advantage is critical to organizational sustainability and long-term success</a:t>
            </a:r>
          </a:p>
          <a:p>
            <a:pPr lvl="1"/>
            <a:r>
              <a:rPr lang="en-US" sz="2200" dirty="0" smtClean="0"/>
              <a:t>This also supports improving quality of care for all patients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7398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Implications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67853"/>
            <a:ext cx="8596668" cy="45735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Healthcare economic reform is a global concern across many nations</a:t>
            </a:r>
          </a:p>
          <a:p>
            <a:r>
              <a:rPr lang="en-US" sz="2400" dirty="0" smtClean="0"/>
              <a:t>Innovation and technology in healthcare practice must continue to expand and thrive to ensure greater quality of care for patients</a:t>
            </a:r>
          </a:p>
          <a:p>
            <a:r>
              <a:rPr lang="en-US" sz="2400" dirty="0" smtClean="0"/>
              <a:t>Organizations must consider the challenges of policy-making and regulatory agendas in supporting healthcare quality and innovation</a:t>
            </a:r>
          </a:p>
          <a:p>
            <a:r>
              <a:rPr lang="en-US" sz="2400" dirty="0" smtClean="0"/>
              <a:t>Healthcare practices in some countries establish the tone for practice initiatives in other countries where there is great need for reform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89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528011"/>
            <a:ext cx="8596668" cy="451335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Caramenico</a:t>
            </a:r>
            <a:r>
              <a:rPr lang="en-US" dirty="0" smtClean="0"/>
              <a:t>, A. (2012). The power of shared decision making to control			healthcare costs. </a:t>
            </a:r>
            <a:r>
              <a:rPr lang="en-US" i="1" dirty="0" smtClean="0"/>
              <a:t>Fierce Healthcare, </a:t>
            </a:r>
            <a:r>
              <a:rPr lang="en-US" dirty="0" smtClean="0"/>
              <a:t>retrieved from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www.fiercehealthcare.com/story/power-shared-decision-making-</a:t>
            </a:r>
            <a:r>
              <a:rPr lang="en-US" dirty="0" smtClean="0"/>
              <a:t>	control-healthcare-costs/2012-09-13?page=0,1</a:t>
            </a:r>
          </a:p>
          <a:p>
            <a:r>
              <a:rPr lang="en-US" dirty="0" smtClean="0"/>
              <a:t>Chandra, A., and Skinner, J.S. (2011). Technology growth and expenditure 		growth in health care. </a:t>
            </a:r>
            <a:r>
              <a:rPr lang="en-US" i="1" dirty="0" smtClean="0"/>
              <a:t>National Bureau of Economic Research, </a:t>
            </a:r>
            <a:r>
              <a:rPr lang="en-US" dirty="0" smtClean="0"/>
              <a:t>retrieved 	</a:t>
            </a:r>
            <a:r>
              <a:rPr lang="en-US" dirty="0"/>
              <a:t>	from http://www.nber.org/papers/w16953.pdf?new_window=1</a:t>
            </a:r>
            <a:endParaRPr lang="en-US" dirty="0" smtClean="0"/>
          </a:p>
          <a:p>
            <a:r>
              <a:rPr lang="en-US" dirty="0" smtClean="0"/>
              <a:t>Leach, R. (2011). Medical technology: how regulations, reforms threaten to		stifle U.S. healthcare innovation. </a:t>
            </a:r>
            <a:r>
              <a:rPr lang="en-US" i="1" dirty="0" smtClean="0"/>
              <a:t>Huffington Post, </a:t>
            </a:r>
            <a:r>
              <a:rPr lang="en-US" dirty="0"/>
              <a:t>retrieved from			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www.huffingtonpost.com/ray-leach/medical-technology-how-re_b_1015689.html</a:t>
            </a:r>
            <a:endParaRPr lang="en-US" dirty="0" smtClean="0"/>
          </a:p>
          <a:p>
            <a:r>
              <a:rPr lang="en-US" dirty="0" err="1" smtClean="0"/>
              <a:t>McCanne</a:t>
            </a:r>
            <a:r>
              <a:rPr lang="en-US" dirty="0" smtClean="0"/>
              <a:t>, D. (2013). Gerald Friedman: the unhappy marriage of economics		and health care. </a:t>
            </a:r>
            <a:r>
              <a:rPr lang="en-US" i="1" dirty="0" smtClean="0"/>
              <a:t>PNHP, </a:t>
            </a:r>
            <a:r>
              <a:rPr lang="en-US" dirty="0" smtClean="0"/>
              <a:t>retrieved from 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http://pnhp.org/blog/2013/05/06/gerald-friedman-the-unhappy-marriage-of-economics-and-health-care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Shoemaker, W. (2009). Benchmarking tools for reducing costs of care. </a:t>
            </a:r>
            <a:r>
              <a:rPr lang="en-US" i="1" dirty="0" smtClean="0"/>
              <a:t>HFM, </a:t>
            </a:r>
            <a:r>
              <a:rPr lang="en-US" dirty="0" smtClean="0"/>
              <a:t>		</a:t>
            </a:r>
            <a:r>
              <a:rPr lang="en-US" dirty="0"/>
              <a:t>retrieved from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www.ahd.com/HFM-BenchmarkingTools_APR09.pdf</a:t>
            </a:r>
            <a:endParaRPr lang="en-US" dirty="0" smtClean="0"/>
          </a:p>
          <a:p>
            <a:r>
              <a:rPr lang="en-US" dirty="0" err="1" smtClean="0"/>
              <a:t>Sussman</a:t>
            </a:r>
            <a:r>
              <a:rPr lang="en-US" dirty="0" smtClean="0"/>
              <a:t>, J.H. (2003). Strategic budgeting: a healthcare imperative. </a:t>
            </a:r>
            <a:r>
              <a:rPr lang="en-US" i="1" dirty="0" smtClean="0"/>
              <a:t>Kaufmann Hall &amp; 		Associates, </a:t>
            </a:r>
            <a:r>
              <a:rPr lang="en-US" dirty="0"/>
              <a:t>retrieved from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academics.ochsner.org/uploadedFiles/Education/Library/Portals/F6.pdf</a:t>
            </a:r>
            <a:endParaRPr lang="en-US" dirty="0" smtClean="0"/>
          </a:p>
          <a:p>
            <a:r>
              <a:rPr lang="en-US" dirty="0" smtClean="0"/>
              <a:t>University of Missouri (2011). Healthcare access. Retrieved from</a:t>
            </a:r>
          </a:p>
          <a:p>
            <a:pPr marL="457200" lvl="1" indent="0">
              <a:buNone/>
            </a:pPr>
            <a:r>
              <a:rPr lang="en-US"/>
              <a:t>http://ethics.missouri.edu/Healthcare-Access.aspx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8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Effectiveness of Current Procedures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7624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Technology coincides with an increase in healthcare spending*</a:t>
            </a:r>
          </a:p>
          <a:p>
            <a:pPr lvl="1"/>
            <a:r>
              <a:rPr lang="en-US" sz="2000" dirty="0" smtClean="0"/>
              <a:t>New technologies are often very expensive to manufacture and operate*</a:t>
            </a:r>
          </a:p>
          <a:p>
            <a:pPr lvl="1"/>
            <a:r>
              <a:rPr lang="en-US" sz="2000" dirty="0" smtClean="0"/>
              <a:t>Many technologies also require continued maintenance and upgrades*</a:t>
            </a:r>
          </a:p>
          <a:p>
            <a:r>
              <a:rPr lang="en-US" sz="2200" dirty="0" smtClean="0"/>
              <a:t>Some technologies have high fixed costs but have low marginal costs to operate*</a:t>
            </a:r>
          </a:p>
          <a:p>
            <a:r>
              <a:rPr lang="en-US" sz="2200" dirty="0" smtClean="0"/>
              <a:t>Technologies typically fall into three categories:</a:t>
            </a:r>
          </a:p>
          <a:p>
            <a:pPr lvl="1"/>
            <a:r>
              <a:rPr lang="en-US" sz="2200" dirty="0" smtClean="0"/>
              <a:t>Those that treat illness successfully in large groups of people*</a:t>
            </a:r>
          </a:p>
          <a:p>
            <a:pPr lvl="1"/>
            <a:r>
              <a:rPr lang="en-US" sz="2200" dirty="0" smtClean="0"/>
              <a:t>Those that are effective for some patients but not for all*</a:t>
            </a:r>
          </a:p>
          <a:p>
            <a:pPr lvl="1"/>
            <a:r>
              <a:rPr lang="en-US" sz="2200" dirty="0" smtClean="0"/>
              <a:t>Those that have not yet been proven effective for large patient populations*</a:t>
            </a:r>
          </a:p>
          <a:p>
            <a:pPr marL="457200" lvl="1" indent="0" algn="r">
              <a:buNone/>
            </a:pPr>
            <a:r>
              <a:rPr lang="en-US" sz="1700" dirty="0" smtClean="0"/>
              <a:t>*Chandra and Skinner, 2011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23095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Healthcare Economics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Healthcare encompasses many economic principles that challenge the real premise of patient care and treatment*</a:t>
            </a:r>
          </a:p>
          <a:p>
            <a:r>
              <a:rPr lang="en-US" sz="2400" dirty="0" smtClean="0"/>
              <a:t>Health insurance supported a fee-for-service payment structure for many decades*</a:t>
            </a:r>
          </a:p>
          <a:p>
            <a:pPr lvl="1"/>
            <a:r>
              <a:rPr lang="en-US" sz="2400" dirty="0" smtClean="0"/>
              <a:t>This has transformed into a capitation model with fixed prices for services*</a:t>
            </a:r>
          </a:p>
          <a:p>
            <a:pPr lvl="2"/>
            <a:r>
              <a:rPr lang="en-US" sz="2000" dirty="0" smtClean="0"/>
              <a:t>Access to services is increasingly limited and costs continue to rise*</a:t>
            </a:r>
          </a:p>
          <a:p>
            <a:r>
              <a:rPr lang="en-US" sz="2400" dirty="0" smtClean="0"/>
              <a:t>There is significant administrative and pharmaceutical waste that drives up costs even further*</a:t>
            </a:r>
          </a:p>
          <a:p>
            <a:pPr marL="0" indent="0" algn="r">
              <a:buNone/>
            </a:pPr>
            <a:r>
              <a:rPr lang="en-US" sz="2000" dirty="0" smtClean="0"/>
              <a:t>*</a:t>
            </a:r>
            <a:r>
              <a:rPr lang="en-US" sz="2000" dirty="0" err="1" smtClean="0"/>
              <a:t>McCanne</a:t>
            </a:r>
            <a:r>
              <a:rPr lang="en-US" sz="2000" dirty="0" smtClean="0"/>
              <a:t>, 2013</a:t>
            </a:r>
          </a:p>
          <a:p>
            <a:pPr lvl="1"/>
            <a:endParaRPr lang="en-US" sz="2100" dirty="0" smtClean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13795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Financial Decision-Making in Healthcare Technology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n-US" sz="2300" dirty="0" smtClean="0"/>
              <a:t>Financial decision-making must be favorable towards the purchase and implementation of healthcare technology</a:t>
            </a:r>
          </a:p>
          <a:p>
            <a:r>
              <a:rPr lang="en-US" sz="2300" dirty="0" smtClean="0"/>
              <a:t>Technology may be cost prohibitive in some healthcare environments</a:t>
            </a:r>
          </a:p>
          <a:p>
            <a:r>
              <a:rPr lang="en-US" sz="2300" dirty="0" smtClean="0"/>
              <a:t>Decisions should be based on need and consumer demand</a:t>
            </a:r>
          </a:p>
          <a:p>
            <a:r>
              <a:rPr lang="en-US" sz="2300" dirty="0" smtClean="0"/>
              <a:t>Technology costs must be considered in making healthcare spending decisions within organizations </a:t>
            </a:r>
          </a:p>
          <a:p>
            <a:r>
              <a:rPr lang="en-US" sz="2300" dirty="0" smtClean="0"/>
              <a:t>Technology costs require a significant financial commitment to ensure success over the long term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6574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Policy and Regulatory Environment on </a:t>
            </a:r>
            <a:r>
              <a:rPr lang="en-US" smtClean="0"/>
              <a:t>Healthcare Technology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98999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Regulatory and policy requirements impact technological innovation and implementation in organizations*</a:t>
            </a:r>
          </a:p>
          <a:p>
            <a:pPr lvl="1"/>
            <a:r>
              <a:rPr lang="en-US" sz="3300" dirty="0" smtClean="0"/>
              <a:t>These mandates often impact startup organizations and others who have not proven their value within the industry</a:t>
            </a:r>
          </a:p>
          <a:p>
            <a:r>
              <a:rPr lang="en-US" sz="3300" dirty="0" smtClean="0"/>
              <a:t>Healthcare technological innovation is challenged by limited healthcare investment that is set forth by policy-making agendas*</a:t>
            </a:r>
          </a:p>
          <a:p>
            <a:r>
              <a:rPr lang="en-US" sz="3300" dirty="0" smtClean="0"/>
              <a:t>The Food and Drug Administration has been a significant limiting factor in technological innovation and approval rates*</a:t>
            </a:r>
          </a:p>
          <a:p>
            <a:pPr lvl="1"/>
            <a:r>
              <a:rPr lang="en-US" sz="3300" dirty="0" smtClean="0"/>
              <a:t>Regulatory costs also prohibit technological innovation and investment*</a:t>
            </a:r>
          </a:p>
          <a:p>
            <a:pPr marL="457200" lvl="1" indent="0" algn="r">
              <a:buNone/>
            </a:pPr>
            <a:r>
              <a:rPr lang="en-US" sz="2200" dirty="0" smtClean="0"/>
              <a:t>*Leach, 2011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185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Players in Financial Decision-Making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19727"/>
            <a:ext cx="8596668" cy="4621636"/>
          </a:xfrm>
        </p:spPr>
        <p:txBody>
          <a:bodyPr>
            <a:normAutofit/>
          </a:bodyPr>
          <a:lstStyle/>
          <a:p>
            <a:r>
              <a:rPr lang="en-US" sz="2300" dirty="0" smtClean="0"/>
              <a:t>There are a number of key players involved in making financial decisions for healthcare organizations*</a:t>
            </a:r>
          </a:p>
          <a:p>
            <a:pPr lvl="1"/>
            <a:r>
              <a:rPr lang="en-US" sz="2300" dirty="0" smtClean="0"/>
              <a:t>This is a shared responsibility between leaders, managers, physicians, and other professionals*</a:t>
            </a:r>
          </a:p>
          <a:p>
            <a:pPr lvl="1"/>
            <a:r>
              <a:rPr lang="en-US" sz="2300" dirty="0" smtClean="0"/>
              <a:t>Technology, personnel, space, and other needs must be balanced with respect to available resources*</a:t>
            </a:r>
          </a:p>
          <a:p>
            <a:pPr lvl="1"/>
            <a:r>
              <a:rPr lang="en-US" sz="2300" dirty="0" smtClean="0"/>
              <a:t>Capital needs should be identified by organizational leaders to secure investments*</a:t>
            </a:r>
          </a:p>
          <a:p>
            <a:pPr lvl="1"/>
            <a:r>
              <a:rPr lang="en-US" sz="2300" dirty="0" smtClean="0"/>
              <a:t>Managers should also identify and minimize waste as best as possible*</a:t>
            </a:r>
          </a:p>
          <a:p>
            <a:pPr marL="457200" lvl="1" indent="0" algn="r">
              <a:buNone/>
            </a:pPr>
            <a:r>
              <a:rPr lang="en-US" sz="2200" dirty="0" smtClean="0"/>
              <a:t>*</a:t>
            </a:r>
            <a:r>
              <a:rPr lang="en-US" sz="2200" dirty="0" err="1" smtClean="0"/>
              <a:t>Caramenico</a:t>
            </a:r>
            <a:r>
              <a:rPr lang="en-US" sz="2200" dirty="0" smtClean="0"/>
              <a:t>, 2012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520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Microeconomic/Macroeconomic Perspectives and Utilization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374146"/>
          </a:xfrm>
        </p:spPr>
        <p:txBody>
          <a:bodyPr>
            <a:noAutofit/>
          </a:bodyPr>
          <a:lstStyle/>
          <a:p>
            <a:r>
              <a:rPr lang="en-US" sz="2800" dirty="0" smtClean="0"/>
              <a:t>Microeconomic concerns in healthcare include the costs associated with individual patients*</a:t>
            </a:r>
          </a:p>
          <a:p>
            <a:pPr lvl="1"/>
            <a:r>
              <a:rPr lang="en-US" sz="2400" dirty="0" smtClean="0"/>
              <a:t>Allocation of time is also a critical microeconomic issue for organizations*</a:t>
            </a:r>
          </a:p>
          <a:p>
            <a:r>
              <a:rPr lang="en-US" sz="2800" dirty="0" smtClean="0"/>
              <a:t>Macroeconomic issues involve large-scale allocation across many organizations*</a:t>
            </a:r>
          </a:p>
          <a:p>
            <a:pPr lvl="1"/>
            <a:r>
              <a:rPr lang="en-US" sz="2400" dirty="0" smtClean="0"/>
              <a:t>These decisions impact society and are often influenced by government policy and investment frameworks*</a:t>
            </a:r>
          </a:p>
          <a:p>
            <a:pPr marL="457200" lvl="1" indent="0" algn="r">
              <a:buNone/>
            </a:pPr>
            <a:r>
              <a:rPr lang="en-US" sz="2400" dirty="0" smtClean="0"/>
              <a:t>*</a:t>
            </a:r>
            <a:r>
              <a:rPr lang="en-US" sz="2000" dirty="0" smtClean="0"/>
              <a:t>University of Missouri, 2011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804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to Support Best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51374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Financial management in the healthcare industry must support best practice objectives using available tools</a:t>
            </a:r>
          </a:p>
          <a:p>
            <a:r>
              <a:rPr lang="en-US" sz="2400" dirty="0" smtClean="0"/>
              <a:t>Budget development and spending must be “connected” to facilitate improved financial management and the appropriate allocation of resources*</a:t>
            </a:r>
          </a:p>
          <a:p>
            <a:r>
              <a:rPr lang="en-US" sz="2400" dirty="0" smtClean="0"/>
              <a:t>Financial planning, capital investment, and operations impact best practice strategies in healthcare organizations*</a:t>
            </a:r>
          </a:p>
          <a:p>
            <a:r>
              <a:rPr lang="en-US" sz="2400" dirty="0" smtClean="0"/>
              <a:t>Financial trends must be considered and cost efficiency must reflect the importance of allocating resources wisely*</a:t>
            </a:r>
          </a:p>
          <a:p>
            <a:pPr marL="0" indent="0" algn="r">
              <a:buNone/>
            </a:pPr>
            <a:r>
              <a:rPr lang="en-US" sz="2400" dirty="0" smtClean="0"/>
              <a:t>*</a:t>
            </a:r>
            <a:r>
              <a:rPr lang="en-US" sz="2400" dirty="0" err="1" smtClean="0"/>
              <a:t>Sussman</a:t>
            </a:r>
            <a:r>
              <a:rPr lang="en-US" sz="2400" dirty="0" smtClean="0"/>
              <a:t>, 2003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838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Tools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67853"/>
            <a:ext cx="8596668" cy="45735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Benchmarking is essential to achieve cost efficiency in healthcare practice*</a:t>
            </a:r>
          </a:p>
          <a:p>
            <a:pPr lvl="1"/>
            <a:r>
              <a:rPr lang="en-US" sz="2200" dirty="0" smtClean="0"/>
              <a:t>Performance improvement tools are essential to reduce waste and improve patient outcomes*</a:t>
            </a:r>
          </a:p>
          <a:p>
            <a:pPr lvl="1"/>
            <a:r>
              <a:rPr lang="en-US" sz="2200" dirty="0" smtClean="0"/>
              <a:t>Common diagnoses should be compared across different organizations to determine if costs are appropriate*</a:t>
            </a:r>
          </a:p>
          <a:p>
            <a:pPr lvl="1"/>
            <a:r>
              <a:rPr lang="en-US" sz="2200" dirty="0" smtClean="0"/>
              <a:t>Cost categories should be consistent with those set forth by Medicare*</a:t>
            </a:r>
          </a:p>
          <a:p>
            <a:pPr lvl="1"/>
            <a:r>
              <a:rPr lang="en-US" sz="2200" dirty="0" smtClean="0"/>
              <a:t>Financial reporting should be consistent and coincide with regulatory and financial principles*</a:t>
            </a:r>
          </a:p>
          <a:p>
            <a:pPr marL="457200" lvl="1" indent="0" algn="r">
              <a:buNone/>
            </a:pPr>
            <a:r>
              <a:rPr lang="en-US" sz="2200" dirty="0" smtClean="0"/>
              <a:t>*Shoemaker, 2009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8344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1654</Words>
  <Application>Microsoft Office PowerPoint</Application>
  <PresentationFormat>Widescreen</PresentationFormat>
  <Paragraphs>149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Technology and Healthcare: Issues and Challenges</vt:lpstr>
      <vt:lpstr>Analysis and Effectiveness of Current Procedures</vt:lpstr>
      <vt:lpstr>Evolution of Healthcare Economics</vt:lpstr>
      <vt:lpstr>Impact of Financial Decision-Making in Healthcare Technology</vt:lpstr>
      <vt:lpstr>Impact of Policy and Regulatory Environment on Healthcare Technology</vt:lpstr>
      <vt:lpstr>Key Players in Financial Decision-Making</vt:lpstr>
      <vt:lpstr>Microeconomic/Macroeconomic Perspectives and Utilization </vt:lpstr>
      <vt:lpstr>Tools to Support Best Practices</vt:lpstr>
      <vt:lpstr>Benchmarking Tools </vt:lpstr>
      <vt:lpstr>How Policy and Regulatory Environment Impacts Financial Management </vt:lpstr>
      <vt:lpstr>Economic Incentives and Competition </vt:lpstr>
      <vt:lpstr>Global Implications 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2014-02-16T01:18:06Z</dcterms:created>
  <dcterms:modified xsi:type="dcterms:W3CDTF">2014-02-16T01:18:10Z</dcterms:modified>
</cp:coreProperties>
</file>