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86" r:id="rId3"/>
    <p:sldId id="288" r:id="rId4"/>
    <p:sldId id="282" r:id="rId5"/>
    <p:sldId id="266" r:id="rId6"/>
    <p:sldId id="284" r:id="rId7"/>
    <p:sldId id="287" r:id="rId8"/>
    <p:sldId id="259" r:id="rId9"/>
    <p:sldId id="285" r:id="rId10"/>
    <p:sldId id="278" r:id="rId11"/>
    <p:sldId id="279" r:id="rId12"/>
    <p:sldId id="262" r:id="rId13"/>
    <p:sldId id="281" r:id="rId14"/>
    <p:sldId id="258" r:id="rId15"/>
    <p:sldId id="260" r:id="rId16"/>
    <p:sldId id="261" r:id="rId17"/>
    <p:sldId id="267" r:id="rId18"/>
    <p:sldId id="271" r:id="rId19"/>
    <p:sldId id="277" r:id="rId20"/>
    <p:sldId id="276" r:id="rId21"/>
  </p:sldIdLst>
  <p:sldSz cx="9144000" cy="6858000" type="screen4x3"/>
  <p:notesSz cx="7315200" cy="96012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5" autoAdjust="0"/>
    <p:restoredTop sz="74453" autoAdjust="0"/>
  </p:normalViewPr>
  <p:slideViewPr>
    <p:cSldViewPr>
      <p:cViewPr varScale="1">
        <p:scale>
          <a:sx n="54" d="100"/>
          <a:sy n="54" d="100"/>
        </p:scale>
        <p:origin x="1956" y="7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7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048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FE5125B-7204-463F-9369-4557928C4F98}" type="datetimeFigureOut">
              <a:rPr lang="en-US" smtClean="0"/>
              <a:t>1/26/2014</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EDC176F-7B64-418A-8B2C-710D1E3DED62}" type="slidenum">
              <a:rPr lang="en-US" smtClean="0"/>
              <a:t>‹#›</a:t>
            </a:fld>
            <a:endParaRPr lang="en-US" dirty="0"/>
          </a:p>
        </p:txBody>
      </p:sp>
    </p:spTree>
    <p:extLst>
      <p:ext uri="{BB962C8B-B14F-4D97-AF65-F5344CB8AC3E}">
        <p14:creationId xmlns:p14="http://schemas.microsoft.com/office/powerpoint/2010/main" val="198731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soon as the Curtain Opens completed. Introduce</a:t>
            </a:r>
            <a:r>
              <a:rPr lang="en-US" baseline="0" dirty="0" smtClean="0"/>
              <a:t> yourself. Good Morning My name__________________. Over the next few minutes I am presenting my Hospital Improvement Plan for Customer Satisfaction.</a:t>
            </a:r>
          </a:p>
          <a:p>
            <a:r>
              <a:rPr lang="en-US" dirty="0" smtClean="0"/>
              <a:t>Let me share</a:t>
            </a:r>
            <a:r>
              <a:rPr lang="en-US" baseline="0" dirty="0" smtClean="0"/>
              <a:t> the problem we are addressing:</a:t>
            </a:r>
          </a:p>
          <a:p>
            <a:r>
              <a:rPr lang="en-US" dirty="0" smtClean="0"/>
              <a:t>I have been appointed to chair a hospital-wide committee to develop and implement a plan to improve patient satisfaction in your facility. This presentation will address the</a:t>
            </a:r>
            <a:r>
              <a:rPr lang="en-US" baseline="0" dirty="0" smtClean="0"/>
              <a:t> how, when , who and what of how this program will be implemented</a:t>
            </a:r>
          </a:p>
          <a:p>
            <a:r>
              <a:rPr lang="en-US" dirty="0" smtClean="0"/>
              <a:t>The  Chief Nursing Officer has provided detailed summary report that</a:t>
            </a:r>
            <a:r>
              <a:rPr lang="en-US" baseline="0" dirty="0" smtClean="0"/>
              <a:t> is not a good report. The report indicates there is a </a:t>
            </a:r>
            <a:r>
              <a:rPr lang="en-US" dirty="0" smtClean="0"/>
              <a:t> steady decline in patient satisfaction over the previous six months. This</a:t>
            </a:r>
            <a:r>
              <a:rPr lang="en-US" baseline="0" dirty="0" smtClean="0"/>
              <a:t> PowerPoint presentation will </a:t>
            </a:r>
            <a:r>
              <a:rPr lang="en-US" dirty="0" smtClean="0"/>
              <a:t>identify the various resources available for tracking patient satisfaction, establish a clear bench mark and design a specific plan of action for reversing this trend.</a:t>
            </a:r>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a:t>
            </a:fld>
            <a:endParaRPr lang="en-US" dirty="0"/>
          </a:p>
        </p:txBody>
      </p:sp>
    </p:spTree>
    <p:extLst>
      <p:ext uri="{BB962C8B-B14F-4D97-AF65-F5344CB8AC3E}">
        <p14:creationId xmlns:p14="http://schemas.microsoft.com/office/powerpoint/2010/main" val="4097240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The</a:t>
            </a:r>
            <a:r>
              <a:rPr lang="en-US" baseline="0" dirty="0" smtClean="0"/>
              <a:t> Kurt Lewin Three Stage Process is the best method for changing the staff attitude and behavior towards improved customer satisfaction. </a:t>
            </a:r>
            <a:r>
              <a:rPr lang="en-US" sz="1300" dirty="0"/>
              <a:t>Kurt Lewin theorized a three-stage model </a:t>
            </a:r>
          </a:p>
          <a:p>
            <a:pPr rtl="0"/>
            <a:r>
              <a:rPr lang="en-US" sz="1300" dirty="0"/>
              <a:t>of change that has come to be known as the unfreezing-change-refreeze model that requires prior learning to be rejected and replaced. </a:t>
            </a:r>
          </a:p>
          <a:p>
            <a:pPr rtl="0"/>
            <a:r>
              <a:rPr lang="en-US" sz="1300" dirty="0"/>
              <a:t>Unfreezing Process</a:t>
            </a:r>
          </a:p>
          <a:p>
            <a:pPr rtl="0"/>
            <a:r>
              <a:rPr lang="en-US" sz="1300" dirty="0"/>
              <a:t>The unfreezing model with step 1 has three</a:t>
            </a:r>
          </a:p>
          <a:p>
            <a:pPr rtl="0"/>
            <a:r>
              <a:rPr lang="en-US" sz="1300" dirty="0"/>
              <a:t>sub processes steps. 1. Overcoming resistance with motivation to change such as getting 1 day off per month for improving customer satisfaction ratings. 2.  Changing the old beliefs about </a:t>
            </a:r>
          </a:p>
          <a:p>
            <a:pPr rtl="0"/>
            <a:r>
              <a:rPr lang="en-US" sz="1300" dirty="0"/>
              <a:t>Customer satisfaction for example proving role playing demonstrating the old way and the new way(New learned behavior). 3.  Preparing for behavior response to defend or defer problem</a:t>
            </a:r>
          </a:p>
          <a:p>
            <a:pPr rtl="0"/>
            <a:r>
              <a:rPr lang="en-US" sz="1300" dirty="0"/>
              <a:t>As the system or others this can be overcome displacing the blame to any individual or group but WE as a company need to improved changing the behavior from “I” to “We:.</a:t>
            </a:r>
          </a:p>
          <a:p>
            <a:pPr rtl="0"/>
            <a:endParaRPr lang="en-US" sz="1300" dirty="0"/>
          </a:p>
          <a:p>
            <a:pPr rtl="0"/>
            <a:r>
              <a:rPr lang="en-US" sz="1300" dirty="0"/>
              <a:t>Stage 2</a:t>
            </a:r>
          </a:p>
          <a:p>
            <a:pPr rtl="0"/>
            <a:r>
              <a:rPr lang="en-US" sz="1300" dirty="0"/>
              <a:t>It is not good enough to just address the anxiety about change but the second stage is ensuring that hospital staff moves on and learns the new of way of delivering </a:t>
            </a:r>
          </a:p>
          <a:p>
            <a:pPr rtl="0"/>
            <a:r>
              <a:rPr lang="en-US" sz="1300" dirty="0"/>
              <a:t>Customer satisfaction. This can be done by repetition learning, learning cues, supporting learning on hospital floor, customer satisfaction signs in the building, including </a:t>
            </a:r>
          </a:p>
          <a:p>
            <a:pPr rtl="0"/>
            <a:r>
              <a:rPr lang="en-US" sz="1300" dirty="0"/>
              <a:t>The hospital staff with results and as well of improvement ratings. This is your reinforcement state</a:t>
            </a:r>
          </a:p>
          <a:p>
            <a:pPr rtl="0"/>
            <a:endParaRPr lang="en-US" sz="1300" dirty="0"/>
          </a:p>
          <a:p>
            <a:pPr rtl="0"/>
            <a:r>
              <a:rPr lang="en-US" sz="1300" dirty="0"/>
              <a:t>Stage 3</a:t>
            </a:r>
          </a:p>
          <a:p>
            <a:pPr rtl="0"/>
            <a:r>
              <a:rPr lang="en-US" sz="1300" dirty="0"/>
              <a:t>Freezing is making the new changes and learning permanent </a:t>
            </a:r>
          </a:p>
          <a:p>
            <a:pPr rtl="0"/>
            <a:r>
              <a:rPr lang="en-US" sz="1300" dirty="0"/>
              <a:t>Refreezing is the final stage where new behavior becomes habitual, which includes developing a new self-concept &amp; identity and establishing new interpersonal </a:t>
            </a:r>
          </a:p>
          <a:p>
            <a:pPr rtl="0"/>
            <a:r>
              <a:rPr lang="en-US" sz="1300" dirty="0"/>
              <a:t>relationships. </a:t>
            </a:r>
          </a:p>
          <a:p>
            <a:pPr rtl="0"/>
            <a:endParaRPr lang="en-US" sz="1300" dirty="0"/>
          </a:p>
          <a:p>
            <a:pPr rtl="0"/>
            <a:r>
              <a:rPr lang="en-US" sz="1300" dirty="0"/>
              <a:t>The primary goal for Change Process with hospital staff is the REDUCING ANXIETY TO CHANGE. With motivation, reassurance, training, present new methods of Customer Satisfaction</a:t>
            </a:r>
          </a:p>
          <a:p>
            <a:pPr rtl="0"/>
            <a:r>
              <a:rPr lang="en-US" dirty="0" smtClean="0"/>
              <a:t>Implementing sustainable and meaningful change means supporting each individual to find value in new ways of working. This article shows how a team of community nurses were empowered to improve their practice by using an electronic caseload tool. This was done in a structured and supportive way by using Lewin’s change management process, an approach that has benefits for supporting and sustaining changes in practice.</a:t>
            </a:r>
            <a:endParaRPr lang="en-US" sz="1300" dirty="0"/>
          </a:p>
          <a:p>
            <a:pPr rtl="0"/>
            <a:endParaRPr lang="en-US" sz="1300" dirty="0"/>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10</a:t>
            </a:fld>
            <a:endParaRPr lang="en-US" dirty="0"/>
          </a:p>
        </p:txBody>
      </p:sp>
    </p:spTree>
    <p:extLst>
      <p:ext uri="{BB962C8B-B14F-4D97-AF65-F5344CB8AC3E}">
        <p14:creationId xmlns:p14="http://schemas.microsoft.com/office/powerpoint/2010/main" val="2664647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todays nursing environment. The leaders have to utilize an integrated approach to leadership. They will be successful using several different leadership styles. The traditional collaborative leadership style </a:t>
            </a:r>
          </a:p>
          <a:p>
            <a:r>
              <a:rPr lang="en-US" baseline="0" dirty="0" smtClean="0"/>
              <a:t>Has become the trend. However, in real life, a nursing leader or any business leader needs to learning and apply different methods.  The department needs to make a different schedule change but the management </a:t>
            </a:r>
          </a:p>
          <a:p>
            <a:r>
              <a:rPr lang="en-US" baseline="0" dirty="0" smtClean="0"/>
              <a:t>Needs to know the preference shifts of nurses. In this case the Collaborative Leader would be appropriate. The nursing team needs to decide what times are best for lunch, the Democratic leadership would be </a:t>
            </a:r>
          </a:p>
          <a:p>
            <a:r>
              <a:rPr lang="en-US" baseline="0" dirty="0" smtClean="0"/>
              <a:t>Appropriate. The moral may be low in the department so the Affiliated leaders would be necessary. The leadership style needed for the customer satisfaction change would be the Transformational leader. When</a:t>
            </a:r>
          </a:p>
          <a:p>
            <a:r>
              <a:rPr lang="en-US" baseline="0" dirty="0" smtClean="0"/>
              <a:t>A decision has been made company wide that everyone needs to comply no Exceptions the Authoritative leaders would be necessary.</a:t>
            </a:r>
          </a:p>
          <a:p>
            <a:endParaRPr lang="en-US" baseline="0" dirty="0" smtClean="0"/>
          </a:p>
          <a:p>
            <a:r>
              <a:rPr lang="en-US" dirty="0" smtClean="0"/>
              <a:t>The way a nurse manager leads her staff not only affects her employees' morale and productivity, it also affects the quality of patient care. At one end of the spectrum, some nurses lead with an authoritarian style, while others put the needs of their employees above all else. However, many find that they can merge strong leadership with an inclusive approach. </a:t>
            </a:r>
            <a:r>
              <a:rPr lang="en-US" baseline="0" dirty="0" smtClean="0"/>
              <a:t> Regardless of the approach the leadership needs to be sure to participate and be involved.</a:t>
            </a:r>
          </a:p>
          <a:p>
            <a:endParaRPr lang="en-US" baseline="0" dirty="0" smtClean="0"/>
          </a:p>
          <a:p>
            <a:r>
              <a:rPr lang="en-US" baseline="0" dirty="0" smtClean="0"/>
              <a:t>The Transformational leadership would be the most successful when delivering the Patient Satisfaction Improvement Program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11</a:t>
            </a:fld>
            <a:endParaRPr lang="en-US" dirty="0"/>
          </a:p>
        </p:txBody>
      </p:sp>
    </p:spTree>
    <p:extLst>
      <p:ext uri="{BB962C8B-B14F-4D97-AF65-F5344CB8AC3E}">
        <p14:creationId xmlns:p14="http://schemas.microsoft.com/office/powerpoint/2010/main" val="2183542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screen:</a:t>
            </a:r>
            <a:r>
              <a:rPr lang="en-US" baseline="0" dirty="0" smtClean="0"/>
              <a:t> PowerPoint presentation is about elaborating. I would say, in the delivery of changes to an organization you can use an email for changes, but how many times has the email been deleted </a:t>
            </a:r>
          </a:p>
          <a:p>
            <a:r>
              <a:rPr lang="en-US" baseline="0" dirty="0" smtClean="0"/>
              <a:t>Or your work environment has thousands of emails and you do not have time to view them all. The go on to explain why face to face is better because email is so impersonal.</a:t>
            </a:r>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12</a:t>
            </a:fld>
            <a:endParaRPr lang="en-US" dirty="0"/>
          </a:p>
        </p:txBody>
      </p:sp>
    </p:spTree>
    <p:extLst>
      <p:ext uri="{BB962C8B-B14F-4D97-AF65-F5344CB8AC3E}">
        <p14:creationId xmlns:p14="http://schemas.microsoft.com/office/powerpoint/2010/main" val="214121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Here</a:t>
            </a:r>
            <a:r>
              <a:rPr lang="en-US" baseline="0" dirty="0" smtClean="0"/>
              <a:t> is where management needs to be involved. This is a list of things they can do to deliver the customer satisfaction initiatives and change.</a:t>
            </a:r>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13</a:t>
            </a:fld>
            <a:endParaRPr lang="en-US" dirty="0"/>
          </a:p>
        </p:txBody>
      </p:sp>
    </p:spTree>
    <p:extLst>
      <p:ext uri="{BB962C8B-B14F-4D97-AF65-F5344CB8AC3E}">
        <p14:creationId xmlns:p14="http://schemas.microsoft.com/office/powerpoint/2010/main" val="1611075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basic</a:t>
            </a:r>
            <a:r>
              <a:rPr lang="en-US" baseline="0" dirty="0" smtClean="0"/>
              <a:t> budget implications that can be shared as part of the program. This must be done for success of the program.</a:t>
            </a:r>
            <a:endParaRPr lang="en-US" dirty="0" smtClean="0"/>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14</a:t>
            </a:fld>
            <a:endParaRPr lang="en-US" dirty="0"/>
          </a:p>
        </p:txBody>
      </p:sp>
    </p:spTree>
    <p:extLst>
      <p:ext uri="{BB962C8B-B14F-4D97-AF65-F5344CB8AC3E}">
        <p14:creationId xmlns:p14="http://schemas.microsoft.com/office/powerpoint/2010/main" val="358802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Classroom</a:t>
            </a:r>
            <a:r>
              <a:rPr lang="en-US" baseline="0" dirty="0" smtClean="0"/>
              <a:t> Training</a:t>
            </a:r>
          </a:p>
          <a:p>
            <a:r>
              <a:rPr lang="en-US" baseline="0" dirty="0" smtClean="0"/>
              <a:t>Lunch and learn</a:t>
            </a:r>
          </a:p>
          <a:p>
            <a:r>
              <a:rPr lang="en-US" baseline="0" dirty="0" smtClean="0"/>
              <a:t>Monthly Meetings</a:t>
            </a:r>
          </a:p>
          <a:p>
            <a:r>
              <a:rPr lang="en-US" baseline="0" dirty="0" smtClean="0"/>
              <a:t>Intranet Training with test that prints certificate of completion</a:t>
            </a:r>
          </a:p>
          <a:p>
            <a:r>
              <a:rPr lang="en-US" baseline="0" dirty="0" smtClean="0"/>
              <a:t>Intranet Training Modules that are self-paced during the year</a:t>
            </a:r>
          </a:p>
          <a:p>
            <a:r>
              <a:rPr lang="en-US" baseline="0" dirty="0" smtClean="0"/>
              <a:t>Refresher Training every 4 months</a:t>
            </a:r>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15</a:t>
            </a:fld>
            <a:endParaRPr lang="en-US" dirty="0"/>
          </a:p>
        </p:txBody>
      </p:sp>
    </p:spTree>
    <p:extLst>
      <p:ext uri="{BB962C8B-B14F-4D97-AF65-F5344CB8AC3E}">
        <p14:creationId xmlns:p14="http://schemas.microsoft.com/office/powerpoint/2010/main" val="3180093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managing change it is important to identify with people and reduce the possible resistances they will have in accepting new ways of practicing. Baulcomb (2003) found that successfully leading change means helping people to embrace the challenges to the point where they positively accept and psychologically own new ways of practicing. http://www.nursingtimes.net/nursing-practice/clinical-zones/management/managing-change-by-empowering-staff/5033731.article</a:t>
            </a:r>
          </a:p>
          <a:p>
            <a:endParaRPr lang="en-US" dirty="0" smtClean="0"/>
          </a:p>
          <a:p>
            <a:r>
              <a:rPr lang="en-US" dirty="0" smtClean="0"/>
              <a:t>Changes in the workplace naturally create uncertainty and can be emotionally challenging for employees. Change, particularly when it is unexpected, can undermine confidence and threaten sense of purpose </a:t>
            </a:r>
          </a:p>
          <a:p>
            <a:endParaRPr lang="en-US" dirty="0" smtClean="0"/>
          </a:p>
          <a:p>
            <a:r>
              <a:rPr lang="en-US" dirty="0" smtClean="0"/>
              <a:t>5</a:t>
            </a:r>
            <a:r>
              <a:rPr lang="en-US" baseline="0" dirty="0" smtClean="0"/>
              <a:t> Key Points</a:t>
            </a:r>
          </a:p>
          <a:p>
            <a:r>
              <a:rPr lang="en-US" dirty="0" smtClean="0"/>
              <a:t>Changes in practice always create emotional responses in employees</a:t>
            </a:r>
          </a:p>
          <a:p>
            <a:r>
              <a:rPr lang="en-US" dirty="0" smtClean="0"/>
              <a:t>Planning change in an open, structured way aids communication and staff participation</a:t>
            </a:r>
          </a:p>
          <a:p>
            <a:r>
              <a:rPr lang="en-US" dirty="0" smtClean="0"/>
              <a:t>Natural resistances to change must be addressed to be able to progress</a:t>
            </a:r>
          </a:p>
          <a:p>
            <a:r>
              <a:rPr lang="en-US" dirty="0" smtClean="0"/>
              <a:t>Involving everyone in the process from the start enables resistances to be examined and constructively addressed</a:t>
            </a:r>
          </a:p>
          <a:p>
            <a:r>
              <a:rPr lang="en-US" dirty="0" smtClean="0"/>
              <a:t>Change is only sustainable if everyone involved psychologically owns the new ways of working</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16</a:t>
            </a:fld>
            <a:endParaRPr lang="en-US" dirty="0"/>
          </a:p>
        </p:txBody>
      </p:sp>
    </p:spTree>
    <p:extLst>
      <p:ext uri="{BB962C8B-B14F-4D97-AF65-F5344CB8AC3E}">
        <p14:creationId xmlns:p14="http://schemas.microsoft.com/office/powerpoint/2010/main" val="3067750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the audience</a:t>
            </a:r>
            <a:r>
              <a:rPr lang="en-US" baseline="0" dirty="0" smtClean="0"/>
              <a:t> know that the program evaluation will be completed every 30 days then 1 once every quarter or 3 months. In addition, let them know you will ask the HR to hire a full-time employee </a:t>
            </a:r>
          </a:p>
          <a:p>
            <a:r>
              <a:rPr lang="en-US" baseline="0" dirty="0" smtClean="0"/>
              <a:t>To lead the change management for improve customer satisfaction.</a:t>
            </a:r>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17</a:t>
            </a:fld>
            <a:endParaRPr lang="en-US" dirty="0"/>
          </a:p>
        </p:txBody>
      </p:sp>
    </p:spTree>
    <p:extLst>
      <p:ext uri="{BB962C8B-B14F-4D97-AF65-F5344CB8AC3E}">
        <p14:creationId xmlns:p14="http://schemas.microsoft.com/office/powerpoint/2010/main" val="4181446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slowing</a:t>
            </a:r>
            <a:r>
              <a:rPr lang="en-US" baseline="0" dirty="0" smtClean="0"/>
              <a:t> read from the screen read each point. Now if you have something to say about one of the points but if you read slow enough it will be about 1 minute already gone. But good chart </a:t>
            </a:r>
          </a:p>
          <a:p>
            <a:r>
              <a:rPr lang="en-US" baseline="0" dirty="0" smtClean="0"/>
              <a:t>Just say here are some ways the organization can deliver changes to the organization or hospital.  </a:t>
            </a:r>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18</a:t>
            </a:fld>
            <a:endParaRPr lang="en-US" dirty="0"/>
          </a:p>
        </p:txBody>
      </p:sp>
    </p:spTree>
    <p:extLst>
      <p:ext uri="{BB962C8B-B14F-4D97-AF65-F5344CB8AC3E}">
        <p14:creationId xmlns:p14="http://schemas.microsoft.com/office/powerpoint/2010/main" val="3956062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highlight references per assignment mandatory:</a:t>
            </a:r>
            <a:r>
              <a:rPr lang="en-US" baseline="0" dirty="0" smtClean="0"/>
              <a:t> 2 different Nursing Journal References</a:t>
            </a:r>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19</a:t>
            </a:fld>
            <a:endParaRPr lang="en-US" dirty="0"/>
          </a:p>
        </p:txBody>
      </p:sp>
    </p:spTree>
    <p:extLst>
      <p:ext uri="{BB962C8B-B14F-4D97-AF65-F5344CB8AC3E}">
        <p14:creationId xmlns:p14="http://schemas.microsoft.com/office/powerpoint/2010/main" val="3075921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Thank you for giving me your attention</a:t>
            </a:r>
            <a:r>
              <a:rPr lang="en-US" baseline="0" dirty="0" smtClean="0"/>
              <a:t> today. The follow agenda will address implementing a Patient Satisfaction Improvement Plan for a hospital facility.  </a:t>
            </a:r>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2</a:t>
            </a:fld>
            <a:endParaRPr lang="en-US" dirty="0"/>
          </a:p>
        </p:txBody>
      </p:sp>
    </p:spTree>
    <p:extLst>
      <p:ext uri="{BB962C8B-B14F-4D97-AF65-F5344CB8AC3E}">
        <p14:creationId xmlns:p14="http://schemas.microsoft.com/office/powerpoint/2010/main" val="1247607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20</a:t>
            </a:fld>
            <a:endParaRPr lang="en-US" dirty="0"/>
          </a:p>
        </p:txBody>
      </p:sp>
    </p:spTree>
    <p:extLst>
      <p:ext uri="{BB962C8B-B14F-4D97-AF65-F5344CB8AC3E}">
        <p14:creationId xmlns:p14="http://schemas.microsoft.com/office/powerpoint/2010/main" val="102893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baseline="0" dirty="0" smtClean="0"/>
          </a:p>
        </p:txBody>
      </p:sp>
      <p:sp>
        <p:nvSpPr>
          <p:cNvPr id="4" name="Slide Number Placeholder 3"/>
          <p:cNvSpPr>
            <a:spLocks noGrp="1"/>
          </p:cNvSpPr>
          <p:nvPr>
            <p:ph type="sldNum" sz="quarter" idx="10"/>
          </p:nvPr>
        </p:nvSpPr>
        <p:spPr/>
        <p:txBody>
          <a:bodyPr/>
          <a:lstStyle/>
          <a:p>
            <a:fld id="{2EDC176F-7B64-418A-8B2C-710D1E3DED62}" type="slidenum">
              <a:rPr lang="en-US" smtClean="0"/>
              <a:t>3</a:t>
            </a:fld>
            <a:endParaRPr lang="en-US" dirty="0"/>
          </a:p>
        </p:txBody>
      </p:sp>
    </p:spTree>
    <p:extLst>
      <p:ext uri="{BB962C8B-B14F-4D97-AF65-F5344CB8AC3E}">
        <p14:creationId xmlns:p14="http://schemas.microsoft.com/office/powerpoint/2010/main" val="1847200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your time on the clock on this slide is easy:</a:t>
            </a:r>
            <a:r>
              <a:rPr lang="en-US" baseline="0" dirty="0" smtClean="0"/>
              <a:t> Just talk about why the Program is needed. So explain the problem that the hospital has very poor scores on patient satisfaction. You then </a:t>
            </a:r>
          </a:p>
          <a:p>
            <a:r>
              <a:rPr lang="en-US" baseline="0" dirty="0" smtClean="0"/>
              <a:t>Just take you time with each bullet point. Change Management this is about having specialist like Consultants that understand Change management in the hospital environment. This is important because </a:t>
            </a:r>
          </a:p>
          <a:p>
            <a:r>
              <a:rPr lang="en-US" baseline="0" dirty="0" smtClean="0"/>
              <a:t>Many organizations put out changes but the nursing staff is still doing the same processes that change 3 years ago. So this is very important to the success of organizational change.</a:t>
            </a:r>
          </a:p>
          <a:p>
            <a:endParaRPr lang="en-US" baseline="0" dirty="0" smtClean="0"/>
          </a:p>
          <a:p>
            <a:r>
              <a:rPr lang="en-US" baseline="0" dirty="0" smtClean="0"/>
              <a:t>Buy-In just speak from the heart about any situation business or personal where the team or individual did not buy-in. You roll out a new greeting for all patients, How can I help you have a wonderful]</a:t>
            </a:r>
          </a:p>
          <a:p>
            <a:r>
              <a:rPr lang="en-US" baseline="0" dirty="0" smtClean="0"/>
              <a:t>Day but it will not work if the staff and everyone involved and the entire organization does not say it as well. No matter what you change you must explain why its beneficial to make that change.</a:t>
            </a:r>
          </a:p>
          <a:p>
            <a:r>
              <a:rPr lang="en-US" baseline="0" dirty="0" smtClean="0"/>
              <a:t>The patient survey results should be shared as soon as results have been analyzed and computed. This process will keep everyone informed on what needs to improve</a:t>
            </a:r>
          </a:p>
          <a:p>
            <a:r>
              <a:rPr lang="en-US" baseline="0" dirty="0" smtClean="0"/>
              <a:t>Patient Surveys are important because the patient will share the patient experience concerning quality care</a:t>
            </a:r>
          </a:p>
          <a:p>
            <a:endParaRPr lang="en-US" baseline="0" dirty="0" smtClean="0"/>
          </a:p>
          <a:p>
            <a:r>
              <a:rPr lang="en-US" baseline="0" dirty="0" smtClean="0"/>
              <a:t>Nursing training makes sense in order to improve customer satisfaction starts with the Physicians and Nursing delivery. They can make a difference.</a:t>
            </a:r>
          </a:p>
          <a:p>
            <a:r>
              <a:rPr lang="en-US" baseline="0" dirty="0" smtClean="0"/>
              <a:t>Organizational change means everyone has to buy in to the changes</a:t>
            </a:r>
          </a:p>
          <a:p>
            <a:r>
              <a:rPr lang="en-US" baseline="0" dirty="0" smtClean="0"/>
              <a:t>Quality of Care is associated with perceived good customer service, so if patient has a problem with customer satisfaction translate to the quality of care was not as good either</a:t>
            </a:r>
          </a:p>
          <a:p>
            <a:r>
              <a:rPr lang="en-US" baseline="0" dirty="0" smtClean="0"/>
              <a:t>Nurses are the frontline because patients base most of their customer satisfaction from how they were treated by the nurses or physician. Its important to concentrate on the nursing</a:t>
            </a:r>
          </a:p>
          <a:p>
            <a:r>
              <a:rPr lang="en-US" baseline="0" dirty="0" smtClean="0"/>
              <a:t>Staff because they can make an immediate impact with patients.</a:t>
            </a:r>
          </a:p>
          <a:p>
            <a:r>
              <a:rPr lang="en-US" baseline="0" dirty="0" smtClean="0"/>
              <a:t>Deliver the message to employees versus just sending a memo or quick email can determine the success of the Customer Satisfaction changes. The reinforcement of one on one, group training, lunch and learn</a:t>
            </a:r>
          </a:p>
          <a:p>
            <a:r>
              <a:rPr lang="en-US" baseline="0" dirty="0" smtClean="0"/>
              <a:t>Sends the message to the hospital employees that Patient Satisfaction is important.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4</a:t>
            </a:fld>
            <a:endParaRPr lang="en-US" dirty="0"/>
          </a:p>
        </p:txBody>
      </p:sp>
    </p:spTree>
    <p:extLst>
      <p:ext uri="{BB962C8B-B14F-4D97-AF65-F5344CB8AC3E}">
        <p14:creationId xmlns:p14="http://schemas.microsoft.com/office/powerpoint/2010/main" val="3663249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Explain</a:t>
            </a:r>
            <a:r>
              <a:rPr lang="en-US" baseline="0" dirty="0" smtClean="0"/>
              <a:t> the problem with decline in patient satisfaction. Here are some areas that can be applied to improving patient satisfaction.</a:t>
            </a:r>
          </a:p>
          <a:p>
            <a:r>
              <a:rPr lang="en-US" dirty="0" smtClean="0"/>
              <a:t>Make the patient experience a provider priority </a:t>
            </a:r>
            <a:br>
              <a:rPr lang="en-US" dirty="0" smtClean="0"/>
            </a:br>
            <a:r>
              <a:rPr lang="en-US" dirty="0" smtClean="0"/>
              <a:t>2. Make the patient experience a hospital priority</a:t>
            </a:r>
            <a:br>
              <a:rPr lang="en-US" dirty="0" smtClean="0"/>
            </a:br>
            <a:r>
              <a:rPr lang="en-US" dirty="0" smtClean="0"/>
              <a:t>3. Create accountability</a:t>
            </a:r>
            <a:br>
              <a:rPr lang="en-US" dirty="0" smtClean="0"/>
            </a:br>
            <a:r>
              <a:rPr lang="en-US" dirty="0" smtClean="0"/>
              <a:t>4. Appreciate the limitations of training</a:t>
            </a:r>
            <a:br>
              <a:rPr lang="en-US" dirty="0" smtClean="0"/>
            </a:br>
            <a:r>
              <a:rPr lang="en-US" dirty="0" smtClean="0"/>
              <a:t>5. Lead by example</a:t>
            </a:r>
            <a:br>
              <a:rPr lang="en-US" dirty="0" smtClean="0"/>
            </a:br>
            <a:r>
              <a:rPr lang="en-US" dirty="0" smtClean="0"/>
              <a:t>6. Balance persistence with patience</a:t>
            </a:r>
            <a:br>
              <a:rPr lang="en-US" dirty="0" smtClean="0"/>
            </a:br>
            <a:r>
              <a:rPr lang="en-US" dirty="0" smtClean="0"/>
              <a:t>7. Build the right team</a:t>
            </a:r>
          </a:p>
          <a:p>
            <a:endParaRPr lang="en-US" baseline="0" dirty="0" smtClean="0"/>
          </a:p>
          <a:p>
            <a:r>
              <a:rPr lang="en-US" baseline="0" dirty="0" smtClean="0"/>
              <a:t>Problems with patient satisfaction </a:t>
            </a:r>
            <a:r>
              <a:rPr lang="en-US" sz="1300" dirty="0"/>
              <a:t>However, there are still some thorny points for hospitals. </a:t>
            </a:r>
            <a:r>
              <a:rPr lang="en-US" sz="1300" dirty="0"/>
              <a:t>Clear communication about new medications and instructions when patients are discharged remain areas of weakness for hospitals nationwide, Santa says. People are taking more medications now than they did in the past, and communication hasn’t kept pace with the increasing complexity of treatment</a:t>
            </a:r>
          </a:p>
          <a:p>
            <a:r>
              <a:rPr lang="en-US" sz="1300" dirty="0"/>
              <a:t>You can spend a lot of time on this slide because these are reasons for patients not be satisfied about hospital car</a:t>
            </a:r>
          </a:p>
          <a:p>
            <a:r>
              <a:rPr lang="en-US" sz="1300" dirty="0"/>
              <a:t>This a good time to ask anyone can they provide a problem with hospital patient satisfaction to get them involved</a:t>
            </a:r>
          </a:p>
          <a:p>
            <a:r>
              <a:rPr lang="en-US" sz="1300" dirty="0"/>
              <a:t>Many people will say</a:t>
            </a:r>
          </a:p>
          <a:p>
            <a:r>
              <a:rPr lang="en-US" sz="1300" dirty="0"/>
              <a:t>Long lines</a:t>
            </a:r>
          </a:p>
          <a:p>
            <a:r>
              <a:rPr lang="en-US" sz="1300" dirty="0"/>
              <a:t>Hospital taking to long for blood test results</a:t>
            </a:r>
          </a:p>
          <a:p>
            <a:r>
              <a:rPr lang="en-US" sz="1300" dirty="0"/>
              <a:t>Doctor did not seem concerned</a:t>
            </a:r>
          </a:p>
          <a:p>
            <a:r>
              <a:rPr lang="en-US" sz="1300" dirty="0"/>
              <a:t>Nurse was never in the room</a:t>
            </a:r>
          </a:p>
          <a:p>
            <a:r>
              <a:rPr lang="en-US" sz="1300" dirty="0"/>
              <a:t>Ask for some water took nurse 2 hours to bring</a:t>
            </a:r>
          </a:p>
          <a:p>
            <a:r>
              <a:rPr lang="en-US" sz="1300" dirty="0"/>
              <a:t>Attitude of nurse when you ask for help </a:t>
            </a:r>
          </a:p>
          <a:p>
            <a:r>
              <a:rPr lang="en-US" sz="1300" dirty="0"/>
              <a:t>Emergency room takes to long to treat patients hours of waiting</a:t>
            </a:r>
          </a:p>
          <a:p>
            <a:endParaRPr lang="en-US" sz="1300" dirty="0"/>
          </a:p>
          <a:p>
            <a:endParaRPr lang="en-US" sz="1300" dirty="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5</a:t>
            </a:fld>
            <a:endParaRPr lang="en-US" dirty="0"/>
          </a:p>
        </p:txBody>
      </p:sp>
    </p:spTree>
    <p:extLst>
      <p:ext uri="{BB962C8B-B14F-4D97-AF65-F5344CB8AC3E}">
        <p14:creationId xmlns:p14="http://schemas.microsoft.com/office/powerpoint/2010/main" val="2181542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Strengths</a:t>
            </a:r>
            <a:endParaRPr lang="en-US" b="0" dirty="0" smtClean="0"/>
          </a:p>
          <a:p>
            <a:r>
              <a:rPr lang="en-US" baseline="0" dirty="0" smtClean="0"/>
              <a:t>The strengths of this Customer Satisfaction Program is incorporating the change management training. </a:t>
            </a:r>
          </a:p>
          <a:p>
            <a:r>
              <a:rPr lang="en-US" baseline="0" dirty="0" smtClean="0"/>
              <a:t>lunch and learn allows the employees to participate but the lunch and learn represents</a:t>
            </a:r>
          </a:p>
          <a:p>
            <a:r>
              <a:rPr lang="en-US" baseline="0" dirty="0" smtClean="0"/>
              <a:t>the commitment of the corporation or hospital to make this positive change. </a:t>
            </a:r>
          </a:p>
          <a:p>
            <a:r>
              <a:rPr lang="en-US" baseline="0" dirty="0" smtClean="0"/>
              <a:t>The participative approach ensures that every person from the front door clerk to the physician in the operating room will </a:t>
            </a:r>
          </a:p>
          <a:p>
            <a:r>
              <a:rPr lang="en-US" baseline="0" dirty="0" smtClean="0"/>
              <a:t>Excellent staff participation because they are accustomed to receiving new medical information</a:t>
            </a:r>
          </a:p>
          <a:p>
            <a:r>
              <a:rPr lang="en-US" baseline="0" dirty="0" smtClean="0"/>
              <a:t>Strong commitment to organizational goals by hospital staff</a:t>
            </a:r>
          </a:p>
          <a:p>
            <a:endParaRPr lang="en-US" baseline="0" dirty="0" smtClean="0"/>
          </a:p>
          <a:p>
            <a:r>
              <a:rPr lang="en-US" b="1" baseline="0" dirty="0" smtClean="0"/>
              <a:t>Weaknesses</a:t>
            </a:r>
          </a:p>
          <a:p>
            <a:r>
              <a:rPr lang="en-US" baseline="0" dirty="0" smtClean="0"/>
              <a:t>The weaknesses of the patient satisfaction program is the ability to roll-out the new changes because the hospital industry does not have the luxury </a:t>
            </a:r>
          </a:p>
          <a:p>
            <a:r>
              <a:rPr lang="en-US" baseline="0" dirty="0" smtClean="0"/>
              <a:t>Take time off from work. The hospital staff may be able to make time for training but physicians and nurses will have more difficult time finding those</a:t>
            </a:r>
          </a:p>
          <a:p>
            <a:r>
              <a:rPr lang="en-US" baseline="0" dirty="0" smtClean="0"/>
              <a:t>Free moments to received the training. </a:t>
            </a:r>
          </a:p>
          <a:p>
            <a:r>
              <a:rPr lang="en-US" baseline="0" dirty="0" smtClean="0"/>
              <a:t>Lack of funding-Many hospitals will needed to spend major dollars to improve patient satisfaction program initiatives </a:t>
            </a:r>
          </a:p>
          <a:p>
            <a:r>
              <a:rPr lang="en-US" baseline="0" dirty="0" smtClean="0"/>
              <a:t>Shortage of staff for training-The program will need to hire specific employees to lead the patient satisfaction program</a:t>
            </a:r>
          </a:p>
          <a:p>
            <a:endParaRPr lang="en-US" baseline="0" dirty="0" smtClean="0"/>
          </a:p>
          <a:p>
            <a:r>
              <a:rPr lang="en-US" b="1" baseline="0" dirty="0" smtClean="0"/>
              <a:t>Threats</a:t>
            </a:r>
          </a:p>
          <a:p>
            <a:r>
              <a:rPr lang="en-US" baseline="0" dirty="0" smtClean="0"/>
              <a:t>Declining patient satisfaction can lead to decrease in reimbursement. Unsatisfied patient will take their business elsewhere</a:t>
            </a:r>
          </a:p>
          <a:p>
            <a:r>
              <a:rPr lang="en-US" baseline="0" dirty="0" smtClean="0"/>
              <a:t>Resistance to change-Nurses have routines that are habit, those habits will be hard to break</a:t>
            </a:r>
          </a:p>
          <a:p>
            <a:r>
              <a:rPr lang="en-US" baseline="0" dirty="0" smtClean="0"/>
              <a:t>Time-Every minute the program is not implemented and changes are made is the chance of another unhappy patient</a:t>
            </a:r>
          </a:p>
          <a:p>
            <a:endParaRPr lang="en-US" baseline="0" dirty="0" smtClean="0"/>
          </a:p>
          <a:p>
            <a:r>
              <a:rPr lang="en-US" b="1" baseline="0" dirty="0" smtClean="0"/>
              <a:t>Opportunities</a:t>
            </a:r>
          </a:p>
          <a:p>
            <a:r>
              <a:rPr lang="en-US" baseline="0" dirty="0" smtClean="0"/>
              <a:t>This is an opportunity for the hospital to address any internal customer service issues</a:t>
            </a:r>
          </a:p>
          <a:p>
            <a:r>
              <a:rPr lang="en-US" baseline="0" dirty="0" smtClean="0"/>
              <a:t>This is a perfect time for the hospital to complete a GAP analysis to determine some of the customer satisfaction programs</a:t>
            </a:r>
          </a:p>
          <a:p>
            <a:r>
              <a:rPr lang="en-US" baseline="0" dirty="0" smtClean="0"/>
              <a:t>Opportunity to narrow down the specific customer satisfaction issues using results of survey</a:t>
            </a:r>
          </a:p>
          <a:p>
            <a:r>
              <a:rPr lang="en-US" baseline="0" dirty="0" smtClean="0"/>
              <a:t>Opportunity to communicate with patients concerning good and bad hospital experiences</a:t>
            </a:r>
          </a:p>
          <a:p>
            <a:endParaRPr lang="en-US" baseline="0" dirty="0" smtClean="0"/>
          </a:p>
        </p:txBody>
      </p:sp>
      <p:sp>
        <p:nvSpPr>
          <p:cNvPr id="4" name="Slide Number Placeholder 3"/>
          <p:cNvSpPr>
            <a:spLocks noGrp="1"/>
          </p:cNvSpPr>
          <p:nvPr>
            <p:ph type="sldNum" sz="quarter" idx="10"/>
          </p:nvPr>
        </p:nvSpPr>
        <p:spPr/>
        <p:txBody>
          <a:bodyPr/>
          <a:lstStyle/>
          <a:p>
            <a:fld id="{2EDC176F-7B64-418A-8B2C-710D1E3DED62}" type="slidenum">
              <a:rPr lang="en-US" smtClean="0"/>
              <a:t>6</a:t>
            </a:fld>
            <a:endParaRPr lang="en-US" dirty="0"/>
          </a:p>
        </p:txBody>
      </p:sp>
    </p:spTree>
    <p:extLst>
      <p:ext uri="{BB962C8B-B14F-4D97-AF65-F5344CB8AC3E}">
        <p14:creationId xmlns:p14="http://schemas.microsoft.com/office/powerpoint/2010/main" val="2011833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benchmarks</a:t>
            </a:r>
            <a:r>
              <a:rPr lang="en-US" baseline="0" dirty="0" smtClean="0"/>
              <a:t> that Solomon has indicated that each hospital should monitor or make changes</a:t>
            </a:r>
          </a:p>
          <a:p>
            <a:r>
              <a:rPr lang="en-US" b="1" baseline="0" dirty="0" smtClean="0"/>
              <a:t>Benchmarks</a:t>
            </a:r>
            <a:endParaRPr lang="en-US" b="1" dirty="0" smtClean="0"/>
          </a:p>
          <a:p>
            <a:r>
              <a:rPr lang="en-US" dirty="0" smtClean="0"/>
              <a:t>According</a:t>
            </a:r>
            <a:r>
              <a:rPr lang="en-US" baseline="0" dirty="0" smtClean="0"/>
              <a:t> to Solomon,2013, the total experience of the patient is the benchmark. The study completed by Solomon indicated that a patient can base the total experience on the a bad experience parking</a:t>
            </a:r>
          </a:p>
          <a:p>
            <a:r>
              <a:rPr lang="en-US" baseline="0" dirty="0" smtClean="0"/>
              <a:t>When they arrive at hospital to nurses taking too long to find a wheelchair for check out. The patient judges every experience in the hospital and unfortunately that associate that will quality of patient care. </a:t>
            </a:r>
          </a:p>
          <a:p>
            <a:r>
              <a:rPr lang="en-US" baseline="0" dirty="0" smtClean="0"/>
              <a:t>There is some truth to that statement because hospitals need to address every phase of the hospital experience. This means that patient sees the total quality care as not just the treatment but the entire </a:t>
            </a:r>
          </a:p>
          <a:p>
            <a:r>
              <a:rPr lang="en-US" baseline="0" dirty="0" smtClean="0"/>
              <a:t>Experience from admission to discharge.</a:t>
            </a:r>
          </a:p>
          <a:p>
            <a:endParaRPr lang="en-US" dirty="0" smtClean="0"/>
          </a:p>
          <a:p>
            <a:r>
              <a:rPr lang="en-US" dirty="0" smtClean="0"/>
              <a:t>Every patient’s interaction with healthcare is judged based on expectations set by the best players in hospitality industry, the financial services industry, and other areas where expert players have made</a:t>
            </a:r>
          </a:p>
          <a:p>
            <a:r>
              <a:rPr lang="en-US" dirty="0" smtClean="0"/>
              <a:t> a science of customer service(Solomon,2013).</a:t>
            </a:r>
          </a:p>
          <a:p>
            <a:endParaRPr lang="en-US" dirty="0" smtClean="0"/>
          </a:p>
          <a:p>
            <a:r>
              <a:rPr lang="en-US" dirty="0" smtClean="0">
                <a:effectLst/>
              </a:rPr>
              <a:t>It is very hard to recover the goodwill of a patient whose first impression is:</a:t>
            </a:r>
          </a:p>
          <a:p>
            <a:r>
              <a:rPr lang="en-US" dirty="0" smtClean="0">
                <a:effectLst/>
              </a:rPr>
              <a:t>Rude Nurse</a:t>
            </a:r>
          </a:p>
          <a:p>
            <a:r>
              <a:rPr lang="en-US" dirty="0" smtClean="0">
                <a:effectLst/>
              </a:rPr>
              <a:t>Poor</a:t>
            </a:r>
            <a:r>
              <a:rPr lang="en-US" baseline="0" dirty="0" smtClean="0">
                <a:effectLst/>
              </a:rPr>
              <a:t> manners Physician</a:t>
            </a:r>
          </a:p>
          <a:p>
            <a:r>
              <a:rPr lang="en-US" baseline="0" dirty="0" smtClean="0">
                <a:effectLst/>
              </a:rPr>
              <a:t>Front desk bad experience</a:t>
            </a:r>
          </a:p>
          <a:p>
            <a:r>
              <a:rPr lang="en-US" dirty="0" smtClean="0"/>
              <a:t>Parking experience on crutches</a:t>
            </a:r>
            <a:r>
              <a:rPr lang="en-US" baseline="0" dirty="0" smtClean="0"/>
              <a:t> 20 minute walk to hospital</a:t>
            </a:r>
          </a:p>
          <a:p>
            <a:r>
              <a:rPr lang="en-US" dirty="0" smtClean="0"/>
              <a:t>Billing department did not inform</a:t>
            </a:r>
            <a:r>
              <a:rPr lang="en-US" baseline="0" dirty="0" smtClean="0"/>
              <a:t> patient of co-payment</a:t>
            </a:r>
          </a:p>
          <a:p>
            <a:r>
              <a:rPr lang="en-US" baseline="0" dirty="0" smtClean="0"/>
              <a:t>Patient not covered but did not find out until minutes before surgery</a:t>
            </a:r>
          </a:p>
          <a:p>
            <a:endParaRPr lang="en-US" baseline="0" dirty="0" smtClean="0"/>
          </a:p>
          <a:p>
            <a:r>
              <a:rPr lang="en-US" baseline="0" dirty="0" smtClean="0"/>
              <a:t>Apology</a:t>
            </a:r>
          </a:p>
          <a:p>
            <a:r>
              <a:rPr lang="en-US" dirty="0" smtClean="0"/>
              <a:t>Resolving patient issues means knowing how to apologize for service lapses pointed out by a patient. It means getting rid of the defensiveness (or, at best: apathy) that tends to mar the healthcare industry when confronted by a patient upset with what she perceives to be a service gaffe. Instead, take your patient’s side in these situations, immediately and with empathy, regardless of what you think the “rational” allocation of “blame” should be</a:t>
            </a:r>
          </a:p>
          <a:p>
            <a:endParaRPr lang="en-US" baseline="0" dirty="0" smtClean="0"/>
          </a:p>
          <a:p>
            <a:r>
              <a:rPr lang="en-US" baseline="0" dirty="0" smtClean="0"/>
              <a:t>First contact and last contact with patient can determine  your patient satisfaction experience.</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2EDC176F-7B64-418A-8B2C-710D1E3DED62}" type="slidenum">
              <a:rPr lang="en-US" smtClean="0"/>
              <a:t>7</a:t>
            </a:fld>
            <a:endParaRPr lang="en-US" dirty="0"/>
          </a:p>
        </p:txBody>
      </p:sp>
    </p:spTree>
    <p:extLst>
      <p:ext uri="{BB962C8B-B14F-4D97-AF65-F5344CB8AC3E}">
        <p14:creationId xmlns:p14="http://schemas.microsoft.com/office/powerpoint/2010/main" val="662622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read from the screen but explain these are some the things that need to done to ensure customer</a:t>
            </a:r>
            <a:r>
              <a:rPr lang="en-US" baseline="0" dirty="0" smtClean="0"/>
              <a:t> satisfaction is measured, analyzed, reinforced, change behaviors and shared results.</a:t>
            </a:r>
            <a:endParaRPr lang="en-US" dirty="0"/>
          </a:p>
        </p:txBody>
      </p:sp>
      <p:sp>
        <p:nvSpPr>
          <p:cNvPr id="4" name="Slide Number Placeholder 3"/>
          <p:cNvSpPr>
            <a:spLocks noGrp="1"/>
          </p:cNvSpPr>
          <p:nvPr>
            <p:ph type="sldNum" sz="quarter" idx="10"/>
          </p:nvPr>
        </p:nvSpPr>
        <p:spPr/>
        <p:txBody>
          <a:bodyPr/>
          <a:lstStyle/>
          <a:p>
            <a:fld id="{2EDC176F-7B64-418A-8B2C-710D1E3DED62}" type="slidenum">
              <a:rPr lang="en-US" smtClean="0"/>
              <a:t>8</a:t>
            </a:fld>
            <a:endParaRPr lang="en-US" dirty="0"/>
          </a:p>
        </p:txBody>
      </p:sp>
    </p:spTree>
    <p:extLst>
      <p:ext uri="{BB962C8B-B14F-4D97-AF65-F5344CB8AC3E}">
        <p14:creationId xmlns:p14="http://schemas.microsoft.com/office/powerpoint/2010/main" val="1306701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a:t>
            </a:r>
            <a:r>
              <a:rPr lang="en-US" baseline="0" dirty="0" smtClean="0"/>
              <a:t> is the action plan for tracking patient satisfaction. Read each bullet which is self explanatory. </a:t>
            </a:r>
          </a:p>
          <a:p>
            <a:endParaRPr lang="en-US" dirty="0" smtClean="0"/>
          </a:p>
        </p:txBody>
      </p:sp>
      <p:sp>
        <p:nvSpPr>
          <p:cNvPr id="4" name="Slide Number Placeholder 3"/>
          <p:cNvSpPr>
            <a:spLocks noGrp="1"/>
          </p:cNvSpPr>
          <p:nvPr>
            <p:ph type="sldNum" sz="quarter" idx="10"/>
          </p:nvPr>
        </p:nvSpPr>
        <p:spPr/>
        <p:txBody>
          <a:bodyPr/>
          <a:lstStyle/>
          <a:p>
            <a:fld id="{2EDC176F-7B64-418A-8B2C-710D1E3DED62}" type="slidenum">
              <a:rPr lang="en-US" smtClean="0"/>
              <a:t>9</a:t>
            </a:fld>
            <a:endParaRPr lang="en-US" dirty="0"/>
          </a:p>
        </p:txBody>
      </p:sp>
    </p:spTree>
    <p:extLst>
      <p:ext uri="{BB962C8B-B14F-4D97-AF65-F5344CB8AC3E}">
        <p14:creationId xmlns:p14="http://schemas.microsoft.com/office/powerpoint/2010/main" val="2133227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684213" y="3019425"/>
            <a:ext cx="7772400" cy="1109663"/>
          </a:xfrm>
        </p:spPr>
        <p:txBody>
          <a:bodyPr/>
          <a:lstStyle>
            <a:lvl1pPr algn="ctr">
              <a:defRPr sz="4000" b="1"/>
            </a:lvl1pPr>
          </a:lstStyle>
          <a:p>
            <a:r>
              <a:rPr lang="en-US" smtClean="0"/>
              <a:t>Click to edit Master title style</a:t>
            </a:r>
            <a:endParaRPr lang="ru-RU"/>
          </a:p>
        </p:txBody>
      </p:sp>
      <p:sp>
        <p:nvSpPr>
          <p:cNvPr id="110595" name="Rectangle 3"/>
          <p:cNvSpPr>
            <a:spLocks noGrp="1" noChangeArrowheads="1"/>
          </p:cNvSpPr>
          <p:nvPr>
            <p:ph type="subTitle" idx="1"/>
          </p:nvPr>
        </p:nvSpPr>
        <p:spPr>
          <a:xfrm>
            <a:off x="1339850" y="4171950"/>
            <a:ext cx="6400800" cy="696913"/>
          </a:xfrm>
        </p:spPr>
        <p:txBody>
          <a:bodyPr/>
          <a:lstStyle>
            <a:lvl1pPr marL="0" indent="0" algn="ctr">
              <a:buFontTx/>
              <a:buNone/>
              <a:defRPr/>
            </a:lvl1pPr>
          </a:lstStyle>
          <a:p>
            <a:r>
              <a:rPr lang="en-US" smtClean="0"/>
              <a:t>Click to edit Master subtitle style</a:t>
            </a:r>
            <a:endParaRPr lang="ru-RU"/>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7038" y="2132013"/>
            <a:ext cx="1909762" cy="453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132013"/>
            <a:ext cx="5581650" cy="453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42988" y="2132013"/>
            <a:ext cx="7643812" cy="453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2854325"/>
            <a:ext cx="3744912" cy="3814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0300" y="2854325"/>
            <a:ext cx="3746500" cy="3814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bwMode="auto">
          <a:xfrm>
            <a:off x="1042988" y="2132013"/>
            <a:ext cx="7643812" cy="649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u-RU" smtClean="0"/>
          </a:p>
        </p:txBody>
      </p:sp>
      <p:sp>
        <p:nvSpPr>
          <p:cNvPr id="109571" name="Rectangle 3"/>
          <p:cNvSpPr>
            <a:spLocks noGrp="1" noChangeArrowheads="1"/>
          </p:cNvSpPr>
          <p:nvPr>
            <p:ph type="body" idx="1"/>
          </p:nvPr>
        </p:nvSpPr>
        <p:spPr bwMode="auto">
          <a:xfrm>
            <a:off x="1042988" y="2854325"/>
            <a:ext cx="7643812" cy="3814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slow"/>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ork.chron.com/leadership-styles-nursing-management-16070.html" TargetMode="Externa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nursingtimes.net/nursing-practice/clinical-zones/management/managing-change-by-empowering-staff/5033731.article" TargetMode="Externa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ork.chron.com/leadership-styles-nursing-management-16070.html" TargetMode="External"/><Relationship Id="rId5" Type="http://schemas.openxmlformats.org/officeDocument/2006/relationships/hyperlink" Target="http://nursingworld.org/MainMenuCategories/ANAMarketplace/ANAPeriodicals/OJIN/TableofContents/Vol-17-2012/No1-Jan-2012/Advocating-for-Nurses.html" TargetMode="External"/><Relationship Id="rId4" Type="http://schemas.openxmlformats.org/officeDocument/2006/relationships/hyperlink" Target="http://www.nursingtimes.net/nursing-practice/clinical-zones/management/managing-change-by-empowering-staff/5033731.article" TargetMode="Externa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ork.chron.com/leadership-styles-nursing-management-16070.html" TargetMode="Externa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533400" y="2819400"/>
            <a:ext cx="7989887" cy="1296987"/>
          </a:xfrm>
        </p:spPr>
        <p:txBody>
          <a:bodyPr/>
          <a:lstStyle/>
          <a:p>
            <a:r>
              <a:rPr lang="en-US" sz="4400" dirty="0" smtClean="0"/>
              <a:t>Hospital Patient </a:t>
            </a:r>
            <a:r>
              <a:rPr lang="en-US" sz="4400" dirty="0" smtClean="0"/>
              <a:t>Satisfaction</a:t>
            </a:r>
            <a:br>
              <a:rPr lang="en-US" sz="4400" dirty="0" smtClean="0"/>
            </a:br>
            <a:r>
              <a:rPr lang="en-US" sz="4400" dirty="0" smtClean="0"/>
              <a:t>Improvement Program</a:t>
            </a:r>
            <a:endParaRPr lang="en-US" sz="4400" dirty="0"/>
          </a:p>
        </p:txBody>
      </p:sp>
      <p:sp>
        <p:nvSpPr>
          <p:cNvPr id="20483" name="Rectangle 3"/>
          <p:cNvSpPr>
            <a:spLocks noGrp="1" noChangeArrowheads="1"/>
          </p:cNvSpPr>
          <p:nvPr>
            <p:ph type="subTitle" idx="1"/>
          </p:nvPr>
        </p:nvSpPr>
        <p:spPr>
          <a:xfrm>
            <a:off x="1524000" y="4343400"/>
            <a:ext cx="6337300" cy="647700"/>
          </a:xfrm>
        </p:spPr>
        <p:txBody>
          <a:bodyPr/>
          <a:lstStyle/>
          <a:p>
            <a:r>
              <a:rPr lang="en-US" sz="3200" b="1" dirty="0" smtClean="0">
                <a:latin typeface="Verdana" pitchFamily="34" charset="0"/>
              </a:rPr>
              <a:t>Student</a:t>
            </a:r>
            <a:endParaRPr lang="en-US" sz="3200" b="1" dirty="0">
              <a:latin typeface="Verdana"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200" dirty="0" smtClean="0"/>
              <a:t>         Change </a:t>
            </a:r>
            <a:r>
              <a:rPr lang="en-US" sz="3200" dirty="0" smtClean="0"/>
              <a:t>Theory</a:t>
            </a:r>
            <a:r>
              <a:rPr lang="en-US" sz="3200" dirty="0" smtClean="0"/>
              <a:t> Model</a:t>
            </a:r>
            <a:endParaRPr lang="en-US" sz="3200" dirty="0"/>
          </a:p>
        </p:txBody>
      </p:sp>
      <p:sp>
        <p:nvSpPr>
          <p:cNvPr id="21507" name="Rectangle 3"/>
          <p:cNvSpPr>
            <a:spLocks noGrp="1" noChangeArrowheads="1"/>
          </p:cNvSpPr>
          <p:nvPr>
            <p:ph type="body" idx="1"/>
          </p:nvPr>
        </p:nvSpPr>
        <p:spPr/>
        <p:txBody>
          <a:bodyPr/>
          <a:lstStyle/>
          <a:p>
            <a:endParaRPr lang="en-US" sz="2000" dirty="0" smtClean="0"/>
          </a:p>
          <a:p>
            <a:r>
              <a:rPr lang="en-US" sz="2000" dirty="0" smtClean="0"/>
              <a:t>Kurt Lewin Three Stage Change</a:t>
            </a:r>
          </a:p>
          <a:p>
            <a:r>
              <a:rPr lang="en-US" sz="2000" dirty="0" smtClean="0"/>
              <a:t>Unfreezing Process</a:t>
            </a:r>
          </a:p>
          <a:p>
            <a:r>
              <a:rPr lang="en-US" sz="2000" dirty="0" smtClean="0"/>
              <a:t>Stage 1</a:t>
            </a:r>
          </a:p>
          <a:p>
            <a:r>
              <a:rPr lang="en-US" sz="2000" dirty="0" smtClean="0"/>
              <a:t>Stage 2</a:t>
            </a:r>
          </a:p>
          <a:p>
            <a:r>
              <a:rPr lang="en-US" sz="2000" dirty="0" smtClean="0"/>
              <a:t>Stage 3</a:t>
            </a:r>
          </a:p>
          <a:p>
            <a:r>
              <a:rPr lang="en-US" sz="2000" dirty="0" smtClean="0"/>
              <a:t>Freezing</a:t>
            </a:r>
            <a:endParaRPr lang="en-US" sz="2000" dirty="0"/>
          </a:p>
        </p:txBody>
      </p:sp>
      <p:sp>
        <p:nvSpPr>
          <p:cNvPr id="4" name="TextBox 3"/>
          <p:cNvSpPr txBox="1"/>
          <p:nvPr/>
        </p:nvSpPr>
        <p:spPr>
          <a:xfrm>
            <a:off x="990600" y="5867400"/>
            <a:ext cx="7467600" cy="461665"/>
          </a:xfrm>
          <a:prstGeom prst="rect">
            <a:avLst/>
          </a:prstGeom>
          <a:noFill/>
        </p:spPr>
        <p:txBody>
          <a:bodyPr wrap="square" rtlCol="0">
            <a:spAutoFit/>
          </a:bodyPr>
          <a:lstStyle/>
          <a:p>
            <a:r>
              <a:rPr lang="en-US" sz="1200" dirty="0" smtClean="0"/>
              <a:t>Wirth, R.(2004). Lewin/Scheins change theory. </a:t>
            </a:r>
            <a:r>
              <a:rPr lang="en-US" sz="1200" i="1" dirty="0" smtClean="0"/>
              <a:t>Academic Learning. 14, 1-68</a:t>
            </a:r>
          </a:p>
          <a:p>
            <a:r>
              <a:rPr lang="en-US" sz="1200" dirty="0"/>
              <a:t>Located at http://www.entarga.com/orgchange/lewinschein.pdf</a:t>
            </a:r>
            <a:endParaRPr lang="en-US" sz="1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676400" y="2187232"/>
            <a:ext cx="7643812" cy="649287"/>
          </a:xfrm>
        </p:spPr>
        <p:txBody>
          <a:bodyPr/>
          <a:lstStyle/>
          <a:p>
            <a:r>
              <a:rPr lang="en-US" sz="3200" dirty="0" smtClean="0"/>
              <a:t>Definition of Leadership</a:t>
            </a:r>
            <a:endParaRPr lang="en-US" sz="3200" dirty="0"/>
          </a:p>
        </p:txBody>
      </p:sp>
      <p:sp>
        <p:nvSpPr>
          <p:cNvPr id="21507" name="Rectangle 3"/>
          <p:cNvSpPr>
            <a:spLocks noGrp="1" noChangeArrowheads="1"/>
          </p:cNvSpPr>
          <p:nvPr>
            <p:ph type="body" idx="1"/>
          </p:nvPr>
        </p:nvSpPr>
        <p:spPr/>
        <p:txBody>
          <a:bodyPr/>
          <a:lstStyle/>
          <a:p>
            <a:pPr lvl="0"/>
            <a:r>
              <a:rPr lang="en-US" sz="2000" dirty="0" smtClean="0"/>
              <a:t>Leadership Styles</a:t>
            </a:r>
          </a:p>
          <a:p>
            <a:pPr lvl="0"/>
            <a:r>
              <a:rPr lang="en-US" sz="2000" dirty="0" smtClean="0"/>
              <a:t>Collaborative</a:t>
            </a:r>
          </a:p>
          <a:p>
            <a:pPr lvl="0"/>
            <a:r>
              <a:rPr lang="en-US" sz="2000" dirty="0" smtClean="0"/>
              <a:t>Democratic</a:t>
            </a:r>
          </a:p>
          <a:p>
            <a:pPr lvl="0"/>
            <a:r>
              <a:rPr lang="en-US" sz="2000" dirty="0" smtClean="0"/>
              <a:t>Authoritative</a:t>
            </a:r>
          </a:p>
          <a:p>
            <a:pPr lvl="0"/>
            <a:r>
              <a:rPr lang="en-US" sz="2000" dirty="0" smtClean="0"/>
              <a:t>Affiliated</a:t>
            </a:r>
          </a:p>
          <a:p>
            <a:pPr lvl="0"/>
            <a:r>
              <a:rPr lang="en-US" sz="2000" dirty="0" smtClean="0"/>
              <a:t>Transformational(Change Model)</a:t>
            </a:r>
          </a:p>
          <a:p>
            <a:pPr lvl="0"/>
            <a:r>
              <a:rPr lang="en-US" sz="2000" dirty="0" smtClean="0"/>
              <a:t>Participative</a:t>
            </a:r>
          </a:p>
          <a:p>
            <a:pPr lvl="0"/>
            <a:endParaRPr lang="en-US" sz="2000" dirty="0" smtClean="0"/>
          </a:p>
          <a:p>
            <a:pPr lvl="0"/>
            <a:endParaRPr lang="en-US" sz="2000" dirty="0"/>
          </a:p>
          <a:p>
            <a:pPr lvl="0"/>
            <a:endParaRPr lang="en-US" sz="2000" dirty="0" smtClean="0"/>
          </a:p>
        </p:txBody>
      </p:sp>
      <p:sp>
        <p:nvSpPr>
          <p:cNvPr id="4" name="TextBox 3"/>
          <p:cNvSpPr txBox="1"/>
          <p:nvPr/>
        </p:nvSpPr>
        <p:spPr>
          <a:xfrm>
            <a:off x="1219200" y="6172200"/>
            <a:ext cx="7467600" cy="646331"/>
          </a:xfrm>
          <a:prstGeom prst="rect">
            <a:avLst/>
          </a:prstGeom>
          <a:noFill/>
        </p:spPr>
        <p:txBody>
          <a:bodyPr wrap="square" rtlCol="0">
            <a:spAutoFit/>
          </a:bodyPr>
          <a:lstStyle/>
          <a:p>
            <a:r>
              <a:rPr lang="en-US" sz="1200" dirty="0"/>
              <a:t>Williams,E.(2014). </a:t>
            </a:r>
            <a:r>
              <a:rPr lang="en-US" sz="1200" b="1" dirty="0"/>
              <a:t>Leadership styles in Nursing management. Retrieved from </a:t>
            </a:r>
            <a:r>
              <a:rPr lang="en-US" sz="1200" b="1" dirty="0">
                <a:hlinkClick r:id="rId4"/>
              </a:rPr>
              <a:t>http://work.chron.com/leadership-styles-nursing-management-16070.html</a:t>
            </a:r>
            <a:endParaRPr lang="en-US" sz="1200" b="1" dirty="0"/>
          </a:p>
          <a:p>
            <a:endParaRPr lang="en-US" sz="1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AutoShape 4"/>
          <p:cNvSpPr>
            <a:spLocks noChangeArrowheads="1"/>
          </p:cNvSpPr>
          <p:nvPr/>
        </p:nvSpPr>
        <p:spPr bwMode="gray">
          <a:xfrm rot="-2345791">
            <a:off x="4789809" y="3144543"/>
            <a:ext cx="792162" cy="288925"/>
          </a:xfrm>
          <a:prstGeom prst="rightArrow">
            <a:avLst>
              <a:gd name="adj1" fmla="val 35167"/>
              <a:gd name="adj2" fmla="val 111028"/>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1" name="AutoShape 5"/>
          <p:cNvSpPr>
            <a:spLocks noChangeArrowheads="1"/>
          </p:cNvSpPr>
          <p:nvPr/>
        </p:nvSpPr>
        <p:spPr bwMode="gray">
          <a:xfrm rot="2851765">
            <a:off x="5061127" y="5049991"/>
            <a:ext cx="792163" cy="288925"/>
          </a:xfrm>
          <a:prstGeom prst="rightArrow">
            <a:avLst>
              <a:gd name="adj1" fmla="val 35167"/>
              <a:gd name="adj2" fmla="val 111029"/>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2" name="AutoShape 6"/>
          <p:cNvSpPr>
            <a:spLocks noChangeArrowheads="1"/>
          </p:cNvSpPr>
          <p:nvPr/>
        </p:nvSpPr>
        <p:spPr bwMode="gray">
          <a:xfrm rot="35246895">
            <a:off x="3487266" y="3102300"/>
            <a:ext cx="792163" cy="288925"/>
          </a:xfrm>
          <a:prstGeom prst="rightArrow">
            <a:avLst>
              <a:gd name="adj1" fmla="val 35167"/>
              <a:gd name="adj2" fmla="val 111029"/>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3" name="AutoShape 7"/>
          <p:cNvSpPr>
            <a:spLocks noChangeArrowheads="1"/>
          </p:cNvSpPr>
          <p:nvPr/>
        </p:nvSpPr>
        <p:spPr bwMode="gray">
          <a:xfrm rot="7687744">
            <a:off x="3209390" y="5135042"/>
            <a:ext cx="792163" cy="288925"/>
          </a:xfrm>
          <a:prstGeom prst="rightArrow">
            <a:avLst>
              <a:gd name="adj1" fmla="val 35167"/>
              <a:gd name="adj2" fmla="val 111029"/>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4" name="AutoShape 8"/>
          <p:cNvSpPr>
            <a:spLocks noChangeArrowheads="1"/>
          </p:cNvSpPr>
          <p:nvPr/>
        </p:nvSpPr>
        <p:spPr bwMode="gray">
          <a:xfrm>
            <a:off x="5364163" y="3932238"/>
            <a:ext cx="792162" cy="288925"/>
          </a:xfrm>
          <a:prstGeom prst="rightArrow">
            <a:avLst>
              <a:gd name="adj1" fmla="val 35167"/>
              <a:gd name="adj2" fmla="val 111028"/>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5" name="AutoShape 9"/>
          <p:cNvSpPr>
            <a:spLocks noChangeArrowheads="1"/>
          </p:cNvSpPr>
          <p:nvPr/>
        </p:nvSpPr>
        <p:spPr bwMode="gray">
          <a:xfrm rot="-10800000">
            <a:off x="2987675" y="3967163"/>
            <a:ext cx="863600" cy="288925"/>
          </a:xfrm>
          <a:prstGeom prst="rightArrow">
            <a:avLst>
              <a:gd name="adj1" fmla="val 35167"/>
              <a:gd name="adj2" fmla="val 121041"/>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6" name="Oval 10"/>
          <p:cNvSpPr>
            <a:spLocks noChangeArrowheads="1"/>
          </p:cNvSpPr>
          <p:nvPr/>
        </p:nvSpPr>
        <p:spPr bwMode="gray">
          <a:xfrm>
            <a:off x="2622282" y="2716889"/>
            <a:ext cx="3743325" cy="3744912"/>
          </a:xfrm>
          <a:prstGeom prst="ellipse">
            <a:avLst/>
          </a:prstGeom>
          <a:noFill/>
          <a:ln w="38100" algn="ctr">
            <a:solidFill>
              <a:schemeClr val="tx1"/>
            </a:solidFill>
            <a:round/>
            <a:headEnd/>
            <a:tailEnd/>
          </a:ln>
          <a:effectLst/>
        </p:spPr>
        <p:txBody>
          <a:bodyPr anchor="ctr">
            <a:spAutoFit/>
          </a:bodyPr>
          <a:lstStyle/>
          <a:p>
            <a:endParaRPr lang="en-US" dirty="0"/>
          </a:p>
        </p:txBody>
      </p:sp>
      <p:sp>
        <p:nvSpPr>
          <p:cNvPr id="29713" name="Text Box 17"/>
          <p:cNvSpPr txBox="1">
            <a:spLocks noChangeArrowheads="1"/>
          </p:cNvSpPr>
          <p:nvPr/>
        </p:nvSpPr>
        <p:spPr bwMode="gray">
          <a:xfrm>
            <a:off x="477991" y="3962400"/>
            <a:ext cx="2153154" cy="307777"/>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400" b="1" dirty="0" smtClean="0">
                <a:latin typeface="Verdana" pitchFamily="34" charset="0"/>
                <a:ea typeface="굴림" charset="-127"/>
              </a:rPr>
              <a:t>Email is impersonal</a:t>
            </a:r>
            <a:endParaRPr lang="en-US" altLang="ko-KR" sz="1400" b="1" dirty="0">
              <a:latin typeface="Verdana" pitchFamily="34" charset="0"/>
              <a:ea typeface="굴림" charset="-127"/>
            </a:endParaRPr>
          </a:p>
        </p:txBody>
      </p:sp>
      <p:sp>
        <p:nvSpPr>
          <p:cNvPr id="29714" name="Text Box 18"/>
          <p:cNvSpPr txBox="1">
            <a:spLocks noChangeArrowheads="1"/>
          </p:cNvSpPr>
          <p:nvPr/>
        </p:nvSpPr>
        <p:spPr bwMode="gray">
          <a:xfrm>
            <a:off x="357336" y="5681796"/>
            <a:ext cx="2765502" cy="307777"/>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400" b="1" dirty="0" smtClean="0">
                <a:latin typeface="Verdana" pitchFamily="34" charset="0"/>
                <a:ea typeface="굴림" charset="-127"/>
              </a:rPr>
              <a:t>Work Group is interactive</a:t>
            </a:r>
            <a:endParaRPr lang="en-US" altLang="ko-KR" sz="1400" b="1" dirty="0">
              <a:latin typeface="Verdana" pitchFamily="34" charset="0"/>
              <a:ea typeface="굴림" charset="-127"/>
            </a:endParaRPr>
          </a:p>
        </p:txBody>
      </p:sp>
      <p:sp>
        <p:nvSpPr>
          <p:cNvPr id="29715" name="Text Box 19"/>
          <p:cNvSpPr txBox="1">
            <a:spLocks noChangeArrowheads="1"/>
          </p:cNvSpPr>
          <p:nvPr/>
        </p:nvSpPr>
        <p:spPr bwMode="gray">
          <a:xfrm>
            <a:off x="5489723" y="5680145"/>
            <a:ext cx="2980303" cy="307777"/>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400" b="1" dirty="0" smtClean="0">
                <a:latin typeface="Verdana" pitchFamily="34" charset="0"/>
                <a:ea typeface="굴림" charset="-127"/>
              </a:rPr>
              <a:t>       Work Group is personal</a:t>
            </a:r>
            <a:endParaRPr lang="en-US" altLang="ko-KR" sz="1400" b="1" dirty="0">
              <a:latin typeface="Verdana" pitchFamily="34" charset="0"/>
              <a:ea typeface="굴림" charset="-127"/>
            </a:endParaRPr>
          </a:p>
        </p:txBody>
      </p:sp>
      <p:sp>
        <p:nvSpPr>
          <p:cNvPr id="29716" name="Text Box 20"/>
          <p:cNvSpPr txBox="1">
            <a:spLocks noChangeArrowheads="1"/>
          </p:cNvSpPr>
          <p:nvPr/>
        </p:nvSpPr>
        <p:spPr bwMode="gray">
          <a:xfrm>
            <a:off x="6630766" y="3913386"/>
            <a:ext cx="2513234" cy="307777"/>
          </a:xfrm>
          <a:prstGeom prst="rect">
            <a:avLst/>
          </a:prstGeom>
          <a:noFill/>
          <a:ln w="9525" algn="ctr">
            <a:noFill/>
            <a:miter lim="800000"/>
            <a:headEnd/>
            <a:tailEnd/>
          </a:ln>
          <a:effectLst>
            <a:prstShdw prst="shdw12" dist="76200" dir="10800000">
              <a:schemeClr val="bg2">
                <a:alpha val="50000"/>
              </a:schemeClr>
            </a:prstShdw>
          </a:effectLst>
        </p:spPr>
        <p:txBody>
          <a:bodyPr wrap="square">
            <a:spAutoFit/>
          </a:bodyPr>
          <a:lstStyle/>
          <a:p>
            <a:pPr algn="ctr" eaLnBrk="0" hangingPunct="0"/>
            <a:r>
              <a:rPr lang="en-US" altLang="ko-KR" sz="1400" b="1" dirty="0" smtClean="0">
                <a:latin typeface="Verdana" pitchFamily="34" charset="0"/>
                <a:ea typeface="굴림" charset="-127"/>
              </a:rPr>
              <a:t>Emails </a:t>
            </a:r>
            <a:r>
              <a:rPr lang="en-US" altLang="ko-KR" sz="1400" b="1" dirty="0" smtClean="0">
                <a:latin typeface="Verdana" pitchFamily="34" charset="0"/>
                <a:ea typeface="굴림" charset="-127"/>
              </a:rPr>
              <a:t>can be</a:t>
            </a:r>
            <a:r>
              <a:rPr lang="en-US" altLang="ko-KR" sz="1400" b="1" dirty="0" smtClean="0">
                <a:latin typeface="Verdana" pitchFamily="34" charset="0"/>
                <a:ea typeface="굴림" charset="-127"/>
              </a:rPr>
              <a:t> deleted</a:t>
            </a:r>
            <a:endParaRPr lang="en-US" altLang="ko-KR" sz="1400" b="1" dirty="0">
              <a:latin typeface="Verdana" pitchFamily="34" charset="0"/>
              <a:ea typeface="굴림" charset="-127"/>
            </a:endParaRPr>
          </a:p>
        </p:txBody>
      </p:sp>
      <p:sp>
        <p:nvSpPr>
          <p:cNvPr id="29717" name="Text Box 21"/>
          <p:cNvSpPr txBox="1">
            <a:spLocks noChangeArrowheads="1"/>
          </p:cNvSpPr>
          <p:nvPr/>
        </p:nvSpPr>
        <p:spPr bwMode="gray">
          <a:xfrm>
            <a:off x="-32622" y="2530144"/>
            <a:ext cx="3433181" cy="307777"/>
          </a:xfrm>
          <a:prstGeom prst="rect">
            <a:avLst/>
          </a:prstGeom>
          <a:noFill/>
          <a:ln w="9525" algn="ctr">
            <a:noFill/>
            <a:miter lim="800000"/>
            <a:headEnd/>
            <a:tailEnd/>
          </a:ln>
          <a:effectLst>
            <a:prstShdw prst="shdw12" dist="76200" dir="10800000">
              <a:schemeClr val="bg2">
                <a:alpha val="50000"/>
              </a:schemeClr>
            </a:prstShdw>
          </a:effectLst>
        </p:spPr>
        <p:txBody>
          <a:bodyPr wrap="square">
            <a:spAutoFit/>
          </a:bodyPr>
          <a:lstStyle/>
          <a:p>
            <a:pPr algn="ctr" eaLnBrk="0" hangingPunct="0"/>
            <a:r>
              <a:rPr lang="en-US" altLang="ko-KR" sz="1400" b="1" dirty="0" smtClean="0">
                <a:latin typeface="Verdana" pitchFamily="34" charset="0"/>
                <a:ea typeface="굴림" charset="-127"/>
              </a:rPr>
              <a:t>Workgroups retain information            </a:t>
            </a:r>
            <a:endParaRPr lang="en-US" altLang="ko-KR" sz="1400" b="1" dirty="0">
              <a:latin typeface="Verdana" pitchFamily="34" charset="0"/>
              <a:ea typeface="굴림" charset="-127"/>
            </a:endParaRPr>
          </a:p>
        </p:txBody>
      </p:sp>
      <p:sp>
        <p:nvSpPr>
          <p:cNvPr id="29718" name="Text Box 22"/>
          <p:cNvSpPr txBox="1">
            <a:spLocks noChangeArrowheads="1"/>
          </p:cNvSpPr>
          <p:nvPr/>
        </p:nvSpPr>
        <p:spPr bwMode="gray">
          <a:xfrm>
            <a:off x="1875735" y="1927578"/>
            <a:ext cx="5213671" cy="584775"/>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3200" b="1" dirty="0" smtClean="0">
                <a:solidFill>
                  <a:schemeClr val="tx2"/>
                </a:solidFill>
                <a:latin typeface="Arial" panose="020B0604020202020204" pitchFamily="34" charset="0"/>
                <a:ea typeface="굴림" charset="-127"/>
                <a:cs typeface="Arial" panose="020B0604020202020204" pitchFamily="34" charset="0"/>
              </a:rPr>
              <a:t>Work Group Versus </a:t>
            </a:r>
            <a:r>
              <a:rPr lang="en-US" altLang="ko-KR" sz="3200" b="1" dirty="0" smtClean="0">
                <a:solidFill>
                  <a:schemeClr val="tx2"/>
                </a:solidFill>
                <a:latin typeface="Arial" panose="020B0604020202020204" pitchFamily="34" charset="0"/>
                <a:ea typeface="굴림" charset="-127"/>
                <a:cs typeface="Arial" panose="020B0604020202020204" pitchFamily="34" charset="0"/>
              </a:rPr>
              <a:t>Email</a:t>
            </a:r>
            <a:endParaRPr lang="en-US" altLang="ko-KR" sz="3200" b="1" dirty="0">
              <a:solidFill>
                <a:schemeClr val="tx2"/>
              </a:solidFill>
              <a:latin typeface="Arial" panose="020B0604020202020204" pitchFamily="34" charset="0"/>
              <a:ea typeface="굴림" charset="-127"/>
              <a:cs typeface="Arial" panose="020B0604020202020204" pitchFamily="34" charset="0"/>
            </a:endParaRPr>
          </a:p>
        </p:txBody>
      </p:sp>
      <p:sp>
        <p:nvSpPr>
          <p:cNvPr id="29719" name="Text Box 23"/>
          <p:cNvSpPr txBox="1">
            <a:spLocks noChangeArrowheads="1"/>
          </p:cNvSpPr>
          <p:nvPr/>
        </p:nvSpPr>
        <p:spPr bwMode="gray">
          <a:xfrm>
            <a:off x="4067175" y="3860800"/>
            <a:ext cx="1017588" cy="579438"/>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3200" b="1" dirty="0">
                <a:solidFill>
                  <a:srgbClr val="FFFFFF"/>
                </a:solidFill>
                <a:ea typeface="굴림" charset="-127"/>
              </a:rPr>
              <a:t>Title</a:t>
            </a:r>
          </a:p>
        </p:txBody>
      </p:sp>
      <p:sp>
        <p:nvSpPr>
          <p:cNvPr id="29720" name="Oval 24"/>
          <p:cNvSpPr>
            <a:spLocks noChangeArrowheads="1"/>
          </p:cNvSpPr>
          <p:nvPr/>
        </p:nvSpPr>
        <p:spPr bwMode="gray">
          <a:xfrm>
            <a:off x="2555875" y="3941763"/>
            <a:ext cx="358775" cy="360362"/>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1" name="Oval 25"/>
          <p:cNvSpPr>
            <a:spLocks noChangeArrowheads="1"/>
          </p:cNvSpPr>
          <p:nvPr/>
        </p:nvSpPr>
        <p:spPr bwMode="gray">
          <a:xfrm>
            <a:off x="3263208" y="2551757"/>
            <a:ext cx="358775" cy="360362"/>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2" name="Oval 26"/>
          <p:cNvSpPr>
            <a:spLocks noChangeArrowheads="1"/>
          </p:cNvSpPr>
          <p:nvPr/>
        </p:nvSpPr>
        <p:spPr bwMode="gray">
          <a:xfrm>
            <a:off x="5613958" y="2599585"/>
            <a:ext cx="358775" cy="360363"/>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3" name="Oval 27"/>
          <p:cNvSpPr>
            <a:spLocks noChangeArrowheads="1"/>
          </p:cNvSpPr>
          <p:nvPr/>
        </p:nvSpPr>
        <p:spPr bwMode="gray">
          <a:xfrm>
            <a:off x="6300788" y="3860800"/>
            <a:ext cx="358775" cy="360363"/>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4" name="Oval 28"/>
          <p:cNvSpPr>
            <a:spLocks noChangeArrowheads="1"/>
          </p:cNvSpPr>
          <p:nvPr/>
        </p:nvSpPr>
        <p:spPr bwMode="gray">
          <a:xfrm>
            <a:off x="5668912" y="5412726"/>
            <a:ext cx="358775" cy="360362"/>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5" name="Oval 29"/>
          <p:cNvSpPr>
            <a:spLocks noChangeArrowheads="1"/>
          </p:cNvSpPr>
          <p:nvPr/>
        </p:nvSpPr>
        <p:spPr bwMode="gray">
          <a:xfrm>
            <a:off x="3060700" y="5506157"/>
            <a:ext cx="358775" cy="360363"/>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grpSp>
        <p:nvGrpSpPr>
          <p:cNvPr id="29726" name="Group 30"/>
          <p:cNvGrpSpPr>
            <a:grpSpLocks/>
          </p:cNvGrpSpPr>
          <p:nvPr/>
        </p:nvGrpSpPr>
        <p:grpSpPr bwMode="auto">
          <a:xfrm>
            <a:off x="3463106" y="3474796"/>
            <a:ext cx="2089150" cy="2087562"/>
            <a:chOff x="2200" y="1570"/>
            <a:chExt cx="1496" cy="1496"/>
          </a:xfrm>
        </p:grpSpPr>
        <p:sp>
          <p:nvSpPr>
            <p:cNvPr id="29727" name="Oval 31"/>
            <p:cNvSpPr>
              <a:spLocks noChangeArrowheads="1"/>
            </p:cNvSpPr>
            <p:nvPr/>
          </p:nvSpPr>
          <p:spPr bwMode="gray">
            <a:xfrm>
              <a:off x="2200" y="1570"/>
              <a:ext cx="1496" cy="149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dirty="0"/>
            </a:p>
          </p:txBody>
        </p:sp>
        <p:sp>
          <p:nvSpPr>
            <p:cNvPr id="29728" name="Oval 32"/>
            <p:cNvSpPr>
              <a:spLocks noChangeArrowheads="1"/>
            </p:cNvSpPr>
            <p:nvPr/>
          </p:nvSpPr>
          <p:spPr bwMode="gray">
            <a:xfrm>
              <a:off x="2200" y="1570"/>
              <a:ext cx="1496" cy="1496"/>
            </a:xfrm>
            <a:prstGeom prst="ellipse">
              <a:avLst/>
            </a:prstGeom>
            <a:gradFill rotWithShape="1">
              <a:gsLst>
                <a:gs pos="0">
                  <a:schemeClr val="accent1">
                    <a:gamma/>
                    <a:shade val="0"/>
                    <a:invGamma/>
                  </a:schemeClr>
                </a:gs>
                <a:gs pos="100000">
                  <a:schemeClr val="accent1"/>
                </a:gs>
              </a:gsLst>
              <a:lin ang="2700000" scaled="1"/>
            </a:gradFill>
            <a:ln w="38100" algn="ctr">
              <a:noFill/>
              <a:round/>
              <a:headEnd/>
              <a:tailEnd/>
            </a:ln>
            <a:effectLst/>
          </p:spPr>
          <p:txBody>
            <a:bodyPr wrap="none" anchor="ctr">
              <a:spAutoFit/>
            </a:bodyPr>
            <a:lstStyle/>
            <a:p>
              <a:endParaRPr lang="en-US" dirty="0"/>
            </a:p>
          </p:txBody>
        </p:sp>
        <p:sp>
          <p:nvSpPr>
            <p:cNvPr id="29729" name="Oval 33"/>
            <p:cNvSpPr>
              <a:spLocks noChangeArrowheads="1"/>
            </p:cNvSpPr>
            <p:nvPr/>
          </p:nvSpPr>
          <p:spPr bwMode="gray">
            <a:xfrm>
              <a:off x="2298" y="1668"/>
              <a:ext cx="1300" cy="130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dirty="0"/>
            </a:p>
          </p:txBody>
        </p:sp>
        <p:sp>
          <p:nvSpPr>
            <p:cNvPr id="29730" name="Oval 34"/>
            <p:cNvSpPr>
              <a:spLocks noChangeArrowheads="1"/>
            </p:cNvSpPr>
            <p:nvPr/>
          </p:nvSpPr>
          <p:spPr bwMode="gray">
            <a:xfrm>
              <a:off x="2298" y="1668"/>
              <a:ext cx="1300" cy="1300"/>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endParaRPr lang="en-US" dirty="0"/>
            </a:p>
          </p:txBody>
        </p:sp>
        <p:sp>
          <p:nvSpPr>
            <p:cNvPr id="29731" name="Oval 35"/>
            <p:cNvSpPr>
              <a:spLocks noChangeArrowheads="1"/>
            </p:cNvSpPr>
            <p:nvPr/>
          </p:nvSpPr>
          <p:spPr bwMode="gray">
            <a:xfrm>
              <a:off x="2363" y="1733"/>
              <a:ext cx="1170" cy="1170"/>
            </a:xfrm>
            <a:prstGeom prst="ellipse">
              <a:avLst/>
            </a:prstGeom>
            <a:gradFill rotWithShape="1">
              <a:gsLst>
                <a:gs pos="0">
                  <a:schemeClr val="accent1">
                    <a:gamma/>
                    <a:shade val="46275"/>
                    <a:invGamma/>
                  </a:schemeClr>
                </a:gs>
                <a:gs pos="100000">
                  <a:schemeClr val="accent1"/>
                </a:gs>
              </a:gsLst>
              <a:lin ang="5400000" scaled="1"/>
            </a:gradFill>
            <a:ln w="38100" algn="ctr">
              <a:noFill/>
              <a:round/>
              <a:headEnd/>
              <a:tailEnd/>
            </a:ln>
            <a:effectLst/>
          </p:spPr>
          <p:txBody>
            <a:bodyPr anchor="ctr">
              <a:spAutoFit/>
            </a:bodyPr>
            <a:lstStyle/>
            <a:p>
              <a:endParaRPr lang="en-US" dirty="0"/>
            </a:p>
          </p:txBody>
        </p:sp>
      </p:grpSp>
      <p:sp>
        <p:nvSpPr>
          <p:cNvPr id="29732" name="Text Box 36"/>
          <p:cNvSpPr txBox="1">
            <a:spLocks noChangeArrowheads="1"/>
          </p:cNvSpPr>
          <p:nvPr/>
        </p:nvSpPr>
        <p:spPr bwMode="gray">
          <a:xfrm>
            <a:off x="3149480" y="4053469"/>
            <a:ext cx="2265920" cy="646331"/>
          </a:xfrm>
          <a:prstGeom prst="rect">
            <a:avLst/>
          </a:prstGeom>
          <a:noFill/>
          <a:ln w="9525" algn="ctr">
            <a:noFill/>
            <a:miter lim="800000"/>
            <a:headEnd/>
            <a:tailEnd/>
          </a:ln>
          <a:effectLst/>
        </p:spPr>
        <p:txBody>
          <a:bodyPr wrap="square">
            <a:spAutoFit/>
          </a:bodyPr>
          <a:lstStyle/>
          <a:p>
            <a:pPr algn="r" eaLnBrk="0" hangingPunct="0"/>
            <a:endParaRPr lang="en-US" altLang="ko-KR" dirty="0" smtClean="0">
              <a:solidFill>
                <a:srgbClr val="FFFFFF"/>
              </a:solidFill>
              <a:ea typeface="굴림" charset="-127"/>
            </a:endParaRPr>
          </a:p>
          <a:p>
            <a:pPr algn="r" eaLnBrk="0" hangingPunct="0"/>
            <a:r>
              <a:rPr lang="en-US" altLang="ko-KR" dirty="0" smtClean="0">
                <a:solidFill>
                  <a:srgbClr val="FFFFFF"/>
                </a:solidFill>
                <a:ea typeface="굴림" charset="-127"/>
              </a:rPr>
              <a:t> </a:t>
            </a:r>
            <a:r>
              <a:rPr lang="en-US" altLang="ko-KR" sz="1400" dirty="0" smtClean="0">
                <a:solidFill>
                  <a:srgbClr val="FFFFFF"/>
                </a:solidFill>
                <a:ea typeface="굴림" charset="-127"/>
              </a:rPr>
              <a:t>Group versus email</a:t>
            </a:r>
            <a:endParaRPr lang="en-US" altLang="ko-KR" sz="1400" dirty="0">
              <a:solidFill>
                <a:srgbClr val="FFFFFF"/>
              </a:solidFill>
              <a:ea typeface="굴림" charset="-127"/>
            </a:endParaRPr>
          </a:p>
        </p:txBody>
      </p:sp>
      <p:sp>
        <p:nvSpPr>
          <p:cNvPr id="31" name="Text Box 20"/>
          <p:cNvSpPr txBox="1">
            <a:spLocks noChangeArrowheads="1"/>
          </p:cNvSpPr>
          <p:nvPr/>
        </p:nvSpPr>
        <p:spPr bwMode="gray">
          <a:xfrm>
            <a:off x="5972733" y="2590437"/>
            <a:ext cx="2818034" cy="307777"/>
          </a:xfrm>
          <a:prstGeom prst="rect">
            <a:avLst/>
          </a:prstGeom>
          <a:noFill/>
          <a:ln w="9525" algn="ctr">
            <a:noFill/>
            <a:miter lim="800000"/>
            <a:headEnd/>
            <a:tailEnd/>
          </a:ln>
          <a:effectLst>
            <a:prstShdw prst="shdw12" dist="76200" dir="10800000">
              <a:schemeClr val="bg2">
                <a:alpha val="50000"/>
              </a:schemeClr>
            </a:prstShdw>
          </a:effectLst>
        </p:spPr>
        <p:txBody>
          <a:bodyPr wrap="square">
            <a:spAutoFit/>
          </a:bodyPr>
          <a:lstStyle/>
          <a:p>
            <a:pPr algn="ctr" eaLnBrk="0" hangingPunct="0"/>
            <a:r>
              <a:rPr lang="en-US" altLang="ko-KR" sz="1400" b="1" dirty="0" smtClean="0">
                <a:latin typeface="Verdana" pitchFamily="34" charset="0"/>
                <a:ea typeface="굴림" charset="-127"/>
              </a:rPr>
              <a:t>Workgroups informative</a:t>
            </a:r>
            <a:endParaRPr lang="en-US" altLang="ko-KR" sz="1400" b="1" dirty="0">
              <a:latin typeface="Verdana" pitchFamily="34" charset="0"/>
              <a:ea typeface="굴림" charset="-127"/>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sz="3200" dirty="0" smtClean="0"/>
              <a:t>Management Functions</a:t>
            </a:r>
            <a:endParaRPr lang="en-US" sz="3200" dirty="0"/>
          </a:p>
        </p:txBody>
      </p:sp>
      <p:sp>
        <p:nvSpPr>
          <p:cNvPr id="21507" name="Rectangle 3"/>
          <p:cNvSpPr>
            <a:spLocks noGrp="1" noChangeArrowheads="1"/>
          </p:cNvSpPr>
          <p:nvPr>
            <p:ph type="body" idx="1"/>
          </p:nvPr>
        </p:nvSpPr>
        <p:spPr/>
        <p:txBody>
          <a:bodyPr/>
          <a:lstStyle/>
          <a:p>
            <a:pPr lvl="0"/>
            <a:r>
              <a:rPr lang="en-US" sz="2000" dirty="0" smtClean="0"/>
              <a:t>Problem Solving</a:t>
            </a:r>
          </a:p>
          <a:p>
            <a:pPr lvl="0"/>
            <a:r>
              <a:rPr lang="en-US" sz="2000" dirty="0" smtClean="0"/>
              <a:t>Communication </a:t>
            </a:r>
          </a:p>
          <a:p>
            <a:pPr lvl="0"/>
            <a:r>
              <a:rPr lang="en-US" sz="2000" dirty="0" smtClean="0"/>
              <a:t>Collaboration</a:t>
            </a:r>
          </a:p>
          <a:p>
            <a:pPr lvl="0"/>
            <a:r>
              <a:rPr lang="en-US" sz="2000" dirty="0" smtClean="0"/>
              <a:t>Influence Customer Service Excellence</a:t>
            </a:r>
          </a:p>
          <a:p>
            <a:pPr lvl="0"/>
            <a:r>
              <a:rPr lang="en-US" sz="2000" dirty="0" smtClean="0"/>
              <a:t>Leading Customer Service Change</a:t>
            </a:r>
          </a:p>
          <a:p>
            <a:pPr lvl="0"/>
            <a:r>
              <a:rPr lang="en-US" sz="2000" dirty="0" smtClean="0"/>
              <a:t>Point of Care(Deliver Customer Satisfaction)</a:t>
            </a:r>
          </a:p>
          <a:p>
            <a:pPr lvl="0"/>
            <a:r>
              <a:rPr lang="en-US" sz="2000" dirty="0" smtClean="0"/>
              <a:t>Promoting Positive Work Environment </a:t>
            </a:r>
          </a:p>
          <a:p>
            <a:pPr lvl="0"/>
            <a:r>
              <a:rPr lang="en-US" sz="2000" dirty="0" smtClean="0"/>
              <a:t>Addressing Resistance to Change</a:t>
            </a:r>
            <a:endParaRPr lang="en-US" sz="2000" dirty="0" smtClean="0"/>
          </a:p>
          <a:p>
            <a:pPr>
              <a:buNone/>
            </a:pPr>
            <a:endParaRPr lang="en-US" sz="1200" dirty="0" smtClean="0"/>
          </a:p>
          <a:p>
            <a:pPr>
              <a:buNone/>
            </a:pPr>
            <a:endParaRPr lang="en-US" sz="1200" dirty="0" smtClean="0"/>
          </a:p>
          <a:p>
            <a:pPr>
              <a:buNone/>
            </a:pPr>
            <a:endParaRPr lang="en-US" sz="1200" dirty="0" smtClean="0"/>
          </a:p>
          <a:p>
            <a:pPr>
              <a:buNone/>
            </a:pPr>
            <a:r>
              <a:rPr lang="en-US" sz="1200" dirty="0" smtClean="0"/>
              <a:t>Tomajan,K,(Jan 2012). </a:t>
            </a:r>
            <a:r>
              <a:rPr lang="en-US" sz="1200" dirty="0"/>
              <a:t>Advocating for Nurses and Nursing" </a:t>
            </a:r>
            <a:r>
              <a:rPr lang="en-US" sz="1200" i="1" dirty="0"/>
              <a:t>OJIN: The Online Journal of Issues in Nursing</a:t>
            </a:r>
            <a:r>
              <a:rPr lang="en-US" sz="1200" dirty="0"/>
              <a:t> Vol. 17, </a:t>
            </a:r>
            <a:r>
              <a:rPr lang="en-US" sz="1200" dirty="0" smtClean="0"/>
              <a:t>1-10. </a:t>
            </a: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lvl="0"/>
            <a:r>
              <a:rPr lang="en-US" sz="1200" dirty="0" smtClean="0"/>
              <a:t> </a:t>
            </a:r>
            <a:endParaRPr lang="en-US" sz="1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AutoShape 4"/>
          <p:cNvSpPr>
            <a:spLocks noChangeArrowheads="1"/>
          </p:cNvSpPr>
          <p:nvPr/>
        </p:nvSpPr>
        <p:spPr bwMode="gray">
          <a:xfrm>
            <a:off x="2125663" y="2455863"/>
            <a:ext cx="5473700" cy="360362"/>
          </a:xfrm>
          <a:prstGeom prst="roundRect">
            <a:avLst>
              <a:gd name="adj" fmla="val 16667"/>
            </a:avLst>
          </a:prstGeom>
          <a:gradFill rotWithShape="1">
            <a:gsLst>
              <a:gs pos="0">
                <a:schemeClr val="tx2"/>
              </a:gs>
              <a:gs pos="100000">
                <a:schemeClr val="tx2">
                  <a:gamma/>
                  <a:shade val="46275"/>
                  <a:invGamma/>
                </a:schemeClr>
              </a:gs>
            </a:gsLst>
            <a:lin ang="0" scaled="1"/>
          </a:gradFill>
          <a:ln w="9525">
            <a:noFill/>
            <a:round/>
            <a:headEnd/>
            <a:tailEnd/>
          </a:ln>
          <a:effectLst/>
        </p:spPr>
        <p:txBody>
          <a:bodyPr wrap="none" anchor="ctr"/>
          <a:lstStyle/>
          <a:p>
            <a:endParaRPr lang="en-US" dirty="0"/>
          </a:p>
        </p:txBody>
      </p:sp>
      <p:sp>
        <p:nvSpPr>
          <p:cNvPr id="22533" name="AutoShape 5"/>
          <p:cNvSpPr>
            <a:spLocks noChangeArrowheads="1"/>
          </p:cNvSpPr>
          <p:nvPr/>
        </p:nvSpPr>
        <p:spPr bwMode="gray">
          <a:xfrm>
            <a:off x="2139950" y="3297238"/>
            <a:ext cx="6775450" cy="360362"/>
          </a:xfrm>
          <a:prstGeom prst="roundRect">
            <a:avLst>
              <a:gd name="adj" fmla="val 16667"/>
            </a:avLst>
          </a:prstGeom>
          <a:gradFill rotWithShape="1">
            <a:gsLst>
              <a:gs pos="0">
                <a:schemeClr val="accent1">
                  <a:gamma/>
                  <a:shade val="46275"/>
                  <a:invGamma/>
                </a:schemeClr>
              </a:gs>
              <a:gs pos="100000">
                <a:schemeClr val="accent1"/>
              </a:gs>
            </a:gsLst>
            <a:lin ang="0" scaled="1"/>
          </a:gradFill>
          <a:ln w="9525">
            <a:noFill/>
            <a:round/>
            <a:headEnd/>
            <a:tailEnd/>
          </a:ln>
          <a:effectLst/>
        </p:spPr>
        <p:txBody>
          <a:bodyPr wrap="none" anchor="ctr"/>
          <a:lstStyle/>
          <a:p>
            <a:endParaRPr lang="en-US" dirty="0"/>
          </a:p>
        </p:txBody>
      </p:sp>
      <p:sp>
        <p:nvSpPr>
          <p:cNvPr id="22534" name="AutoShape 6"/>
          <p:cNvSpPr>
            <a:spLocks noChangeArrowheads="1"/>
          </p:cNvSpPr>
          <p:nvPr/>
        </p:nvSpPr>
        <p:spPr bwMode="gray">
          <a:xfrm>
            <a:off x="2125662" y="4148138"/>
            <a:ext cx="6789737" cy="360362"/>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headEnd/>
            <a:tailEnd/>
          </a:ln>
          <a:effectLst/>
        </p:spPr>
        <p:txBody>
          <a:bodyPr wrap="none" anchor="ctr"/>
          <a:lstStyle/>
          <a:p>
            <a:endParaRPr lang="en-US" dirty="0"/>
          </a:p>
        </p:txBody>
      </p:sp>
      <p:sp>
        <p:nvSpPr>
          <p:cNvPr id="22536" name="AutoShape 8"/>
          <p:cNvSpPr>
            <a:spLocks noChangeArrowheads="1"/>
          </p:cNvSpPr>
          <p:nvPr/>
        </p:nvSpPr>
        <p:spPr bwMode="gray">
          <a:xfrm>
            <a:off x="2436813" y="2379663"/>
            <a:ext cx="5095875" cy="466725"/>
          </a:xfrm>
          <a:prstGeom prst="roundRect">
            <a:avLst>
              <a:gd name="adj" fmla="val 16667"/>
            </a:avLst>
          </a:prstGeom>
          <a:noFill/>
          <a:ln w="38100">
            <a:noFill/>
            <a:round/>
            <a:headEnd/>
            <a:tailEnd/>
          </a:ln>
          <a:effectLst/>
        </p:spPr>
        <p:txBody>
          <a:bodyPr wrap="none" anchor="ctr"/>
          <a:lstStyle/>
          <a:p>
            <a:pPr latinLnBrk="1"/>
            <a:r>
              <a:rPr lang="en-US" sz="1400" dirty="0" smtClean="0">
                <a:solidFill>
                  <a:srgbClr val="FF0000"/>
                </a:solidFill>
              </a:rPr>
              <a:t>Additional funding for Customer Service Re-Training</a:t>
            </a:r>
            <a:endParaRPr kumimoji="1" lang="en-US" altLang="ko-KR" sz="1400" b="1" dirty="0">
              <a:solidFill>
                <a:srgbClr val="FF0000"/>
              </a:solidFill>
              <a:ea typeface="굴림" charset="-127"/>
            </a:endParaRPr>
          </a:p>
        </p:txBody>
      </p:sp>
      <p:sp>
        <p:nvSpPr>
          <p:cNvPr id="22537" name="AutoShape 9"/>
          <p:cNvSpPr>
            <a:spLocks noChangeArrowheads="1"/>
          </p:cNvSpPr>
          <p:nvPr/>
        </p:nvSpPr>
        <p:spPr bwMode="gray">
          <a:xfrm>
            <a:off x="2457450" y="3230563"/>
            <a:ext cx="6457950" cy="466725"/>
          </a:xfrm>
          <a:prstGeom prst="roundRect">
            <a:avLst>
              <a:gd name="adj" fmla="val 16667"/>
            </a:avLst>
          </a:prstGeom>
          <a:noFill/>
          <a:ln w="38100">
            <a:noFill/>
            <a:round/>
            <a:headEnd/>
            <a:tailEnd/>
          </a:ln>
          <a:effectLst/>
        </p:spPr>
        <p:txBody>
          <a:bodyPr wrap="none" anchor="ctr"/>
          <a:lstStyle/>
          <a:p>
            <a:pPr latinLnBrk="1"/>
            <a:r>
              <a:rPr kumimoji="1" lang="en-US" altLang="ko-KR" sz="1400" b="1" dirty="0" smtClean="0">
                <a:solidFill>
                  <a:srgbClr val="FFFFFF"/>
                </a:solidFill>
                <a:ea typeface="굴림" charset="-127"/>
              </a:rPr>
              <a:t>Funding for Change Management Consultants</a:t>
            </a:r>
            <a:endParaRPr kumimoji="1" lang="en-US" altLang="ko-KR" sz="1400" b="1" dirty="0">
              <a:solidFill>
                <a:srgbClr val="FFFFFF"/>
              </a:solidFill>
              <a:ea typeface="굴림" charset="-127"/>
            </a:endParaRPr>
          </a:p>
        </p:txBody>
      </p:sp>
      <p:sp>
        <p:nvSpPr>
          <p:cNvPr id="22538" name="AutoShape 10"/>
          <p:cNvSpPr>
            <a:spLocks noChangeArrowheads="1"/>
          </p:cNvSpPr>
          <p:nvPr/>
        </p:nvSpPr>
        <p:spPr bwMode="gray">
          <a:xfrm>
            <a:off x="2447925" y="4089400"/>
            <a:ext cx="6467475" cy="466725"/>
          </a:xfrm>
          <a:prstGeom prst="roundRect">
            <a:avLst>
              <a:gd name="adj" fmla="val 16667"/>
            </a:avLst>
          </a:prstGeom>
          <a:noFill/>
          <a:ln w="38100">
            <a:noFill/>
            <a:round/>
            <a:headEnd/>
            <a:tailEnd/>
          </a:ln>
          <a:effectLst/>
        </p:spPr>
        <p:txBody>
          <a:bodyPr wrap="none" anchor="ctr"/>
          <a:lstStyle/>
          <a:p>
            <a:pPr latinLnBrk="1"/>
            <a:r>
              <a:rPr kumimoji="1" lang="en-US" altLang="ko-KR" sz="1400" b="1" dirty="0" smtClean="0">
                <a:solidFill>
                  <a:srgbClr val="FF0000"/>
                </a:solidFill>
                <a:ea typeface="굴림" charset="-127"/>
              </a:rPr>
              <a:t>Funding for Customer Service Improvement Committee </a:t>
            </a:r>
            <a:endParaRPr kumimoji="1" lang="en-US" altLang="ko-KR" sz="1400" b="1" dirty="0">
              <a:solidFill>
                <a:srgbClr val="FF0000"/>
              </a:solidFill>
              <a:ea typeface="굴림" charset="-127"/>
            </a:endParaRPr>
          </a:p>
        </p:txBody>
      </p:sp>
      <p:sp>
        <p:nvSpPr>
          <p:cNvPr id="22539" name="AutoShape 11"/>
          <p:cNvSpPr>
            <a:spLocks noChangeArrowheads="1"/>
          </p:cNvSpPr>
          <p:nvPr/>
        </p:nvSpPr>
        <p:spPr bwMode="gray">
          <a:xfrm>
            <a:off x="2524125" y="4960938"/>
            <a:ext cx="5095875" cy="466725"/>
          </a:xfrm>
          <a:prstGeom prst="roundRect">
            <a:avLst>
              <a:gd name="adj" fmla="val 16667"/>
            </a:avLst>
          </a:prstGeom>
          <a:noFill/>
          <a:ln w="38100">
            <a:noFill/>
            <a:round/>
            <a:headEnd/>
            <a:tailEnd/>
          </a:ln>
          <a:effectLst/>
        </p:spPr>
        <p:txBody>
          <a:bodyPr wrap="none" anchor="ctr"/>
          <a:lstStyle/>
          <a:p>
            <a:pPr latinLnBrk="1"/>
            <a:r>
              <a:rPr kumimoji="1" lang="en-US" altLang="ko-KR" sz="2000" b="1" dirty="0">
                <a:solidFill>
                  <a:srgbClr val="FFFFFF"/>
                </a:solidFill>
                <a:ea typeface="굴림" charset="-127"/>
              </a:rPr>
              <a:t>Conclusion</a:t>
            </a:r>
          </a:p>
        </p:txBody>
      </p:sp>
      <p:sp>
        <p:nvSpPr>
          <p:cNvPr id="22540" name="AutoShape 12"/>
          <p:cNvSpPr>
            <a:spLocks noChangeArrowheads="1"/>
          </p:cNvSpPr>
          <p:nvPr/>
        </p:nvSpPr>
        <p:spPr bwMode="gray">
          <a:xfrm>
            <a:off x="1685925" y="2239963"/>
            <a:ext cx="685800" cy="685800"/>
          </a:xfrm>
          <a:prstGeom prst="diamond">
            <a:avLst/>
          </a:prstGeom>
          <a:solidFill>
            <a:schemeClr val="accent1"/>
          </a:solidFill>
          <a:ln w="38100">
            <a:solidFill>
              <a:schemeClr val="bg1"/>
            </a:solidFill>
            <a:miter lim="800000"/>
            <a:headEnd/>
            <a:tailEnd/>
          </a:ln>
          <a:effectLst>
            <a:outerShdw sy="50000" rotWithShape="0">
              <a:srgbClr val="808080">
                <a:alpha val="50000"/>
              </a:srgbClr>
            </a:outerShdw>
          </a:effectLst>
        </p:spPr>
        <p:txBody>
          <a:bodyPr wrap="none" anchor="ctr"/>
          <a:lstStyle/>
          <a:p>
            <a:pPr algn="ctr" eaLnBrk="0" hangingPunct="0"/>
            <a:r>
              <a:rPr lang="en-US" altLang="ko-KR" sz="2400" b="1" dirty="0">
                <a:solidFill>
                  <a:srgbClr val="FFFFFF"/>
                </a:solidFill>
                <a:ea typeface="굴림" charset="-127"/>
              </a:rPr>
              <a:t>1</a:t>
            </a:r>
          </a:p>
        </p:txBody>
      </p:sp>
      <p:sp>
        <p:nvSpPr>
          <p:cNvPr id="22544" name="AutoShape 16"/>
          <p:cNvSpPr>
            <a:spLocks noChangeArrowheads="1"/>
          </p:cNvSpPr>
          <p:nvPr/>
        </p:nvSpPr>
        <p:spPr bwMode="gray">
          <a:xfrm>
            <a:off x="1981200" y="5013325"/>
            <a:ext cx="5715000" cy="360363"/>
          </a:xfrm>
          <a:prstGeom prst="roundRect">
            <a:avLst>
              <a:gd name="adj" fmla="val 16667"/>
            </a:avLst>
          </a:prstGeom>
          <a:gradFill rotWithShape="1">
            <a:gsLst>
              <a:gs pos="0">
                <a:schemeClr val="tx2"/>
              </a:gs>
              <a:gs pos="100000">
                <a:schemeClr val="tx2">
                  <a:gamma/>
                  <a:shade val="46275"/>
                  <a:invGamma/>
                </a:schemeClr>
              </a:gs>
            </a:gsLst>
            <a:lin ang="0" scaled="1"/>
          </a:gradFill>
          <a:ln w="9525">
            <a:noFill/>
            <a:round/>
            <a:headEnd/>
            <a:tailEnd/>
          </a:ln>
          <a:effectLst/>
        </p:spPr>
        <p:txBody>
          <a:bodyPr wrap="none" anchor="ctr"/>
          <a:lstStyle/>
          <a:p>
            <a:endParaRPr lang="en-US" dirty="0"/>
          </a:p>
        </p:txBody>
      </p:sp>
      <p:sp>
        <p:nvSpPr>
          <p:cNvPr id="22541" name="AutoShape 13"/>
          <p:cNvSpPr>
            <a:spLocks noChangeArrowheads="1"/>
          </p:cNvSpPr>
          <p:nvPr/>
        </p:nvSpPr>
        <p:spPr bwMode="gray">
          <a:xfrm>
            <a:off x="1685925" y="3078163"/>
            <a:ext cx="685800" cy="685800"/>
          </a:xfrm>
          <a:prstGeom prst="diamond">
            <a:avLst/>
          </a:prstGeom>
          <a:solidFill>
            <a:schemeClr val="accent1"/>
          </a:solidFill>
          <a:ln w="38100">
            <a:solidFill>
              <a:schemeClr val="bg1"/>
            </a:solidFill>
            <a:miter lim="800000"/>
            <a:headEnd/>
            <a:tailEnd/>
          </a:ln>
          <a:effectLst>
            <a:outerShdw sy="50000" rotWithShape="0">
              <a:srgbClr val="808080">
                <a:alpha val="50000"/>
              </a:srgbClr>
            </a:outerShdw>
          </a:effectLst>
        </p:spPr>
        <p:txBody>
          <a:bodyPr wrap="none" anchor="ctr"/>
          <a:lstStyle/>
          <a:p>
            <a:pPr algn="ctr" eaLnBrk="0" hangingPunct="0"/>
            <a:r>
              <a:rPr lang="en-US" altLang="ko-KR" sz="2400" b="1" dirty="0">
                <a:solidFill>
                  <a:srgbClr val="FFFFFF"/>
                </a:solidFill>
                <a:ea typeface="굴림" charset="-127"/>
              </a:rPr>
              <a:t>2</a:t>
            </a:r>
          </a:p>
        </p:txBody>
      </p:sp>
      <p:sp>
        <p:nvSpPr>
          <p:cNvPr id="22542" name="AutoShape 14"/>
          <p:cNvSpPr>
            <a:spLocks noChangeArrowheads="1"/>
          </p:cNvSpPr>
          <p:nvPr/>
        </p:nvSpPr>
        <p:spPr bwMode="gray">
          <a:xfrm>
            <a:off x="1685925" y="3992563"/>
            <a:ext cx="685800" cy="685800"/>
          </a:xfrm>
          <a:prstGeom prst="diamond">
            <a:avLst/>
          </a:prstGeom>
          <a:solidFill>
            <a:schemeClr val="accent1"/>
          </a:solidFill>
          <a:ln w="38100">
            <a:solidFill>
              <a:schemeClr val="bg1"/>
            </a:solidFill>
            <a:miter lim="800000"/>
            <a:headEnd/>
            <a:tailEnd/>
          </a:ln>
          <a:effectLst>
            <a:outerShdw sy="50000" rotWithShape="0">
              <a:srgbClr val="808080">
                <a:alpha val="50000"/>
              </a:srgbClr>
            </a:outerShdw>
          </a:effectLst>
        </p:spPr>
        <p:txBody>
          <a:bodyPr wrap="none" anchor="ctr"/>
          <a:lstStyle/>
          <a:p>
            <a:pPr algn="ctr" eaLnBrk="0" hangingPunct="0"/>
            <a:r>
              <a:rPr lang="en-US" altLang="ko-KR" sz="2400" b="1" dirty="0">
                <a:solidFill>
                  <a:srgbClr val="FFFFFF"/>
                </a:solidFill>
                <a:ea typeface="굴림" charset="-127"/>
              </a:rPr>
              <a:t>3</a:t>
            </a:r>
          </a:p>
        </p:txBody>
      </p:sp>
      <p:sp>
        <p:nvSpPr>
          <p:cNvPr id="22543" name="AutoShape 15"/>
          <p:cNvSpPr>
            <a:spLocks noChangeArrowheads="1"/>
          </p:cNvSpPr>
          <p:nvPr/>
        </p:nvSpPr>
        <p:spPr bwMode="gray">
          <a:xfrm>
            <a:off x="1685925" y="4830763"/>
            <a:ext cx="685800" cy="685800"/>
          </a:xfrm>
          <a:prstGeom prst="diamond">
            <a:avLst/>
          </a:prstGeom>
          <a:solidFill>
            <a:schemeClr val="accent1"/>
          </a:solidFill>
          <a:ln w="38100">
            <a:solidFill>
              <a:schemeClr val="bg1"/>
            </a:solidFill>
            <a:miter lim="800000"/>
            <a:headEnd/>
            <a:tailEnd/>
          </a:ln>
          <a:effectLst>
            <a:outerShdw sy="50000" rotWithShape="0">
              <a:srgbClr val="808080">
                <a:alpha val="50000"/>
              </a:srgbClr>
            </a:outerShdw>
          </a:effectLst>
        </p:spPr>
        <p:txBody>
          <a:bodyPr wrap="none" anchor="ctr"/>
          <a:lstStyle/>
          <a:p>
            <a:pPr algn="ctr" eaLnBrk="0" hangingPunct="0"/>
            <a:r>
              <a:rPr lang="en-US" altLang="ko-KR" sz="2400" b="1" dirty="0">
                <a:solidFill>
                  <a:srgbClr val="FFFFFF"/>
                </a:solidFill>
                <a:ea typeface="굴림" charset="-127"/>
              </a:rPr>
              <a:t>4</a:t>
            </a:r>
          </a:p>
        </p:txBody>
      </p:sp>
      <p:sp>
        <p:nvSpPr>
          <p:cNvPr id="22545" name="AutoShape 17"/>
          <p:cNvSpPr>
            <a:spLocks noChangeArrowheads="1"/>
          </p:cNvSpPr>
          <p:nvPr/>
        </p:nvSpPr>
        <p:spPr bwMode="gray">
          <a:xfrm>
            <a:off x="2484438" y="4941888"/>
            <a:ext cx="5287962" cy="466725"/>
          </a:xfrm>
          <a:prstGeom prst="roundRect">
            <a:avLst>
              <a:gd name="adj" fmla="val 16667"/>
            </a:avLst>
          </a:prstGeom>
          <a:noFill/>
          <a:ln w="38100">
            <a:noFill/>
            <a:round/>
            <a:headEnd/>
            <a:tailEnd/>
          </a:ln>
          <a:effectLst/>
        </p:spPr>
        <p:txBody>
          <a:bodyPr wrap="none" anchor="ctr"/>
          <a:lstStyle/>
          <a:p>
            <a:pPr latinLnBrk="1"/>
            <a:r>
              <a:rPr kumimoji="1" lang="en-US" altLang="ko-KR" sz="1400" b="1" dirty="0" smtClean="0">
                <a:solidFill>
                  <a:srgbClr val="FF0000"/>
                </a:solidFill>
                <a:ea typeface="굴림" charset="-127"/>
              </a:rPr>
              <a:t>Funding for Delivery of Change(Survey Monkey)</a:t>
            </a:r>
            <a:endParaRPr kumimoji="1" lang="en-US" altLang="ko-KR" sz="1400" b="1" dirty="0">
              <a:solidFill>
                <a:srgbClr val="FF0000"/>
              </a:solidFill>
              <a:ea typeface="굴림" charset="-127"/>
            </a:endParaRPr>
          </a:p>
        </p:txBody>
      </p:sp>
      <p:sp>
        <p:nvSpPr>
          <p:cNvPr id="15" name="TextBox 14"/>
          <p:cNvSpPr txBox="1"/>
          <p:nvPr/>
        </p:nvSpPr>
        <p:spPr>
          <a:xfrm>
            <a:off x="2466159" y="1798142"/>
            <a:ext cx="3733800" cy="584775"/>
          </a:xfrm>
          <a:prstGeom prst="rect">
            <a:avLst/>
          </a:prstGeom>
          <a:noFill/>
        </p:spPr>
        <p:txBody>
          <a:bodyPr wrap="square" rtlCol="0">
            <a:spAutoFit/>
          </a:bodyPr>
          <a:lstStyle/>
          <a:p>
            <a:r>
              <a:rPr lang="en-US" sz="3200" dirty="0" smtClean="0">
                <a:solidFill>
                  <a:schemeClr val="tx2"/>
                </a:solidFill>
              </a:rPr>
              <a:t>Budget Implications</a:t>
            </a:r>
            <a:endParaRPr lang="en-US" sz="3200" dirty="0">
              <a:solidFill>
                <a:schemeClr val="tx2"/>
              </a:solidFill>
            </a:endParaRPr>
          </a:p>
        </p:txBody>
      </p:sp>
      <p:sp>
        <p:nvSpPr>
          <p:cNvPr id="16" name="TextBox 15"/>
          <p:cNvSpPr txBox="1"/>
          <p:nvPr/>
        </p:nvSpPr>
        <p:spPr>
          <a:xfrm>
            <a:off x="914400" y="6248400"/>
            <a:ext cx="8001000" cy="276999"/>
          </a:xfrm>
          <a:prstGeom prst="rect">
            <a:avLst/>
          </a:prstGeom>
          <a:noFill/>
        </p:spPr>
        <p:txBody>
          <a:bodyPr wrap="square" rtlCol="0">
            <a:spAutoFit/>
          </a:bodyPr>
          <a:lstStyle/>
          <a:p>
            <a:r>
              <a:rPr lang="en-US" sz="1200" dirty="0" smtClean="0"/>
              <a:t> </a:t>
            </a:r>
            <a:endParaRPr lang="en-US" sz="1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AutoShape 4"/>
          <p:cNvSpPr>
            <a:spLocks noChangeArrowheads="1"/>
          </p:cNvSpPr>
          <p:nvPr/>
        </p:nvSpPr>
        <p:spPr bwMode="gray">
          <a:xfrm>
            <a:off x="2916238" y="3213100"/>
            <a:ext cx="504825" cy="576263"/>
          </a:xfrm>
          <a:prstGeom prst="chevron">
            <a:avLst>
              <a:gd name="adj" fmla="val 52514"/>
            </a:avLst>
          </a:prstGeom>
          <a:solidFill>
            <a:schemeClr val="accent1"/>
          </a:solidFill>
          <a:ln w="0" algn="ctr">
            <a:noFill/>
            <a:miter lim="800000"/>
            <a:headEnd/>
            <a:tailEnd/>
          </a:ln>
          <a:effectLst/>
        </p:spPr>
        <p:txBody>
          <a:bodyPr wrap="none" anchor="ctr"/>
          <a:lstStyle/>
          <a:p>
            <a:endParaRPr lang="en-US" dirty="0"/>
          </a:p>
        </p:txBody>
      </p:sp>
      <p:sp>
        <p:nvSpPr>
          <p:cNvPr id="26635" name="Text Box 11"/>
          <p:cNvSpPr txBox="1">
            <a:spLocks noChangeArrowheads="1"/>
          </p:cNvSpPr>
          <p:nvPr/>
        </p:nvSpPr>
        <p:spPr bwMode="gray">
          <a:xfrm>
            <a:off x="3708400" y="3284538"/>
            <a:ext cx="1695450" cy="366712"/>
          </a:xfrm>
          <a:prstGeom prst="rect">
            <a:avLst/>
          </a:prstGeom>
          <a:noFill/>
          <a:ln w="9525" algn="ctr">
            <a:noFill/>
            <a:miter lim="800000"/>
            <a:headEnd/>
            <a:tailEnd/>
          </a:ln>
          <a:effectLst/>
        </p:spPr>
        <p:txBody>
          <a:bodyPr wrap="none">
            <a:spAutoFit/>
          </a:bodyPr>
          <a:lstStyle/>
          <a:p>
            <a:pPr algn="r" eaLnBrk="0" hangingPunct="0"/>
            <a:r>
              <a:rPr lang="en-US" altLang="ko-KR" dirty="0">
                <a:solidFill>
                  <a:srgbClr val="FFFFFF"/>
                </a:solidFill>
                <a:ea typeface="굴림" charset="-127"/>
              </a:rPr>
              <a:t>Your Text here</a:t>
            </a:r>
          </a:p>
        </p:txBody>
      </p:sp>
      <p:grpSp>
        <p:nvGrpSpPr>
          <p:cNvPr id="26636" name="Group 12"/>
          <p:cNvGrpSpPr>
            <a:grpSpLocks/>
          </p:cNvGrpSpPr>
          <p:nvPr/>
        </p:nvGrpSpPr>
        <p:grpSpPr bwMode="auto">
          <a:xfrm>
            <a:off x="600178" y="2812210"/>
            <a:ext cx="2494589" cy="2332497"/>
            <a:chOff x="2200" y="1570"/>
            <a:chExt cx="1496" cy="1496"/>
          </a:xfrm>
        </p:grpSpPr>
        <p:sp>
          <p:nvSpPr>
            <p:cNvPr id="26637" name="Oval 13"/>
            <p:cNvSpPr>
              <a:spLocks noChangeArrowheads="1"/>
            </p:cNvSpPr>
            <p:nvPr/>
          </p:nvSpPr>
          <p:spPr bwMode="gray">
            <a:xfrm>
              <a:off x="2200" y="1570"/>
              <a:ext cx="1496" cy="1496"/>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endParaRPr lang="en-US" dirty="0"/>
            </a:p>
          </p:txBody>
        </p:sp>
        <p:sp>
          <p:nvSpPr>
            <p:cNvPr id="26638" name="Oval 14"/>
            <p:cNvSpPr>
              <a:spLocks noChangeArrowheads="1"/>
            </p:cNvSpPr>
            <p:nvPr/>
          </p:nvSpPr>
          <p:spPr bwMode="gray">
            <a:xfrm>
              <a:off x="2200" y="1570"/>
              <a:ext cx="1496" cy="1496"/>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endParaRPr lang="en-US" dirty="0"/>
            </a:p>
          </p:txBody>
        </p:sp>
        <p:sp>
          <p:nvSpPr>
            <p:cNvPr id="26639" name="Oval 15"/>
            <p:cNvSpPr>
              <a:spLocks noChangeArrowheads="1"/>
            </p:cNvSpPr>
            <p:nvPr/>
          </p:nvSpPr>
          <p:spPr bwMode="gray">
            <a:xfrm>
              <a:off x="2298" y="1668"/>
              <a:ext cx="1300" cy="1300"/>
            </a:xfrm>
            <a:prstGeom prst="ellipse">
              <a:avLst/>
            </a:prstGeom>
            <a:gradFill rotWithShape="1">
              <a:gsLst>
                <a:gs pos="0">
                  <a:schemeClr val="accent2">
                    <a:gamma/>
                    <a:shade val="54118"/>
                    <a:invGamma/>
                  </a:schemeClr>
                </a:gs>
                <a:gs pos="50000">
                  <a:schemeClr val="accent2"/>
                </a:gs>
                <a:gs pos="100000">
                  <a:schemeClr val="accent2">
                    <a:gamma/>
                    <a:shade val="54118"/>
                    <a:invGamma/>
                  </a:schemeClr>
                </a:gs>
              </a:gsLst>
              <a:lin ang="18900000" scaled="1"/>
            </a:gradFill>
            <a:ln w="38100" algn="ctr">
              <a:noFill/>
              <a:round/>
              <a:headEnd/>
              <a:tailEnd/>
            </a:ln>
            <a:effectLst/>
          </p:spPr>
          <p:txBody>
            <a:bodyPr anchor="ctr">
              <a:spAutoFit/>
            </a:bodyPr>
            <a:lstStyle/>
            <a:p>
              <a:endParaRPr lang="en-US" dirty="0"/>
            </a:p>
          </p:txBody>
        </p:sp>
        <p:sp>
          <p:nvSpPr>
            <p:cNvPr id="26640" name="Oval 16"/>
            <p:cNvSpPr>
              <a:spLocks noChangeArrowheads="1"/>
            </p:cNvSpPr>
            <p:nvPr/>
          </p:nvSpPr>
          <p:spPr bwMode="gray">
            <a:xfrm>
              <a:off x="2298" y="1668"/>
              <a:ext cx="1300" cy="1300"/>
            </a:xfrm>
            <a:prstGeom prst="ellipse">
              <a:avLst/>
            </a:prstGeom>
            <a:gradFill rotWithShape="1">
              <a:gsLst>
                <a:gs pos="0">
                  <a:schemeClr val="accent2"/>
                </a:gs>
                <a:gs pos="100000">
                  <a:schemeClr val="accent2">
                    <a:gamma/>
                    <a:shade val="48627"/>
                    <a:invGamma/>
                  </a:schemeClr>
                </a:gs>
              </a:gsLst>
              <a:lin ang="2700000" scaled="1"/>
            </a:gradFill>
            <a:ln w="38100" algn="ctr">
              <a:noFill/>
              <a:round/>
              <a:headEnd/>
              <a:tailEnd/>
            </a:ln>
            <a:effectLst/>
          </p:spPr>
          <p:txBody>
            <a:bodyPr anchor="ctr">
              <a:spAutoFit/>
            </a:bodyPr>
            <a:lstStyle/>
            <a:p>
              <a:endParaRPr lang="en-US" dirty="0"/>
            </a:p>
          </p:txBody>
        </p:sp>
        <p:sp>
          <p:nvSpPr>
            <p:cNvPr id="26641" name="Oval 17"/>
            <p:cNvSpPr>
              <a:spLocks noChangeArrowheads="1"/>
            </p:cNvSpPr>
            <p:nvPr/>
          </p:nvSpPr>
          <p:spPr bwMode="gray">
            <a:xfrm>
              <a:off x="2363" y="1733"/>
              <a:ext cx="1170" cy="1170"/>
            </a:xfrm>
            <a:prstGeom prst="ellipse">
              <a:avLst/>
            </a:prstGeom>
            <a:gradFill rotWithShape="1">
              <a:gsLst>
                <a:gs pos="0">
                  <a:schemeClr val="accent2">
                    <a:gamma/>
                    <a:shade val="46275"/>
                    <a:invGamma/>
                  </a:schemeClr>
                </a:gs>
                <a:gs pos="100000">
                  <a:schemeClr val="accent2"/>
                </a:gs>
              </a:gsLst>
              <a:lin ang="5400000" scaled="1"/>
            </a:gradFill>
            <a:ln w="38100" algn="ctr">
              <a:noFill/>
              <a:round/>
              <a:headEnd/>
              <a:tailEnd/>
            </a:ln>
            <a:effectLst/>
          </p:spPr>
          <p:txBody>
            <a:bodyPr anchor="ctr">
              <a:spAutoFit/>
            </a:bodyPr>
            <a:lstStyle/>
            <a:p>
              <a:endParaRPr lang="en-US" dirty="0"/>
            </a:p>
          </p:txBody>
        </p:sp>
      </p:grpSp>
      <p:sp>
        <p:nvSpPr>
          <p:cNvPr id="26642" name="Text Box 18"/>
          <p:cNvSpPr txBox="1">
            <a:spLocks noChangeArrowheads="1"/>
          </p:cNvSpPr>
          <p:nvPr/>
        </p:nvSpPr>
        <p:spPr bwMode="gray">
          <a:xfrm>
            <a:off x="379615" y="3499190"/>
            <a:ext cx="2491237" cy="369332"/>
          </a:xfrm>
          <a:prstGeom prst="rect">
            <a:avLst/>
          </a:prstGeom>
          <a:noFill/>
          <a:ln w="9525" algn="ctr">
            <a:noFill/>
            <a:miter lim="800000"/>
            <a:headEnd/>
            <a:tailEnd/>
          </a:ln>
          <a:effectLst/>
        </p:spPr>
        <p:txBody>
          <a:bodyPr wrap="square">
            <a:spAutoFit/>
          </a:bodyPr>
          <a:lstStyle/>
          <a:p>
            <a:pPr algn="r" eaLnBrk="0" hangingPunct="0"/>
            <a:r>
              <a:rPr lang="en-US" altLang="ko-KR" dirty="0" smtClean="0">
                <a:solidFill>
                  <a:srgbClr val="FF0000"/>
                </a:solidFill>
                <a:ea typeface="굴림" charset="-127"/>
              </a:rPr>
              <a:t>   </a:t>
            </a:r>
            <a:r>
              <a:rPr lang="en-US" altLang="ko-KR" sz="1600" dirty="0" smtClean="0">
                <a:solidFill>
                  <a:srgbClr val="FF0000"/>
                </a:solidFill>
                <a:ea typeface="굴림" charset="-127"/>
              </a:rPr>
              <a:t>Classroom Training      </a:t>
            </a:r>
          </a:p>
        </p:txBody>
      </p:sp>
      <p:grpSp>
        <p:nvGrpSpPr>
          <p:cNvPr id="26643" name="Group 19"/>
          <p:cNvGrpSpPr>
            <a:grpSpLocks/>
          </p:cNvGrpSpPr>
          <p:nvPr/>
        </p:nvGrpSpPr>
        <p:grpSpPr bwMode="auto">
          <a:xfrm>
            <a:off x="6225310" y="2758668"/>
            <a:ext cx="2534630" cy="2323389"/>
            <a:chOff x="2200" y="1570"/>
            <a:chExt cx="1815" cy="1665"/>
          </a:xfrm>
        </p:grpSpPr>
        <p:sp>
          <p:nvSpPr>
            <p:cNvPr id="26644" name="Oval 20"/>
            <p:cNvSpPr>
              <a:spLocks noChangeArrowheads="1"/>
            </p:cNvSpPr>
            <p:nvPr/>
          </p:nvSpPr>
          <p:spPr bwMode="gray">
            <a:xfrm>
              <a:off x="2200" y="1570"/>
              <a:ext cx="1496" cy="149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dirty="0"/>
            </a:p>
          </p:txBody>
        </p:sp>
        <p:sp>
          <p:nvSpPr>
            <p:cNvPr id="26645" name="Oval 21"/>
            <p:cNvSpPr>
              <a:spLocks noChangeArrowheads="1"/>
            </p:cNvSpPr>
            <p:nvPr/>
          </p:nvSpPr>
          <p:spPr bwMode="gray">
            <a:xfrm>
              <a:off x="2200" y="1570"/>
              <a:ext cx="1815" cy="1665"/>
            </a:xfrm>
            <a:prstGeom prst="ellipse">
              <a:avLst/>
            </a:prstGeom>
            <a:gradFill rotWithShape="1">
              <a:gsLst>
                <a:gs pos="0">
                  <a:schemeClr val="accent1">
                    <a:gamma/>
                    <a:shade val="0"/>
                    <a:invGamma/>
                  </a:schemeClr>
                </a:gs>
                <a:gs pos="100000">
                  <a:schemeClr val="accent1"/>
                </a:gs>
              </a:gsLst>
              <a:lin ang="2700000" scaled="1"/>
            </a:gradFill>
            <a:ln w="38100" algn="ctr">
              <a:noFill/>
              <a:round/>
              <a:headEnd/>
              <a:tailEnd/>
            </a:ln>
            <a:effectLst/>
          </p:spPr>
          <p:txBody>
            <a:bodyPr wrap="square" anchor="ctr">
              <a:spAutoFit/>
            </a:bodyPr>
            <a:lstStyle/>
            <a:p>
              <a:endParaRPr lang="en-US" dirty="0"/>
            </a:p>
          </p:txBody>
        </p:sp>
        <p:sp>
          <p:nvSpPr>
            <p:cNvPr id="26646" name="Oval 22"/>
            <p:cNvSpPr>
              <a:spLocks noChangeArrowheads="1"/>
            </p:cNvSpPr>
            <p:nvPr/>
          </p:nvSpPr>
          <p:spPr bwMode="gray">
            <a:xfrm>
              <a:off x="2298" y="1668"/>
              <a:ext cx="1300" cy="130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dirty="0"/>
            </a:p>
          </p:txBody>
        </p:sp>
        <p:sp>
          <p:nvSpPr>
            <p:cNvPr id="26647" name="Oval 23"/>
            <p:cNvSpPr>
              <a:spLocks noChangeArrowheads="1"/>
            </p:cNvSpPr>
            <p:nvPr/>
          </p:nvSpPr>
          <p:spPr bwMode="gray">
            <a:xfrm>
              <a:off x="2298" y="1668"/>
              <a:ext cx="1300" cy="1300"/>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endParaRPr lang="en-US" dirty="0"/>
            </a:p>
          </p:txBody>
        </p:sp>
        <p:sp>
          <p:nvSpPr>
            <p:cNvPr id="26648" name="Oval 24"/>
            <p:cNvSpPr>
              <a:spLocks noChangeArrowheads="1"/>
            </p:cNvSpPr>
            <p:nvPr/>
          </p:nvSpPr>
          <p:spPr bwMode="gray">
            <a:xfrm>
              <a:off x="2503" y="1747"/>
              <a:ext cx="1170" cy="1170"/>
            </a:xfrm>
            <a:prstGeom prst="ellipse">
              <a:avLst/>
            </a:prstGeom>
            <a:gradFill rotWithShape="1">
              <a:gsLst>
                <a:gs pos="0">
                  <a:schemeClr val="accent1">
                    <a:gamma/>
                    <a:shade val="46275"/>
                    <a:invGamma/>
                  </a:schemeClr>
                </a:gs>
                <a:gs pos="100000">
                  <a:schemeClr val="accent1"/>
                </a:gs>
              </a:gsLst>
              <a:lin ang="5400000" scaled="1"/>
            </a:gradFill>
            <a:ln w="38100" algn="ctr">
              <a:noFill/>
              <a:round/>
              <a:headEnd/>
              <a:tailEnd/>
            </a:ln>
            <a:effectLst/>
          </p:spPr>
          <p:txBody>
            <a:bodyPr anchor="ctr">
              <a:spAutoFit/>
            </a:bodyPr>
            <a:lstStyle/>
            <a:p>
              <a:endParaRPr lang="en-US" dirty="0"/>
            </a:p>
          </p:txBody>
        </p:sp>
      </p:grpSp>
      <p:sp>
        <p:nvSpPr>
          <p:cNvPr id="26649" name="Text Box 25"/>
          <p:cNvSpPr txBox="1">
            <a:spLocks noChangeArrowheads="1"/>
          </p:cNvSpPr>
          <p:nvPr/>
        </p:nvSpPr>
        <p:spPr bwMode="gray">
          <a:xfrm>
            <a:off x="6553993" y="3055129"/>
            <a:ext cx="1509713" cy="923330"/>
          </a:xfrm>
          <a:prstGeom prst="rect">
            <a:avLst/>
          </a:prstGeom>
          <a:noFill/>
          <a:ln w="9525" algn="ctr">
            <a:noFill/>
            <a:miter lim="800000"/>
            <a:headEnd/>
            <a:tailEnd/>
          </a:ln>
          <a:effectLst/>
        </p:spPr>
        <p:txBody>
          <a:bodyPr wrap="square">
            <a:spAutoFit/>
          </a:bodyPr>
          <a:lstStyle/>
          <a:p>
            <a:pPr algn="ctr" eaLnBrk="0" hangingPunct="0"/>
            <a:r>
              <a:rPr lang="en-US" altLang="ko-KR" dirty="0" smtClean="0">
                <a:solidFill>
                  <a:srgbClr val="FFFFFF"/>
                </a:solidFill>
                <a:ea typeface="굴림" charset="-127"/>
              </a:rPr>
              <a:t>Intranet Training Models</a:t>
            </a:r>
            <a:endParaRPr lang="en-US" altLang="ko-KR" dirty="0">
              <a:solidFill>
                <a:srgbClr val="FFFFFF"/>
              </a:solidFill>
              <a:ea typeface="굴림" charset="-127"/>
            </a:endParaRPr>
          </a:p>
        </p:txBody>
      </p:sp>
      <p:sp>
        <p:nvSpPr>
          <p:cNvPr id="26650" name="AutoShape 26"/>
          <p:cNvSpPr>
            <a:spLocks noChangeArrowheads="1"/>
          </p:cNvSpPr>
          <p:nvPr/>
        </p:nvSpPr>
        <p:spPr bwMode="gray">
          <a:xfrm>
            <a:off x="5651500" y="3213100"/>
            <a:ext cx="504825" cy="576263"/>
          </a:xfrm>
          <a:prstGeom prst="chevron">
            <a:avLst>
              <a:gd name="adj" fmla="val 52514"/>
            </a:avLst>
          </a:prstGeom>
          <a:solidFill>
            <a:schemeClr val="accent1"/>
          </a:solidFill>
          <a:ln w="0" algn="ctr">
            <a:noFill/>
            <a:miter lim="800000"/>
            <a:headEnd/>
            <a:tailEnd/>
          </a:ln>
          <a:effectLst/>
        </p:spPr>
        <p:txBody>
          <a:bodyPr wrap="none" anchor="ctr"/>
          <a:lstStyle/>
          <a:p>
            <a:endParaRPr lang="en-US" dirty="0"/>
          </a:p>
        </p:txBody>
      </p:sp>
      <p:sp>
        <p:nvSpPr>
          <p:cNvPr id="26651" name="AutoShape 27"/>
          <p:cNvSpPr>
            <a:spLocks noChangeArrowheads="1"/>
          </p:cNvSpPr>
          <p:nvPr/>
        </p:nvSpPr>
        <p:spPr bwMode="auto">
          <a:xfrm>
            <a:off x="743494" y="5300663"/>
            <a:ext cx="2016125" cy="431800"/>
          </a:xfrm>
          <a:prstGeom prst="roundRect">
            <a:avLst>
              <a:gd name="adj" fmla="val 50000"/>
            </a:avLst>
          </a:prstGeom>
          <a:noFill/>
          <a:ln w="38100" algn="ctr">
            <a:solidFill>
              <a:schemeClr val="tx2"/>
            </a:solidFill>
            <a:round/>
            <a:headEnd/>
            <a:tailEnd/>
          </a:ln>
          <a:effectLst/>
        </p:spPr>
        <p:txBody>
          <a:bodyPr wrap="none" anchor="ctr"/>
          <a:lstStyle/>
          <a:p>
            <a:pPr algn="ctr" eaLnBrk="0" hangingPunct="0"/>
            <a:r>
              <a:rPr lang="en-US" altLang="ko-KR" dirty="0" smtClean="0">
                <a:solidFill>
                  <a:schemeClr val="tx2"/>
                </a:solidFill>
                <a:latin typeface="Verdana" pitchFamily="34" charset="0"/>
                <a:ea typeface="굴림" charset="-127"/>
              </a:rPr>
              <a:t>Method 1</a:t>
            </a:r>
            <a:endParaRPr lang="ko-KR" altLang="en-US" b="1" dirty="0">
              <a:solidFill>
                <a:schemeClr val="tx2"/>
              </a:solidFill>
              <a:latin typeface="Verdana" pitchFamily="34" charset="0"/>
              <a:ea typeface="굴림" charset="-127"/>
            </a:endParaRPr>
          </a:p>
        </p:txBody>
      </p:sp>
      <p:grpSp>
        <p:nvGrpSpPr>
          <p:cNvPr id="26654" name="Group 30"/>
          <p:cNvGrpSpPr>
            <a:grpSpLocks/>
          </p:cNvGrpSpPr>
          <p:nvPr/>
        </p:nvGrpSpPr>
        <p:grpSpPr bwMode="auto">
          <a:xfrm>
            <a:off x="3411822" y="2697897"/>
            <a:ext cx="2496433" cy="2341250"/>
            <a:chOff x="2200" y="1570"/>
            <a:chExt cx="1496" cy="1496"/>
          </a:xfrm>
        </p:grpSpPr>
        <p:sp>
          <p:nvSpPr>
            <p:cNvPr id="26655" name="Oval 31"/>
            <p:cNvSpPr>
              <a:spLocks noChangeArrowheads="1"/>
            </p:cNvSpPr>
            <p:nvPr/>
          </p:nvSpPr>
          <p:spPr bwMode="gray">
            <a:xfrm>
              <a:off x="2200" y="1570"/>
              <a:ext cx="1496" cy="1496"/>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w="38100" algn="ctr">
              <a:noFill/>
              <a:round/>
              <a:headEnd/>
              <a:tailEnd/>
            </a:ln>
            <a:effectLst/>
          </p:spPr>
          <p:txBody>
            <a:bodyPr wrap="none" anchor="ctr">
              <a:spAutoFit/>
            </a:bodyPr>
            <a:lstStyle/>
            <a:p>
              <a:endParaRPr lang="en-US" dirty="0"/>
            </a:p>
          </p:txBody>
        </p:sp>
        <p:sp>
          <p:nvSpPr>
            <p:cNvPr id="26656" name="Oval 32"/>
            <p:cNvSpPr>
              <a:spLocks noChangeArrowheads="1"/>
            </p:cNvSpPr>
            <p:nvPr/>
          </p:nvSpPr>
          <p:spPr bwMode="gray">
            <a:xfrm>
              <a:off x="2200" y="1570"/>
              <a:ext cx="1496" cy="1496"/>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endParaRPr lang="en-US" dirty="0"/>
            </a:p>
          </p:txBody>
        </p:sp>
        <p:sp>
          <p:nvSpPr>
            <p:cNvPr id="26657" name="Oval 33"/>
            <p:cNvSpPr>
              <a:spLocks noChangeArrowheads="1"/>
            </p:cNvSpPr>
            <p:nvPr/>
          </p:nvSpPr>
          <p:spPr bwMode="gray">
            <a:xfrm>
              <a:off x="2298" y="1668"/>
              <a:ext cx="1300" cy="1300"/>
            </a:xfrm>
            <a:prstGeom prst="ellipse">
              <a:avLst/>
            </a:prstGeom>
            <a:gradFill rotWithShape="1">
              <a:gsLst>
                <a:gs pos="0">
                  <a:schemeClr val="accent2">
                    <a:gamma/>
                    <a:shade val="54118"/>
                    <a:invGamma/>
                  </a:schemeClr>
                </a:gs>
                <a:gs pos="50000">
                  <a:schemeClr val="accent2"/>
                </a:gs>
                <a:gs pos="100000">
                  <a:schemeClr val="accent2">
                    <a:gamma/>
                    <a:shade val="54118"/>
                    <a:invGamma/>
                  </a:schemeClr>
                </a:gs>
              </a:gsLst>
              <a:lin ang="18900000" scaled="1"/>
            </a:gradFill>
            <a:ln w="38100" algn="ctr">
              <a:noFill/>
              <a:round/>
              <a:headEnd/>
              <a:tailEnd/>
            </a:ln>
            <a:effectLst/>
          </p:spPr>
          <p:txBody>
            <a:bodyPr anchor="ctr">
              <a:spAutoFit/>
            </a:bodyPr>
            <a:lstStyle/>
            <a:p>
              <a:endParaRPr lang="en-US" dirty="0"/>
            </a:p>
          </p:txBody>
        </p:sp>
        <p:sp>
          <p:nvSpPr>
            <p:cNvPr id="26658" name="Oval 34"/>
            <p:cNvSpPr>
              <a:spLocks noChangeArrowheads="1"/>
            </p:cNvSpPr>
            <p:nvPr/>
          </p:nvSpPr>
          <p:spPr bwMode="gray">
            <a:xfrm>
              <a:off x="2298" y="1668"/>
              <a:ext cx="1300" cy="1300"/>
            </a:xfrm>
            <a:prstGeom prst="ellipse">
              <a:avLst/>
            </a:prstGeom>
            <a:gradFill rotWithShape="1">
              <a:gsLst>
                <a:gs pos="0">
                  <a:schemeClr val="accent2"/>
                </a:gs>
                <a:gs pos="100000">
                  <a:schemeClr val="accent2">
                    <a:gamma/>
                    <a:shade val="48627"/>
                    <a:invGamma/>
                  </a:schemeClr>
                </a:gs>
              </a:gsLst>
              <a:lin ang="2700000" scaled="1"/>
            </a:gradFill>
            <a:ln w="38100" algn="ctr">
              <a:noFill/>
              <a:round/>
              <a:headEnd/>
              <a:tailEnd/>
            </a:ln>
            <a:effectLst/>
          </p:spPr>
          <p:txBody>
            <a:bodyPr anchor="ctr">
              <a:spAutoFit/>
            </a:bodyPr>
            <a:lstStyle/>
            <a:p>
              <a:endParaRPr lang="en-US" dirty="0"/>
            </a:p>
          </p:txBody>
        </p:sp>
        <p:sp>
          <p:nvSpPr>
            <p:cNvPr id="26659" name="Oval 35"/>
            <p:cNvSpPr>
              <a:spLocks noChangeArrowheads="1"/>
            </p:cNvSpPr>
            <p:nvPr/>
          </p:nvSpPr>
          <p:spPr bwMode="gray">
            <a:xfrm>
              <a:off x="2363" y="1733"/>
              <a:ext cx="1170" cy="1170"/>
            </a:xfrm>
            <a:prstGeom prst="ellipse">
              <a:avLst/>
            </a:prstGeom>
            <a:gradFill rotWithShape="1">
              <a:gsLst>
                <a:gs pos="0">
                  <a:schemeClr val="accent2">
                    <a:gamma/>
                    <a:shade val="46275"/>
                    <a:invGamma/>
                  </a:schemeClr>
                </a:gs>
                <a:gs pos="100000">
                  <a:schemeClr val="accent2"/>
                </a:gs>
              </a:gsLst>
              <a:lin ang="5400000" scaled="1"/>
            </a:gradFill>
            <a:ln w="38100" algn="ctr">
              <a:noFill/>
              <a:round/>
              <a:headEnd/>
              <a:tailEnd/>
            </a:ln>
            <a:effectLst/>
          </p:spPr>
          <p:txBody>
            <a:bodyPr anchor="ctr">
              <a:spAutoFit/>
            </a:bodyPr>
            <a:lstStyle/>
            <a:p>
              <a:endParaRPr lang="en-US" dirty="0"/>
            </a:p>
          </p:txBody>
        </p:sp>
      </p:grpSp>
      <p:sp>
        <p:nvSpPr>
          <p:cNvPr id="26652" name="AutoShape 28"/>
          <p:cNvSpPr>
            <a:spLocks noChangeArrowheads="1"/>
          </p:cNvSpPr>
          <p:nvPr/>
        </p:nvSpPr>
        <p:spPr bwMode="auto">
          <a:xfrm>
            <a:off x="3522141" y="5300663"/>
            <a:ext cx="2016125" cy="431800"/>
          </a:xfrm>
          <a:prstGeom prst="roundRect">
            <a:avLst>
              <a:gd name="adj" fmla="val 50000"/>
            </a:avLst>
          </a:prstGeom>
          <a:noFill/>
          <a:ln w="38100" algn="ctr">
            <a:solidFill>
              <a:schemeClr val="tx2"/>
            </a:solidFill>
            <a:round/>
            <a:headEnd/>
            <a:tailEnd/>
          </a:ln>
          <a:effectLst/>
        </p:spPr>
        <p:txBody>
          <a:bodyPr wrap="none" anchor="ctr"/>
          <a:lstStyle/>
          <a:p>
            <a:pPr algn="ctr" eaLnBrk="0" hangingPunct="0"/>
            <a:r>
              <a:rPr lang="en-US" altLang="ko-KR" dirty="0" smtClean="0">
                <a:solidFill>
                  <a:schemeClr val="tx2"/>
                </a:solidFill>
                <a:latin typeface="Verdana" pitchFamily="34" charset="0"/>
                <a:ea typeface="굴림" charset="-127"/>
              </a:rPr>
              <a:t>Method 2</a:t>
            </a:r>
            <a:endParaRPr lang="ko-KR" altLang="en-US" b="1" dirty="0">
              <a:solidFill>
                <a:schemeClr val="tx2"/>
              </a:solidFill>
              <a:latin typeface="Verdana" pitchFamily="34" charset="0"/>
              <a:ea typeface="굴림" charset="-127"/>
            </a:endParaRPr>
          </a:p>
        </p:txBody>
      </p:sp>
      <p:sp>
        <p:nvSpPr>
          <p:cNvPr id="26653" name="AutoShape 29"/>
          <p:cNvSpPr>
            <a:spLocks noChangeArrowheads="1"/>
          </p:cNvSpPr>
          <p:nvPr/>
        </p:nvSpPr>
        <p:spPr bwMode="auto">
          <a:xfrm>
            <a:off x="6329785" y="5299620"/>
            <a:ext cx="2016125" cy="431800"/>
          </a:xfrm>
          <a:prstGeom prst="roundRect">
            <a:avLst>
              <a:gd name="adj" fmla="val 50000"/>
            </a:avLst>
          </a:prstGeom>
          <a:noFill/>
          <a:ln w="38100" algn="ctr">
            <a:solidFill>
              <a:schemeClr val="tx2"/>
            </a:solidFill>
            <a:round/>
            <a:headEnd/>
            <a:tailEnd/>
          </a:ln>
          <a:effectLst/>
        </p:spPr>
        <p:txBody>
          <a:bodyPr wrap="none" anchor="ctr"/>
          <a:lstStyle/>
          <a:p>
            <a:pPr algn="ctr" eaLnBrk="0" hangingPunct="0"/>
            <a:r>
              <a:rPr lang="en-US" altLang="ko-KR" dirty="0" smtClean="0">
                <a:solidFill>
                  <a:schemeClr val="tx2"/>
                </a:solidFill>
                <a:latin typeface="Verdana" pitchFamily="34" charset="0"/>
                <a:ea typeface="굴림" charset="-127"/>
              </a:rPr>
              <a:t>Method 3</a:t>
            </a:r>
            <a:endParaRPr lang="ko-KR" altLang="en-US" b="1" dirty="0">
              <a:solidFill>
                <a:schemeClr val="tx2"/>
              </a:solidFill>
              <a:latin typeface="Verdana" pitchFamily="34" charset="0"/>
              <a:ea typeface="굴림" charset="-127"/>
            </a:endParaRPr>
          </a:p>
        </p:txBody>
      </p:sp>
      <p:sp>
        <p:nvSpPr>
          <p:cNvPr id="26660" name="Text Box 36"/>
          <p:cNvSpPr txBox="1">
            <a:spLocks noChangeArrowheads="1"/>
          </p:cNvSpPr>
          <p:nvPr/>
        </p:nvSpPr>
        <p:spPr bwMode="gray">
          <a:xfrm>
            <a:off x="3631551" y="3597342"/>
            <a:ext cx="2056974" cy="369332"/>
          </a:xfrm>
          <a:prstGeom prst="rect">
            <a:avLst/>
          </a:prstGeom>
          <a:noFill/>
          <a:ln w="9525" algn="ctr">
            <a:noFill/>
            <a:miter lim="800000"/>
            <a:headEnd/>
            <a:tailEnd/>
          </a:ln>
          <a:effectLst/>
        </p:spPr>
        <p:txBody>
          <a:bodyPr wrap="none">
            <a:spAutoFit/>
          </a:bodyPr>
          <a:lstStyle/>
          <a:p>
            <a:pPr algn="r" eaLnBrk="0" hangingPunct="0"/>
            <a:r>
              <a:rPr lang="en-US" altLang="ko-KR" dirty="0" smtClean="0">
                <a:solidFill>
                  <a:srgbClr val="FF0000"/>
                </a:solidFill>
                <a:ea typeface="굴림" charset="-127"/>
              </a:rPr>
              <a:t>Monthly Meetings </a:t>
            </a:r>
            <a:endParaRPr lang="en-US" altLang="ko-KR" dirty="0">
              <a:solidFill>
                <a:srgbClr val="FF0000"/>
              </a:solidFill>
              <a:ea typeface="굴림" charset="-127"/>
            </a:endParaRPr>
          </a:p>
        </p:txBody>
      </p:sp>
      <p:sp>
        <p:nvSpPr>
          <p:cNvPr id="2" name="Rectangle 1"/>
          <p:cNvSpPr/>
          <p:nvPr/>
        </p:nvSpPr>
        <p:spPr>
          <a:xfrm>
            <a:off x="1615546" y="2024728"/>
            <a:ext cx="5035353" cy="584775"/>
          </a:xfrm>
          <a:prstGeom prst="rect">
            <a:avLst/>
          </a:prstGeom>
        </p:spPr>
        <p:txBody>
          <a:bodyPr wrap="none">
            <a:spAutoFit/>
          </a:bodyPr>
          <a:lstStyle/>
          <a:p>
            <a:r>
              <a:rPr lang="en-US" sz="3200" dirty="0" smtClean="0">
                <a:solidFill>
                  <a:schemeClr val="tx2"/>
                </a:solidFill>
              </a:rPr>
              <a:t>Program Delivery Methods</a:t>
            </a:r>
            <a:endParaRPr lang="en-US" sz="3200" dirty="0">
              <a:solidFill>
                <a:schemeClr val="tx2"/>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Freeform 4"/>
          <p:cNvSpPr>
            <a:spLocks noEditPoints="1"/>
          </p:cNvSpPr>
          <p:nvPr/>
        </p:nvSpPr>
        <p:spPr bwMode="gray">
          <a:xfrm>
            <a:off x="974725" y="1758950"/>
            <a:ext cx="6408738" cy="4622800"/>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hlink"/>
              </a:gs>
              <a:gs pos="100000">
                <a:schemeClr val="accent1"/>
              </a:gs>
            </a:gsLst>
            <a:lin ang="5400000" scaled="1"/>
          </a:gradFill>
          <a:ln w="0">
            <a:noFill/>
            <a:prstDash val="solid"/>
            <a:round/>
            <a:headEnd/>
            <a:tailEnd/>
          </a:ln>
          <a:effectLst>
            <a:outerShdw dist="206741" dir="8249373" algn="ctr" rotWithShape="0">
              <a:schemeClr val="bg2">
                <a:alpha val="50000"/>
              </a:schemeClr>
            </a:outerShdw>
          </a:effectLst>
        </p:spPr>
        <p:txBody>
          <a:bodyPr/>
          <a:lstStyle/>
          <a:p>
            <a:endParaRPr lang="en-US" dirty="0"/>
          </a:p>
        </p:txBody>
      </p:sp>
      <p:grpSp>
        <p:nvGrpSpPr>
          <p:cNvPr id="27653" name="Group 5"/>
          <p:cNvGrpSpPr>
            <a:grpSpLocks/>
          </p:cNvGrpSpPr>
          <p:nvPr/>
        </p:nvGrpSpPr>
        <p:grpSpPr bwMode="auto">
          <a:xfrm>
            <a:off x="3203575" y="3775075"/>
            <a:ext cx="2181225" cy="2376488"/>
            <a:chOff x="1610" y="1344"/>
            <a:chExt cx="2041" cy="2223"/>
          </a:xfrm>
        </p:grpSpPr>
        <p:sp>
          <p:nvSpPr>
            <p:cNvPr id="27654" name="Oval 6"/>
            <p:cNvSpPr>
              <a:spLocks noChangeArrowheads="1"/>
            </p:cNvSpPr>
            <p:nvPr/>
          </p:nvSpPr>
          <p:spPr bwMode="gray">
            <a:xfrm>
              <a:off x="1610" y="2704"/>
              <a:ext cx="2041" cy="863"/>
            </a:xfrm>
            <a:prstGeom prst="ellipse">
              <a:avLst/>
            </a:prstGeom>
            <a:gradFill rotWithShape="1">
              <a:gsLst>
                <a:gs pos="0">
                  <a:schemeClr val="tx1">
                    <a:alpha val="52000"/>
                  </a:schemeClr>
                </a:gs>
                <a:gs pos="100000">
                  <a:schemeClr val="tx1">
                    <a:gamma/>
                    <a:shade val="0"/>
                    <a:invGamma/>
                    <a:alpha val="0"/>
                  </a:schemeClr>
                </a:gs>
              </a:gsLst>
              <a:path path="shape">
                <a:fillToRect l="50000" t="50000" r="50000" b="50000"/>
              </a:path>
            </a:gradFill>
            <a:ln w="9525" algn="ctr">
              <a:noFill/>
              <a:round/>
              <a:headEnd/>
              <a:tailEnd/>
            </a:ln>
            <a:effectLst/>
          </p:spPr>
          <p:txBody>
            <a:bodyPr vert="eaVert" wrap="none" anchor="ctr"/>
            <a:lstStyle/>
            <a:p>
              <a:endParaRPr lang="en-US" dirty="0"/>
            </a:p>
          </p:txBody>
        </p:sp>
        <p:sp>
          <p:nvSpPr>
            <p:cNvPr id="27655" name="Oval 7"/>
            <p:cNvSpPr>
              <a:spLocks noChangeArrowheads="1"/>
            </p:cNvSpPr>
            <p:nvPr/>
          </p:nvSpPr>
          <p:spPr bwMode="gray">
            <a:xfrm>
              <a:off x="1701" y="1344"/>
              <a:ext cx="1859" cy="1859"/>
            </a:xfrm>
            <a:prstGeom prst="ellipse">
              <a:avLst/>
            </a:prstGeom>
            <a:gradFill rotWithShape="1">
              <a:gsLst>
                <a:gs pos="0">
                  <a:schemeClr val="bg2">
                    <a:gamma/>
                    <a:shade val="46275"/>
                    <a:invGamma/>
                  </a:schemeClr>
                </a:gs>
                <a:gs pos="100000">
                  <a:schemeClr val="bg2"/>
                </a:gs>
              </a:gsLst>
              <a:lin ang="5400000" scaled="1"/>
            </a:gradFill>
            <a:ln w="9525" algn="ctr">
              <a:noFill/>
              <a:round/>
              <a:headEnd/>
              <a:tailEnd/>
            </a:ln>
            <a:effectLst/>
          </p:spPr>
          <p:txBody>
            <a:bodyPr vert="eaVert" wrap="none" anchor="ctr"/>
            <a:lstStyle/>
            <a:p>
              <a:endParaRPr lang="en-US" dirty="0"/>
            </a:p>
          </p:txBody>
        </p:sp>
        <p:sp>
          <p:nvSpPr>
            <p:cNvPr id="27656" name="Oval 8"/>
            <p:cNvSpPr>
              <a:spLocks noChangeArrowheads="1"/>
            </p:cNvSpPr>
            <p:nvPr/>
          </p:nvSpPr>
          <p:spPr bwMode="gray">
            <a:xfrm>
              <a:off x="1725" y="1354"/>
              <a:ext cx="1814" cy="1814"/>
            </a:xfrm>
            <a:prstGeom prst="ellipse">
              <a:avLst/>
            </a:prstGeom>
            <a:gradFill rotWithShape="1">
              <a:gsLst>
                <a:gs pos="0">
                  <a:schemeClr val="bg2">
                    <a:alpha val="0"/>
                  </a:schemeClr>
                </a:gs>
                <a:gs pos="100000">
                  <a:schemeClr val="bg2">
                    <a:gamma/>
                    <a:tint val="34902"/>
                    <a:invGamma/>
                  </a:schemeClr>
                </a:gs>
              </a:gsLst>
              <a:lin ang="5400000" scaled="1"/>
            </a:gradFill>
            <a:ln w="9525" algn="ctr">
              <a:noFill/>
              <a:round/>
              <a:headEnd/>
              <a:tailEnd/>
            </a:ln>
            <a:effectLst/>
          </p:spPr>
          <p:txBody>
            <a:bodyPr vert="eaVert" wrap="none" anchor="ctr"/>
            <a:lstStyle/>
            <a:p>
              <a:endParaRPr lang="en-US" dirty="0"/>
            </a:p>
          </p:txBody>
        </p:sp>
        <p:sp>
          <p:nvSpPr>
            <p:cNvPr id="27657" name="Oval 9"/>
            <p:cNvSpPr>
              <a:spLocks noChangeArrowheads="1"/>
            </p:cNvSpPr>
            <p:nvPr/>
          </p:nvSpPr>
          <p:spPr bwMode="gray">
            <a:xfrm>
              <a:off x="1744" y="1372"/>
              <a:ext cx="1726" cy="1695"/>
            </a:xfrm>
            <a:prstGeom prst="ellipse">
              <a:avLst/>
            </a:prstGeom>
            <a:gradFill rotWithShape="1">
              <a:gsLst>
                <a:gs pos="0">
                  <a:schemeClr val="bg2">
                    <a:gamma/>
                    <a:shade val="79216"/>
                    <a:invGamma/>
                  </a:schemeClr>
                </a:gs>
                <a:gs pos="100000">
                  <a:schemeClr val="bg2">
                    <a:alpha val="48000"/>
                  </a:schemeClr>
                </a:gs>
              </a:gsLst>
              <a:lin ang="5400000" scaled="1"/>
            </a:gradFill>
            <a:ln w="9525" algn="ctr">
              <a:noFill/>
              <a:round/>
              <a:headEnd/>
              <a:tailEnd/>
            </a:ln>
            <a:effectLst/>
          </p:spPr>
          <p:txBody>
            <a:bodyPr vert="eaVert" wrap="none" anchor="ctr"/>
            <a:lstStyle/>
            <a:p>
              <a:endParaRPr lang="en-US" dirty="0"/>
            </a:p>
          </p:txBody>
        </p:sp>
        <p:sp>
          <p:nvSpPr>
            <p:cNvPr id="27658" name="Oval 10"/>
            <p:cNvSpPr>
              <a:spLocks noChangeArrowheads="1"/>
            </p:cNvSpPr>
            <p:nvPr/>
          </p:nvSpPr>
          <p:spPr bwMode="gray">
            <a:xfrm>
              <a:off x="1844" y="1420"/>
              <a:ext cx="1535" cy="1375"/>
            </a:xfrm>
            <a:prstGeom prst="ellipse">
              <a:avLst/>
            </a:prstGeom>
            <a:gradFill rotWithShape="1">
              <a:gsLst>
                <a:gs pos="0">
                  <a:schemeClr val="bg2">
                    <a:gamma/>
                    <a:tint val="0"/>
                    <a:invGamma/>
                  </a:schemeClr>
                </a:gs>
                <a:gs pos="100000">
                  <a:schemeClr val="bg2">
                    <a:alpha val="38000"/>
                  </a:schemeClr>
                </a:gs>
              </a:gsLst>
              <a:lin ang="5400000" scaled="1"/>
            </a:gradFill>
            <a:ln w="9525" algn="ctr">
              <a:noFill/>
              <a:round/>
              <a:headEnd/>
              <a:tailEnd/>
            </a:ln>
            <a:effectLst/>
          </p:spPr>
          <p:txBody>
            <a:bodyPr vert="eaVert" wrap="none" anchor="ctr"/>
            <a:lstStyle/>
            <a:p>
              <a:endParaRPr lang="en-US" dirty="0"/>
            </a:p>
          </p:txBody>
        </p:sp>
      </p:grpSp>
      <p:sp>
        <p:nvSpPr>
          <p:cNvPr id="27659" name="Text Box 11"/>
          <p:cNvSpPr txBox="1">
            <a:spLocks noChangeArrowheads="1"/>
          </p:cNvSpPr>
          <p:nvPr/>
        </p:nvSpPr>
        <p:spPr bwMode="gray">
          <a:xfrm rot="16200000">
            <a:off x="4049876" y="3632724"/>
            <a:ext cx="400110" cy="2334192"/>
          </a:xfrm>
          <a:prstGeom prst="rect">
            <a:avLst/>
          </a:prstGeom>
          <a:noFill/>
          <a:ln w="9525" algn="ctr">
            <a:noFill/>
            <a:miter lim="800000"/>
            <a:headEnd/>
            <a:tailEnd/>
          </a:ln>
          <a:effectLst/>
        </p:spPr>
        <p:txBody>
          <a:bodyPr vert="eaVert" wrap="square">
            <a:spAutoFit/>
          </a:bodyPr>
          <a:lstStyle/>
          <a:p>
            <a:pPr algn="ctr" eaLnBrk="0" hangingPunct="0"/>
            <a:r>
              <a:rPr lang="en-US" altLang="ko-KR" sz="1400" b="1" dirty="0" smtClean="0">
                <a:solidFill>
                  <a:srgbClr val="0070C0"/>
                </a:solidFill>
                <a:ea typeface="굴림" charset="-127"/>
              </a:rPr>
              <a:t>Sustainable Change</a:t>
            </a:r>
            <a:endParaRPr lang="en-US" altLang="ko-KR" sz="1400" b="1" dirty="0">
              <a:solidFill>
                <a:srgbClr val="0070C0"/>
              </a:solidFill>
              <a:ea typeface="굴림" charset="-127"/>
            </a:endParaRPr>
          </a:p>
        </p:txBody>
      </p:sp>
      <p:grpSp>
        <p:nvGrpSpPr>
          <p:cNvPr id="27660" name="Group 12"/>
          <p:cNvGrpSpPr>
            <a:grpSpLocks/>
          </p:cNvGrpSpPr>
          <p:nvPr/>
        </p:nvGrpSpPr>
        <p:grpSpPr bwMode="auto">
          <a:xfrm>
            <a:off x="1387475" y="3198813"/>
            <a:ext cx="1744663" cy="1900237"/>
            <a:chOff x="1610" y="1344"/>
            <a:chExt cx="2041" cy="2223"/>
          </a:xfrm>
        </p:grpSpPr>
        <p:sp>
          <p:nvSpPr>
            <p:cNvPr id="27661" name="Oval 13"/>
            <p:cNvSpPr>
              <a:spLocks noChangeArrowheads="1"/>
            </p:cNvSpPr>
            <p:nvPr/>
          </p:nvSpPr>
          <p:spPr bwMode="gray">
            <a:xfrm>
              <a:off x="1610" y="2704"/>
              <a:ext cx="2041" cy="863"/>
            </a:xfrm>
            <a:prstGeom prst="ellipse">
              <a:avLst/>
            </a:prstGeom>
            <a:gradFill rotWithShape="1">
              <a:gsLst>
                <a:gs pos="0">
                  <a:schemeClr val="tx1">
                    <a:alpha val="52000"/>
                  </a:schemeClr>
                </a:gs>
                <a:gs pos="100000">
                  <a:schemeClr val="tx1">
                    <a:gamma/>
                    <a:shade val="0"/>
                    <a:invGamma/>
                    <a:alpha val="0"/>
                  </a:schemeClr>
                </a:gs>
              </a:gsLst>
              <a:path path="shape">
                <a:fillToRect l="50000" t="50000" r="50000" b="50000"/>
              </a:path>
            </a:gradFill>
            <a:ln w="9525" algn="ctr">
              <a:noFill/>
              <a:round/>
              <a:headEnd/>
              <a:tailEnd/>
            </a:ln>
            <a:effectLst/>
          </p:spPr>
          <p:txBody>
            <a:bodyPr vert="eaVert" wrap="none" anchor="ctr"/>
            <a:lstStyle/>
            <a:p>
              <a:endParaRPr lang="en-US" dirty="0"/>
            </a:p>
          </p:txBody>
        </p:sp>
        <p:sp>
          <p:nvSpPr>
            <p:cNvPr id="27662" name="Oval 14"/>
            <p:cNvSpPr>
              <a:spLocks noChangeArrowheads="1"/>
            </p:cNvSpPr>
            <p:nvPr/>
          </p:nvSpPr>
          <p:spPr bwMode="gray">
            <a:xfrm>
              <a:off x="1701" y="1344"/>
              <a:ext cx="1859" cy="1859"/>
            </a:xfrm>
            <a:prstGeom prst="ellipse">
              <a:avLst/>
            </a:prstGeom>
            <a:gradFill rotWithShape="1">
              <a:gsLst>
                <a:gs pos="0">
                  <a:schemeClr val="bg2">
                    <a:gamma/>
                    <a:shade val="46275"/>
                    <a:invGamma/>
                  </a:schemeClr>
                </a:gs>
                <a:gs pos="100000">
                  <a:schemeClr val="bg2"/>
                </a:gs>
              </a:gsLst>
              <a:lin ang="5400000" scaled="1"/>
            </a:gradFill>
            <a:ln w="9525" algn="ctr">
              <a:noFill/>
              <a:round/>
              <a:headEnd/>
              <a:tailEnd/>
            </a:ln>
            <a:effectLst/>
          </p:spPr>
          <p:txBody>
            <a:bodyPr vert="eaVert" wrap="none" anchor="ctr"/>
            <a:lstStyle/>
            <a:p>
              <a:endParaRPr lang="en-US" dirty="0"/>
            </a:p>
          </p:txBody>
        </p:sp>
        <p:sp>
          <p:nvSpPr>
            <p:cNvPr id="27663" name="Oval 15"/>
            <p:cNvSpPr>
              <a:spLocks noChangeArrowheads="1"/>
            </p:cNvSpPr>
            <p:nvPr/>
          </p:nvSpPr>
          <p:spPr bwMode="gray">
            <a:xfrm>
              <a:off x="1725" y="1354"/>
              <a:ext cx="1814" cy="1814"/>
            </a:xfrm>
            <a:prstGeom prst="ellipse">
              <a:avLst/>
            </a:prstGeom>
            <a:gradFill rotWithShape="1">
              <a:gsLst>
                <a:gs pos="0">
                  <a:schemeClr val="bg2">
                    <a:alpha val="0"/>
                  </a:schemeClr>
                </a:gs>
                <a:gs pos="100000">
                  <a:schemeClr val="bg2">
                    <a:gamma/>
                    <a:tint val="34902"/>
                    <a:invGamma/>
                  </a:schemeClr>
                </a:gs>
              </a:gsLst>
              <a:lin ang="5400000" scaled="1"/>
            </a:gradFill>
            <a:ln w="9525" algn="ctr">
              <a:noFill/>
              <a:round/>
              <a:headEnd/>
              <a:tailEnd/>
            </a:ln>
            <a:effectLst/>
          </p:spPr>
          <p:txBody>
            <a:bodyPr vert="eaVert" wrap="none" anchor="ctr"/>
            <a:lstStyle/>
            <a:p>
              <a:endParaRPr lang="en-US" dirty="0"/>
            </a:p>
          </p:txBody>
        </p:sp>
        <p:sp>
          <p:nvSpPr>
            <p:cNvPr id="27664" name="Oval 16"/>
            <p:cNvSpPr>
              <a:spLocks noChangeArrowheads="1"/>
            </p:cNvSpPr>
            <p:nvPr/>
          </p:nvSpPr>
          <p:spPr bwMode="gray">
            <a:xfrm>
              <a:off x="1744" y="1372"/>
              <a:ext cx="1726" cy="1695"/>
            </a:xfrm>
            <a:prstGeom prst="ellipse">
              <a:avLst/>
            </a:prstGeom>
            <a:gradFill rotWithShape="1">
              <a:gsLst>
                <a:gs pos="0">
                  <a:schemeClr val="bg2">
                    <a:gamma/>
                    <a:shade val="79216"/>
                    <a:invGamma/>
                  </a:schemeClr>
                </a:gs>
                <a:gs pos="100000">
                  <a:schemeClr val="bg2">
                    <a:alpha val="48000"/>
                  </a:schemeClr>
                </a:gs>
              </a:gsLst>
              <a:lin ang="5400000" scaled="1"/>
            </a:gradFill>
            <a:ln w="9525" algn="ctr">
              <a:noFill/>
              <a:round/>
              <a:headEnd/>
              <a:tailEnd/>
            </a:ln>
            <a:effectLst/>
          </p:spPr>
          <p:txBody>
            <a:bodyPr vert="eaVert" wrap="none" anchor="ctr"/>
            <a:lstStyle/>
            <a:p>
              <a:endParaRPr lang="en-US" dirty="0"/>
            </a:p>
          </p:txBody>
        </p:sp>
        <p:sp>
          <p:nvSpPr>
            <p:cNvPr id="27665" name="Oval 17"/>
            <p:cNvSpPr>
              <a:spLocks noChangeArrowheads="1"/>
            </p:cNvSpPr>
            <p:nvPr/>
          </p:nvSpPr>
          <p:spPr bwMode="gray">
            <a:xfrm>
              <a:off x="1844" y="1420"/>
              <a:ext cx="1535" cy="1375"/>
            </a:xfrm>
            <a:prstGeom prst="ellipse">
              <a:avLst/>
            </a:prstGeom>
            <a:gradFill rotWithShape="1">
              <a:gsLst>
                <a:gs pos="0">
                  <a:schemeClr val="bg2">
                    <a:gamma/>
                    <a:tint val="0"/>
                    <a:invGamma/>
                  </a:schemeClr>
                </a:gs>
                <a:gs pos="100000">
                  <a:schemeClr val="bg2">
                    <a:alpha val="38000"/>
                  </a:schemeClr>
                </a:gs>
              </a:gsLst>
              <a:lin ang="5400000" scaled="1"/>
            </a:gradFill>
            <a:ln w="9525" algn="ctr">
              <a:noFill/>
              <a:round/>
              <a:headEnd/>
              <a:tailEnd/>
            </a:ln>
            <a:effectLst/>
          </p:spPr>
          <p:txBody>
            <a:bodyPr vert="eaVert" wrap="none" anchor="ctr"/>
            <a:lstStyle/>
            <a:p>
              <a:endParaRPr lang="en-US" dirty="0"/>
            </a:p>
          </p:txBody>
        </p:sp>
      </p:grpSp>
      <p:grpSp>
        <p:nvGrpSpPr>
          <p:cNvPr id="27666" name="Group 18"/>
          <p:cNvGrpSpPr>
            <a:grpSpLocks/>
          </p:cNvGrpSpPr>
          <p:nvPr/>
        </p:nvGrpSpPr>
        <p:grpSpPr bwMode="auto">
          <a:xfrm>
            <a:off x="1390650" y="1758950"/>
            <a:ext cx="1309688" cy="1425575"/>
            <a:chOff x="1610" y="1344"/>
            <a:chExt cx="2041" cy="2223"/>
          </a:xfrm>
        </p:grpSpPr>
        <p:sp>
          <p:nvSpPr>
            <p:cNvPr id="27667" name="Oval 19"/>
            <p:cNvSpPr>
              <a:spLocks noChangeArrowheads="1"/>
            </p:cNvSpPr>
            <p:nvPr/>
          </p:nvSpPr>
          <p:spPr bwMode="gray">
            <a:xfrm>
              <a:off x="1610" y="2704"/>
              <a:ext cx="2041" cy="863"/>
            </a:xfrm>
            <a:prstGeom prst="ellipse">
              <a:avLst/>
            </a:prstGeom>
            <a:gradFill rotWithShape="1">
              <a:gsLst>
                <a:gs pos="0">
                  <a:schemeClr val="tx1">
                    <a:alpha val="52000"/>
                  </a:schemeClr>
                </a:gs>
                <a:gs pos="100000">
                  <a:schemeClr val="tx1">
                    <a:gamma/>
                    <a:shade val="0"/>
                    <a:invGamma/>
                    <a:alpha val="0"/>
                  </a:schemeClr>
                </a:gs>
              </a:gsLst>
              <a:path path="shape">
                <a:fillToRect l="50000" t="50000" r="50000" b="50000"/>
              </a:path>
            </a:gradFill>
            <a:ln w="9525" algn="ctr">
              <a:noFill/>
              <a:round/>
              <a:headEnd/>
              <a:tailEnd/>
            </a:ln>
            <a:effectLst/>
          </p:spPr>
          <p:txBody>
            <a:bodyPr vert="eaVert" wrap="none" anchor="ctr"/>
            <a:lstStyle/>
            <a:p>
              <a:endParaRPr lang="en-US" dirty="0"/>
            </a:p>
          </p:txBody>
        </p:sp>
        <p:sp>
          <p:nvSpPr>
            <p:cNvPr id="27668" name="Oval 20"/>
            <p:cNvSpPr>
              <a:spLocks noChangeArrowheads="1"/>
            </p:cNvSpPr>
            <p:nvPr/>
          </p:nvSpPr>
          <p:spPr bwMode="gray">
            <a:xfrm>
              <a:off x="1701" y="1344"/>
              <a:ext cx="1859" cy="1859"/>
            </a:xfrm>
            <a:prstGeom prst="ellipse">
              <a:avLst/>
            </a:prstGeom>
            <a:gradFill rotWithShape="1">
              <a:gsLst>
                <a:gs pos="0">
                  <a:schemeClr val="bg2">
                    <a:gamma/>
                    <a:shade val="46275"/>
                    <a:invGamma/>
                  </a:schemeClr>
                </a:gs>
                <a:gs pos="100000">
                  <a:schemeClr val="bg2"/>
                </a:gs>
              </a:gsLst>
              <a:lin ang="5400000" scaled="1"/>
            </a:gradFill>
            <a:ln w="9525" algn="ctr">
              <a:noFill/>
              <a:round/>
              <a:headEnd/>
              <a:tailEnd/>
            </a:ln>
            <a:effectLst/>
          </p:spPr>
          <p:txBody>
            <a:bodyPr vert="eaVert" wrap="none" anchor="ctr"/>
            <a:lstStyle/>
            <a:p>
              <a:endParaRPr lang="en-US" dirty="0"/>
            </a:p>
          </p:txBody>
        </p:sp>
        <p:sp>
          <p:nvSpPr>
            <p:cNvPr id="27669" name="Oval 21"/>
            <p:cNvSpPr>
              <a:spLocks noChangeArrowheads="1"/>
            </p:cNvSpPr>
            <p:nvPr/>
          </p:nvSpPr>
          <p:spPr bwMode="gray">
            <a:xfrm>
              <a:off x="1725" y="1354"/>
              <a:ext cx="1814" cy="1814"/>
            </a:xfrm>
            <a:prstGeom prst="ellipse">
              <a:avLst/>
            </a:prstGeom>
            <a:gradFill rotWithShape="1">
              <a:gsLst>
                <a:gs pos="0">
                  <a:schemeClr val="bg2">
                    <a:alpha val="0"/>
                  </a:schemeClr>
                </a:gs>
                <a:gs pos="100000">
                  <a:schemeClr val="bg2">
                    <a:gamma/>
                    <a:tint val="34902"/>
                    <a:invGamma/>
                  </a:schemeClr>
                </a:gs>
              </a:gsLst>
              <a:lin ang="5400000" scaled="1"/>
            </a:gradFill>
            <a:ln w="9525" algn="ctr">
              <a:noFill/>
              <a:round/>
              <a:headEnd/>
              <a:tailEnd/>
            </a:ln>
            <a:effectLst/>
          </p:spPr>
          <p:txBody>
            <a:bodyPr vert="eaVert" wrap="none" anchor="ctr"/>
            <a:lstStyle/>
            <a:p>
              <a:endParaRPr lang="en-US" dirty="0"/>
            </a:p>
          </p:txBody>
        </p:sp>
        <p:sp>
          <p:nvSpPr>
            <p:cNvPr id="27670" name="Oval 22"/>
            <p:cNvSpPr>
              <a:spLocks noChangeArrowheads="1"/>
            </p:cNvSpPr>
            <p:nvPr/>
          </p:nvSpPr>
          <p:spPr bwMode="gray">
            <a:xfrm>
              <a:off x="1744" y="1372"/>
              <a:ext cx="1726" cy="1695"/>
            </a:xfrm>
            <a:prstGeom prst="ellipse">
              <a:avLst/>
            </a:prstGeom>
            <a:gradFill rotWithShape="1">
              <a:gsLst>
                <a:gs pos="0">
                  <a:schemeClr val="bg2">
                    <a:gamma/>
                    <a:shade val="79216"/>
                    <a:invGamma/>
                  </a:schemeClr>
                </a:gs>
                <a:gs pos="100000">
                  <a:schemeClr val="bg2">
                    <a:alpha val="48000"/>
                  </a:schemeClr>
                </a:gs>
              </a:gsLst>
              <a:lin ang="5400000" scaled="1"/>
            </a:gradFill>
            <a:ln w="9525" algn="ctr">
              <a:noFill/>
              <a:round/>
              <a:headEnd/>
              <a:tailEnd/>
            </a:ln>
            <a:effectLst/>
          </p:spPr>
          <p:txBody>
            <a:bodyPr vert="eaVert" wrap="none" anchor="ctr"/>
            <a:lstStyle/>
            <a:p>
              <a:endParaRPr lang="en-US" dirty="0"/>
            </a:p>
          </p:txBody>
        </p:sp>
        <p:sp>
          <p:nvSpPr>
            <p:cNvPr id="27671" name="Oval 23"/>
            <p:cNvSpPr>
              <a:spLocks noChangeArrowheads="1"/>
            </p:cNvSpPr>
            <p:nvPr/>
          </p:nvSpPr>
          <p:spPr bwMode="gray">
            <a:xfrm>
              <a:off x="1844" y="1420"/>
              <a:ext cx="1535" cy="1375"/>
            </a:xfrm>
            <a:prstGeom prst="ellipse">
              <a:avLst/>
            </a:prstGeom>
            <a:gradFill rotWithShape="1">
              <a:gsLst>
                <a:gs pos="0">
                  <a:schemeClr val="bg2">
                    <a:gamma/>
                    <a:tint val="0"/>
                    <a:invGamma/>
                  </a:schemeClr>
                </a:gs>
                <a:gs pos="100000">
                  <a:schemeClr val="bg2">
                    <a:alpha val="38000"/>
                  </a:schemeClr>
                </a:gs>
              </a:gsLst>
              <a:lin ang="5400000" scaled="1"/>
            </a:gradFill>
            <a:ln w="9525" algn="ctr">
              <a:noFill/>
              <a:round/>
              <a:headEnd/>
              <a:tailEnd/>
            </a:ln>
            <a:effectLst/>
          </p:spPr>
          <p:txBody>
            <a:bodyPr vert="eaVert" wrap="none" anchor="ctr"/>
            <a:lstStyle/>
            <a:p>
              <a:endParaRPr lang="en-US" dirty="0"/>
            </a:p>
          </p:txBody>
        </p:sp>
      </p:grpSp>
      <p:grpSp>
        <p:nvGrpSpPr>
          <p:cNvPr id="27672" name="Group 24"/>
          <p:cNvGrpSpPr>
            <a:grpSpLocks/>
          </p:cNvGrpSpPr>
          <p:nvPr/>
        </p:nvGrpSpPr>
        <p:grpSpPr bwMode="auto">
          <a:xfrm>
            <a:off x="2701925" y="1254125"/>
            <a:ext cx="871538" cy="949325"/>
            <a:chOff x="1610" y="1344"/>
            <a:chExt cx="2041" cy="2223"/>
          </a:xfrm>
        </p:grpSpPr>
        <p:sp>
          <p:nvSpPr>
            <p:cNvPr id="27673" name="Oval 25"/>
            <p:cNvSpPr>
              <a:spLocks noChangeArrowheads="1"/>
            </p:cNvSpPr>
            <p:nvPr/>
          </p:nvSpPr>
          <p:spPr bwMode="gray">
            <a:xfrm>
              <a:off x="1610" y="2704"/>
              <a:ext cx="2041" cy="863"/>
            </a:xfrm>
            <a:prstGeom prst="ellipse">
              <a:avLst/>
            </a:prstGeom>
            <a:gradFill rotWithShape="1">
              <a:gsLst>
                <a:gs pos="0">
                  <a:schemeClr val="tx1">
                    <a:alpha val="52000"/>
                  </a:schemeClr>
                </a:gs>
                <a:gs pos="100000">
                  <a:schemeClr val="tx1">
                    <a:gamma/>
                    <a:shade val="0"/>
                    <a:invGamma/>
                    <a:alpha val="0"/>
                  </a:schemeClr>
                </a:gs>
              </a:gsLst>
              <a:path path="shape">
                <a:fillToRect l="50000" t="50000" r="50000" b="50000"/>
              </a:path>
            </a:gradFill>
            <a:ln w="9525" algn="ctr">
              <a:noFill/>
              <a:round/>
              <a:headEnd/>
              <a:tailEnd/>
            </a:ln>
            <a:effectLst/>
          </p:spPr>
          <p:txBody>
            <a:bodyPr vert="eaVert" wrap="none" anchor="ctr"/>
            <a:lstStyle/>
            <a:p>
              <a:endParaRPr lang="en-US" dirty="0"/>
            </a:p>
          </p:txBody>
        </p:sp>
        <p:sp>
          <p:nvSpPr>
            <p:cNvPr id="27674" name="Oval 26"/>
            <p:cNvSpPr>
              <a:spLocks noChangeArrowheads="1"/>
            </p:cNvSpPr>
            <p:nvPr/>
          </p:nvSpPr>
          <p:spPr bwMode="gray">
            <a:xfrm>
              <a:off x="1701" y="1344"/>
              <a:ext cx="1859" cy="1859"/>
            </a:xfrm>
            <a:prstGeom prst="ellipse">
              <a:avLst/>
            </a:prstGeom>
            <a:gradFill rotWithShape="1">
              <a:gsLst>
                <a:gs pos="0">
                  <a:schemeClr val="bg2">
                    <a:gamma/>
                    <a:shade val="46275"/>
                    <a:invGamma/>
                  </a:schemeClr>
                </a:gs>
                <a:gs pos="100000">
                  <a:schemeClr val="bg2"/>
                </a:gs>
              </a:gsLst>
              <a:lin ang="5400000" scaled="1"/>
            </a:gradFill>
            <a:ln w="9525" algn="ctr">
              <a:noFill/>
              <a:round/>
              <a:headEnd/>
              <a:tailEnd/>
            </a:ln>
            <a:effectLst/>
          </p:spPr>
          <p:txBody>
            <a:bodyPr vert="eaVert" wrap="none" anchor="ctr"/>
            <a:lstStyle/>
            <a:p>
              <a:endParaRPr lang="en-US" dirty="0"/>
            </a:p>
          </p:txBody>
        </p:sp>
        <p:sp>
          <p:nvSpPr>
            <p:cNvPr id="27675" name="Oval 27"/>
            <p:cNvSpPr>
              <a:spLocks noChangeArrowheads="1"/>
            </p:cNvSpPr>
            <p:nvPr/>
          </p:nvSpPr>
          <p:spPr bwMode="gray">
            <a:xfrm>
              <a:off x="1725" y="1354"/>
              <a:ext cx="1814" cy="1814"/>
            </a:xfrm>
            <a:prstGeom prst="ellipse">
              <a:avLst/>
            </a:prstGeom>
            <a:gradFill rotWithShape="1">
              <a:gsLst>
                <a:gs pos="0">
                  <a:schemeClr val="bg2">
                    <a:alpha val="0"/>
                  </a:schemeClr>
                </a:gs>
                <a:gs pos="100000">
                  <a:schemeClr val="bg2">
                    <a:gamma/>
                    <a:tint val="34902"/>
                    <a:invGamma/>
                  </a:schemeClr>
                </a:gs>
              </a:gsLst>
              <a:lin ang="5400000" scaled="1"/>
            </a:gradFill>
            <a:ln w="9525" algn="ctr">
              <a:noFill/>
              <a:round/>
              <a:headEnd/>
              <a:tailEnd/>
            </a:ln>
            <a:effectLst/>
          </p:spPr>
          <p:txBody>
            <a:bodyPr vert="eaVert" wrap="none" anchor="ctr"/>
            <a:lstStyle/>
            <a:p>
              <a:endParaRPr lang="en-US" dirty="0"/>
            </a:p>
          </p:txBody>
        </p:sp>
        <p:sp>
          <p:nvSpPr>
            <p:cNvPr id="27676" name="Oval 28"/>
            <p:cNvSpPr>
              <a:spLocks noChangeArrowheads="1"/>
            </p:cNvSpPr>
            <p:nvPr/>
          </p:nvSpPr>
          <p:spPr bwMode="gray">
            <a:xfrm>
              <a:off x="1744" y="1372"/>
              <a:ext cx="1726" cy="1695"/>
            </a:xfrm>
            <a:prstGeom prst="ellipse">
              <a:avLst/>
            </a:prstGeom>
            <a:gradFill rotWithShape="1">
              <a:gsLst>
                <a:gs pos="0">
                  <a:schemeClr val="bg2">
                    <a:gamma/>
                    <a:shade val="79216"/>
                    <a:invGamma/>
                  </a:schemeClr>
                </a:gs>
                <a:gs pos="100000">
                  <a:schemeClr val="bg2">
                    <a:alpha val="48000"/>
                  </a:schemeClr>
                </a:gs>
              </a:gsLst>
              <a:lin ang="5400000" scaled="1"/>
            </a:gradFill>
            <a:ln w="9525" algn="ctr">
              <a:noFill/>
              <a:round/>
              <a:headEnd/>
              <a:tailEnd/>
            </a:ln>
            <a:effectLst/>
          </p:spPr>
          <p:txBody>
            <a:bodyPr vert="eaVert" wrap="none" anchor="ctr"/>
            <a:lstStyle/>
            <a:p>
              <a:endParaRPr lang="en-US" dirty="0"/>
            </a:p>
          </p:txBody>
        </p:sp>
        <p:sp>
          <p:nvSpPr>
            <p:cNvPr id="27677" name="Oval 29"/>
            <p:cNvSpPr>
              <a:spLocks noChangeArrowheads="1"/>
            </p:cNvSpPr>
            <p:nvPr/>
          </p:nvSpPr>
          <p:spPr bwMode="gray">
            <a:xfrm>
              <a:off x="1844" y="1420"/>
              <a:ext cx="1535" cy="1375"/>
            </a:xfrm>
            <a:prstGeom prst="ellipse">
              <a:avLst/>
            </a:prstGeom>
            <a:gradFill rotWithShape="1">
              <a:gsLst>
                <a:gs pos="0">
                  <a:schemeClr val="bg2">
                    <a:gamma/>
                    <a:tint val="0"/>
                    <a:invGamma/>
                  </a:schemeClr>
                </a:gs>
                <a:gs pos="100000">
                  <a:schemeClr val="bg2">
                    <a:alpha val="38000"/>
                  </a:schemeClr>
                </a:gs>
              </a:gsLst>
              <a:lin ang="5400000" scaled="1"/>
            </a:gradFill>
            <a:ln w="9525" algn="ctr">
              <a:noFill/>
              <a:round/>
              <a:headEnd/>
              <a:tailEnd/>
            </a:ln>
            <a:effectLst/>
          </p:spPr>
          <p:txBody>
            <a:bodyPr vert="eaVert" wrap="none" anchor="ctr"/>
            <a:lstStyle/>
            <a:p>
              <a:endParaRPr lang="en-US" dirty="0"/>
            </a:p>
          </p:txBody>
        </p:sp>
      </p:grpSp>
      <p:sp>
        <p:nvSpPr>
          <p:cNvPr id="27678" name="Text Box 30"/>
          <p:cNvSpPr txBox="1">
            <a:spLocks noChangeArrowheads="1"/>
          </p:cNvSpPr>
          <p:nvPr/>
        </p:nvSpPr>
        <p:spPr bwMode="gray">
          <a:xfrm rot="16200000">
            <a:off x="1959789" y="3523969"/>
            <a:ext cx="553998" cy="945131"/>
          </a:xfrm>
          <a:prstGeom prst="rect">
            <a:avLst/>
          </a:prstGeom>
          <a:noFill/>
          <a:ln w="9525" algn="ctr">
            <a:noFill/>
            <a:miter lim="800000"/>
            <a:headEnd/>
            <a:tailEnd/>
          </a:ln>
          <a:effectLst/>
        </p:spPr>
        <p:txBody>
          <a:bodyPr vert="eaVert" wrap="none">
            <a:spAutoFit/>
          </a:bodyPr>
          <a:lstStyle/>
          <a:p>
            <a:pPr algn="ctr" eaLnBrk="0" hangingPunct="0"/>
            <a:r>
              <a:rPr lang="en-US" altLang="ko-KR" sz="1200" b="1" dirty="0" smtClean="0">
                <a:solidFill>
                  <a:srgbClr val="0070C0"/>
                </a:solidFill>
                <a:ea typeface="굴림" charset="-127"/>
              </a:rPr>
              <a:t>Resistance </a:t>
            </a:r>
          </a:p>
          <a:p>
            <a:pPr algn="ctr" eaLnBrk="0" hangingPunct="0"/>
            <a:r>
              <a:rPr lang="en-US" altLang="ko-KR" sz="1200" b="1" dirty="0" smtClean="0">
                <a:solidFill>
                  <a:srgbClr val="0070C0"/>
                </a:solidFill>
                <a:ea typeface="굴림" charset="-127"/>
              </a:rPr>
              <a:t>to change</a:t>
            </a:r>
            <a:endParaRPr lang="en-US" altLang="ko-KR" sz="1200" b="1" dirty="0">
              <a:solidFill>
                <a:srgbClr val="0070C0"/>
              </a:solidFill>
              <a:ea typeface="굴림" charset="-127"/>
            </a:endParaRPr>
          </a:p>
        </p:txBody>
      </p:sp>
      <p:sp>
        <p:nvSpPr>
          <p:cNvPr id="27679" name="Text Box 31"/>
          <p:cNvSpPr txBox="1">
            <a:spLocks noChangeArrowheads="1"/>
          </p:cNvSpPr>
          <p:nvPr/>
        </p:nvSpPr>
        <p:spPr bwMode="gray">
          <a:xfrm rot="16200000">
            <a:off x="1860828" y="1781809"/>
            <a:ext cx="369332" cy="1151917"/>
          </a:xfrm>
          <a:prstGeom prst="rect">
            <a:avLst/>
          </a:prstGeom>
          <a:noFill/>
          <a:ln w="9525" algn="ctr">
            <a:noFill/>
            <a:miter lim="800000"/>
            <a:headEnd/>
            <a:tailEnd/>
          </a:ln>
          <a:effectLst/>
        </p:spPr>
        <p:txBody>
          <a:bodyPr vert="eaVert" wrap="none">
            <a:spAutoFit/>
          </a:bodyPr>
          <a:lstStyle/>
          <a:p>
            <a:pPr algn="ctr" eaLnBrk="0" hangingPunct="0"/>
            <a:r>
              <a:rPr lang="en-US" altLang="ko-KR" sz="1200" b="1" dirty="0" smtClean="0">
                <a:solidFill>
                  <a:srgbClr val="0070C0"/>
                </a:solidFill>
                <a:ea typeface="굴림" charset="-127"/>
              </a:rPr>
              <a:t>Empowerment</a:t>
            </a:r>
            <a:endParaRPr lang="en-US" altLang="ko-KR" sz="1200" b="1" dirty="0" smtClean="0">
              <a:solidFill>
                <a:srgbClr val="0070C0"/>
              </a:solidFill>
              <a:ea typeface="굴림" charset="-127"/>
            </a:endParaRPr>
          </a:p>
        </p:txBody>
      </p:sp>
      <p:sp>
        <p:nvSpPr>
          <p:cNvPr id="27680" name="Text Box 32"/>
          <p:cNvSpPr txBox="1">
            <a:spLocks noChangeArrowheads="1"/>
          </p:cNvSpPr>
          <p:nvPr/>
        </p:nvSpPr>
        <p:spPr bwMode="gray">
          <a:xfrm rot="16200000">
            <a:off x="2791834" y="1254652"/>
            <a:ext cx="677108" cy="875500"/>
          </a:xfrm>
          <a:prstGeom prst="rect">
            <a:avLst/>
          </a:prstGeom>
          <a:noFill/>
          <a:ln w="9525" algn="ctr">
            <a:noFill/>
            <a:miter lim="800000"/>
            <a:headEnd/>
            <a:tailEnd/>
          </a:ln>
          <a:effectLst/>
        </p:spPr>
        <p:txBody>
          <a:bodyPr vert="eaVert" wrap="square">
            <a:spAutoFit/>
          </a:bodyPr>
          <a:lstStyle/>
          <a:p>
            <a:pPr algn="ctr" eaLnBrk="0" hangingPunct="0"/>
            <a:r>
              <a:rPr lang="en-US" altLang="ko-KR" sz="900" b="1" dirty="0" smtClean="0">
                <a:solidFill>
                  <a:srgbClr val="0070C0"/>
                </a:solidFill>
                <a:ea typeface="굴림" charset="-127"/>
              </a:rPr>
              <a:t>Reason for change</a:t>
            </a:r>
            <a:endParaRPr lang="en-US" altLang="ko-KR" sz="900" b="1" dirty="0" smtClean="0">
              <a:solidFill>
                <a:srgbClr val="0070C0"/>
              </a:solidFill>
              <a:ea typeface="굴림" charset="-127"/>
            </a:endParaRPr>
          </a:p>
          <a:p>
            <a:pPr algn="ctr" eaLnBrk="0" hangingPunct="0"/>
            <a:endParaRPr lang="en-US" altLang="ko-KR" sz="1400" b="1" dirty="0">
              <a:solidFill>
                <a:srgbClr val="0070C0"/>
              </a:solidFill>
              <a:ea typeface="굴림" charset="-127"/>
            </a:endParaRPr>
          </a:p>
        </p:txBody>
      </p:sp>
      <p:sp>
        <p:nvSpPr>
          <p:cNvPr id="27681" name="Text Box 33"/>
          <p:cNvSpPr txBox="1">
            <a:spLocks noChangeArrowheads="1"/>
          </p:cNvSpPr>
          <p:nvPr/>
        </p:nvSpPr>
        <p:spPr bwMode="auto">
          <a:xfrm rot="16200000">
            <a:off x="5012959" y="301358"/>
            <a:ext cx="677108" cy="4353712"/>
          </a:xfrm>
          <a:prstGeom prst="rect">
            <a:avLst/>
          </a:prstGeom>
          <a:noFill/>
          <a:ln w="9525" algn="ctr">
            <a:noFill/>
            <a:miter lim="800000"/>
            <a:headEnd/>
            <a:tailEnd/>
          </a:ln>
          <a:effectLst/>
        </p:spPr>
        <p:txBody>
          <a:bodyPr vert="eaVert" wrap="square">
            <a:spAutoFit/>
          </a:bodyPr>
          <a:lstStyle/>
          <a:p>
            <a:pPr algn="ctr" eaLnBrk="0" hangingPunct="0"/>
            <a:r>
              <a:rPr lang="en-US" altLang="ko-KR" sz="3200" b="1" dirty="0" smtClean="0">
                <a:solidFill>
                  <a:schemeClr val="tx2"/>
                </a:solidFill>
                <a:latin typeface="Arial" panose="020B0604020202020204" pitchFamily="34" charset="0"/>
                <a:ea typeface="굴림" charset="-127"/>
                <a:cs typeface="Arial" panose="020B0604020202020204" pitchFamily="34" charset="0"/>
              </a:rPr>
              <a:t>Change </a:t>
            </a:r>
            <a:r>
              <a:rPr lang="en-US" altLang="ko-KR" sz="3200" b="1" dirty="0" smtClean="0">
                <a:solidFill>
                  <a:schemeClr val="tx2"/>
                </a:solidFill>
                <a:latin typeface="Arial" panose="020B0604020202020204" pitchFamily="34" charset="0"/>
                <a:ea typeface="굴림" charset="-127"/>
                <a:cs typeface="Arial" panose="020B0604020202020204" pitchFamily="34" charset="0"/>
              </a:rPr>
              <a:t>Management</a:t>
            </a:r>
            <a:endParaRPr lang="en-US" altLang="ko-KR" sz="3200" b="1" dirty="0">
              <a:solidFill>
                <a:schemeClr val="tx2"/>
              </a:solidFill>
              <a:latin typeface="Arial" panose="020B0604020202020204" pitchFamily="34" charset="0"/>
              <a:ea typeface="굴림" charset="-127"/>
              <a:cs typeface="Arial" panose="020B0604020202020204" pitchFamily="34" charset="0"/>
            </a:endParaRPr>
          </a:p>
        </p:txBody>
      </p:sp>
      <p:sp>
        <p:nvSpPr>
          <p:cNvPr id="3" name="Rectangle 2"/>
          <p:cNvSpPr/>
          <p:nvPr/>
        </p:nvSpPr>
        <p:spPr>
          <a:xfrm>
            <a:off x="1066800" y="6158026"/>
            <a:ext cx="6248400" cy="769441"/>
          </a:xfrm>
          <a:prstGeom prst="rect">
            <a:avLst/>
          </a:prstGeom>
        </p:spPr>
        <p:txBody>
          <a:bodyPr wrap="square">
            <a:spAutoFit/>
          </a:bodyPr>
          <a:lstStyle/>
          <a:p>
            <a:r>
              <a:rPr lang="en-US" sz="1100" dirty="0" smtClean="0"/>
              <a:t>Middleton,J.(Aug 2011).Managing change by empowering staff. Nursing Times.  Retrieved from</a:t>
            </a:r>
          </a:p>
          <a:p>
            <a:r>
              <a:rPr lang="en-US" sz="1100" dirty="0">
                <a:hlinkClick r:id="rId4"/>
              </a:rPr>
              <a:t>http://</a:t>
            </a:r>
            <a:r>
              <a:rPr lang="en-US" sz="1100" dirty="0" smtClean="0">
                <a:hlinkClick r:id="rId4"/>
              </a:rPr>
              <a:t>www.nursingtimes.net/nursing-practice/clinical-zones/management/managing-change-by-empowering-staff/5033731.article</a:t>
            </a:r>
            <a:endParaRPr lang="en-US" sz="1100" dirty="0" smtClean="0"/>
          </a:p>
          <a:p>
            <a:endParaRPr lang="en-US" sz="11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0" name="AutoShape 14"/>
          <p:cNvSpPr>
            <a:spLocks noChangeArrowheads="1"/>
          </p:cNvSpPr>
          <p:nvPr/>
        </p:nvSpPr>
        <p:spPr bwMode="gray">
          <a:xfrm rot="16200000" flipH="1">
            <a:off x="2161201" y="4243242"/>
            <a:ext cx="647700" cy="4318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dirty="0"/>
          </a:p>
        </p:txBody>
      </p:sp>
      <p:sp>
        <p:nvSpPr>
          <p:cNvPr id="39951" name="AutoShape 15"/>
          <p:cNvSpPr>
            <a:spLocks noChangeArrowheads="1"/>
          </p:cNvSpPr>
          <p:nvPr/>
        </p:nvSpPr>
        <p:spPr bwMode="gray">
          <a:xfrm rot="5400000" flipH="1">
            <a:off x="6191319" y="4273596"/>
            <a:ext cx="647700" cy="4318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dirty="0"/>
          </a:p>
        </p:txBody>
      </p:sp>
      <p:sp>
        <p:nvSpPr>
          <p:cNvPr id="39952" name="AutoShape 16"/>
          <p:cNvSpPr>
            <a:spLocks noChangeArrowheads="1"/>
          </p:cNvSpPr>
          <p:nvPr/>
        </p:nvSpPr>
        <p:spPr bwMode="gray">
          <a:xfrm rot="10800000" flipH="1">
            <a:off x="4152900" y="5157788"/>
            <a:ext cx="647700" cy="4318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dirty="0"/>
          </a:p>
        </p:txBody>
      </p:sp>
      <p:sp>
        <p:nvSpPr>
          <p:cNvPr id="39953" name="Oval 17"/>
          <p:cNvSpPr>
            <a:spLocks noChangeArrowheads="1"/>
          </p:cNvSpPr>
          <p:nvPr/>
        </p:nvSpPr>
        <p:spPr bwMode="gray">
          <a:xfrm>
            <a:off x="2797175" y="2747169"/>
            <a:ext cx="3386138" cy="3386138"/>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rgbClr val="FFFFFF"/>
            </a:solidFill>
            <a:round/>
            <a:headEnd/>
            <a:tailEnd/>
          </a:ln>
          <a:effectLst/>
        </p:spPr>
        <p:txBody>
          <a:bodyPr wrap="none" anchor="ctr"/>
          <a:lstStyle/>
          <a:p>
            <a:endParaRPr lang="en-US" dirty="0"/>
          </a:p>
        </p:txBody>
      </p:sp>
      <p:sp>
        <p:nvSpPr>
          <p:cNvPr id="39954" name="Oval 18"/>
          <p:cNvSpPr>
            <a:spLocks noChangeArrowheads="1"/>
          </p:cNvSpPr>
          <p:nvPr/>
        </p:nvSpPr>
        <p:spPr bwMode="gray">
          <a:xfrm>
            <a:off x="3095897" y="3038475"/>
            <a:ext cx="2803525" cy="2803525"/>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dirty="0"/>
          </a:p>
        </p:txBody>
      </p:sp>
      <p:grpSp>
        <p:nvGrpSpPr>
          <p:cNvPr id="39955" name="Group 19"/>
          <p:cNvGrpSpPr>
            <a:grpSpLocks/>
          </p:cNvGrpSpPr>
          <p:nvPr/>
        </p:nvGrpSpPr>
        <p:grpSpPr bwMode="auto">
          <a:xfrm>
            <a:off x="3550513" y="3354786"/>
            <a:ext cx="2062063" cy="1949450"/>
            <a:chOff x="2200" y="1570"/>
            <a:chExt cx="1585" cy="1496"/>
          </a:xfrm>
        </p:grpSpPr>
        <p:sp>
          <p:nvSpPr>
            <p:cNvPr id="39956" name="Oval 20"/>
            <p:cNvSpPr>
              <a:spLocks noChangeArrowheads="1"/>
            </p:cNvSpPr>
            <p:nvPr/>
          </p:nvSpPr>
          <p:spPr bwMode="gray">
            <a:xfrm>
              <a:off x="2200" y="1570"/>
              <a:ext cx="1496" cy="149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dirty="0"/>
            </a:p>
          </p:txBody>
        </p:sp>
        <p:sp>
          <p:nvSpPr>
            <p:cNvPr id="39957" name="Oval 21"/>
            <p:cNvSpPr>
              <a:spLocks noChangeArrowheads="1"/>
            </p:cNvSpPr>
            <p:nvPr/>
          </p:nvSpPr>
          <p:spPr bwMode="gray">
            <a:xfrm>
              <a:off x="2200" y="1570"/>
              <a:ext cx="1496" cy="1496"/>
            </a:xfrm>
            <a:prstGeom prst="ellipse">
              <a:avLst/>
            </a:prstGeom>
            <a:gradFill rotWithShape="1">
              <a:gsLst>
                <a:gs pos="0">
                  <a:schemeClr val="tx2">
                    <a:gamma/>
                    <a:shade val="0"/>
                    <a:invGamma/>
                  </a:schemeClr>
                </a:gs>
                <a:gs pos="100000">
                  <a:schemeClr val="tx2"/>
                </a:gs>
              </a:gsLst>
              <a:lin ang="2700000" scaled="1"/>
            </a:gradFill>
            <a:ln w="38100" algn="ctr">
              <a:noFill/>
              <a:round/>
              <a:headEnd/>
              <a:tailEnd/>
            </a:ln>
            <a:effectLst/>
          </p:spPr>
          <p:txBody>
            <a:bodyPr wrap="none" anchor="ctr">
              <a:spAutoFit/>
            </a:bodyPr>
            <a:lstStyle/>
            <a:p>
              <a:endParaRPr lang="en-US" dirty="0"/>
            </a:p>
          </p:txBody>
        </p:sp>
        <p:sp>
          <p:nvSpPr>
            <p:cNvPr id="39958" name="Oval 22"/>
            <p:cNvSpPr>
              <a:spLocks noChangeArrowheads="1"/>
            </p:cNvSpPr>
            <p:nvPr/>
          </p:nvSpPr>
          <p:spPr bwMode="gray">
            <a:xfrm>
              <a:off x="2298" y="1668"/>
              <a:ext cx="1300" cy="130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dirty="0"/>
            </a:p>
          </p:txBody>
        </p:sp>
        <p:sp>
          <p:nvSpPr>
            <p:cNvPr id="39959" name="Oval 23"/>
            <p:cNvSpPr>
              <a:spLocks noChangeArrowheads="1"/>
            </p:cNvSpPr>
            <p:nvPr/>
          </p:nvSpPr>
          <p:spPr bwMode="gray">
            <a:xfrm>
              <a:off x="2298" y="1668"/>
              <a:ext cx="1487" cy="1300"/>
            </a:xfrm>
            <a:prstGeom prst="ellipse">
              <a:avLst/>
            </a:prstGeom>
            <a:gradFill rotWithShape="1">
              <a:gsLst>
                <a:gs pos="0">
                  <a:schemeClr val="tx2"/>
                </a:gs>
                <a:gs pos="100000">
                  <a:schemeClr val="tx2">
                    <a:gamma/>
                    <a:shade val="48627"/>
                    <a:invGamma/>
                  </a:schemeClr>
                </a:gs>
              </a:gsLst>
              <a:lin ang="2700000" scaled="1"/>
            </a:gradFill>
            <a:ln w="38100" algn="ctr">
              <a:noFill/>
              <a:round/>
              <a:headEnd/>
              <a:tailEnd/>
            </a:ln>
            <a:effectLst/>
          </p:spPr>
          <p:txBody>
            <a:bodyPr wrap="square" anchor="ctr">
              <a:spAutoFit/>
            </a:bodyPr>
            <a:lstStyle/>
            <a:p>
              <a:endParaRPr lang="en-US" dirty="0"/>
            </a:p>
          </p:txBody>
        </p:sp>
        <p:sp>
          <p:nvSpPr>
            <p:cNvPr id="39960" name="Oval 24"/>
            <p:cNvSpPr>
              <a:spLocks noChangeArrowheads="1"/>
            </p:cNvSpPr>
            <p:nvPr/>
          </p:nvSpPr>
          <p:spPr bwMode="gray">
            <a:xfrm>
              <a:off x="2363" y="1969"/>
              <a:ext cx="1422" cy="697"/>
            </a:xfrm>
            <a:prstGeom prst="ellipse">
              <a:avLst/>
            </a:prstGeom>
            <a:gradFill rotWithShape="1">
              <a:gsLst>
                <a:gs pos="0">
                  <a:schemeClr val="tx2">
                    <a:gamma/>
                    <a:shade val="46275"/>
                    <a:invGamma/>
                  </a:schemeClr>
                </a:gs>
                <a:gs pos="100000">
                  <a:schemeClr val="tx2"/>
                </a:gs>
              </a:gsLst>
              <a:lin ang="5400000" scaled="1"/>
            </a:gradFill>
            <a:ln w="38100" algn="ctr">
              <a:noFill/>
              <a:round/>
              <a:headEnd/>
              <a:tailEnd/>
            </a:ln>
            <a:effectLst/>
          </p:spPr>
          <p:txBody>
            <a:bodyPr wrap="square" anchor="ctr">
              <a:spAutoFit/>
            </a:bodyPr>
            <a:lstStyle/>
            <a:p>
              <a:r>
                <a:rPr lang="en-US" dirty="0" smtClean="0">
                  <a:solidFill>
                    <a:srgbClr val="FF0000"/>
                  </a:solidFill>
                </a:rPr>
                <a:t>Program Evaluation</a:t>
              </a:r>
              <a:endParaRPr lang="en-US" dirty="0">
                <a:solidFill>
                  <a:srgbClr val="FF0000"/>
                </a:solidFill>
              </a:endParaRPr>
            </a:p>
          </p:txBody>
        </p:sp>
      </p:grpSp>
      <p:sp>
        <p:nvSpPr>
          <p:cNvPr id="39963" name="AutoShape 27"/>
          <p:cNvSpPr>
            <a:spLocks noChangeArrowheads="1"/>
          </p:cNvSpPr>
          <p:nvPr/>
        </p:nvSpPr>
        <p:spPr bwMode="gray">
          <a:xfrm>
            <a:off x="477701" y="2847179"/>
            <a:ext cx="1655762" cy="719138"/>
          </a:xfrm>
          <a:prstGeom prst="can">
            <a:avLst>
              <a:gd name="adj" fmla="val 25000"/>
            </a:avLst>
          </a:prstGeom>
          <a:gradFill rotWithShape="1">
            <a:gsLst>
              <a:gs pos="0">
                <a:schemeClr val="tx2">
                  <a:gamma/>
                  <a:shade val="66667"/>
                  <a:invGamma/>
                </a:schemeClr>
              </a:gs>
              <a:gs pos="50000">
                <a:schemeClr val="tx2"/>
              </a:gs>
              <a:gs pos="100000">
                <a:schemeClr val="tx2">
                  <a:gamma/>
                  <a:shade val="66667"/>
                  <a:invGamma/>
                </a:schemeClr>
              </a:gs>
            </a:gsLst>
            <a:lin ang="0" scaled="1"/>
          </a:gradFill>
          <a:ln w="9525">
            <a:noFill/>
            <a:round/>
            <a:headEnd/>
            <a:tailEnd/>
          </a:ln>
          <a:effectLst/>
        </p:spPr>
        <p:txBody>
          <a:bodyPr wrap="none" anchor="ctr"/>
          <a:lstStyle/>
          <a:p>
            <a:pPr algn="ctr" eaLnBrk="0" hangingPunct="0"/>
            <a:r>
              <a:rPr lang="en-US" altLang="ko-KR" sz="1200" b="1" dirty="0" smtClean="0">
                <a:solidFill>
                  <a:schemeClr val="hlink"/>
                </a:solidFill>
                <a:ea typeface="굴림" charset="-127"/>
              </a:rPr>
              <a:t>Demonstrate</a:t>
            </a:r>
          </a:p>
          <a:p>
            <a:pPr algn="ctr" eaLnBrk="0" hangingPunct="0"/>
            <a:r>
              <a:rPr lang="en-US" altLang="ko-KR" sz="1200" b="1" dirty="0" smtClean="0">
                <a:solidFill>
                  <a:schemeClr val="hlink"/>
                </a:solidFill>
                <a:ea typeface="굴림" charset="-127"/>
              </a:rPr>
              <a:t> Effectiveness</a:t>
            </a:r>
            <a:endParaRPr lang="en-US" altLang="ko-KR" sz="1200" b="1" dirty="0">
              <a:solidFill>
                <a:schemeClr val="hlink"/>
              </a:solidFill>
              <a:ea typeface="굴림" charset="-127"/>
            </a:endParaRPr>
          </a:p>
        </p:txBody>
      </p:sp>
      <p:sp>
        <p:nvSpPr>
          <p:cNvPr id="39964" name="Text Box 28"/>
          <p:cNvSpPr txBox="1">
            <a:spLocks noChangeArrowheads="1"/>
          </p:cNvSpPr>
          <p:nvPr/>
        </p:nvSpPr>
        <p:spPr bwMode="gray">
          <a:xfrm>
            <a:off x="4382867" y="2971800"/>
            <a:ext cx="184731" cy="2185214"/>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endParaRPr lang="en-US" altLang="ko-KR" b="1" dirty="0" smtClean="0">
              <a:solidFill>
                <a:srgbClr val="FF0000"/>
              </a:solidFill>
              <a:ea typeface="굴림" charset="-127"/>
            </a:endParaRPr>
          </a:p>
          <a:p>
            <a:pPr algn="ctr" eaLnBrk="0" hangingPunct="0"/>
            <a:endParaRPr lang="en-US" altLang="ko-KR" b="1" dirty="0">
              <a:solidFill>
                <a:srgbClr val="FF0000"/>
              </a:solidFill>
              <a:ea typeface="굴림" charset="-127"/>
            </a:endParaRPr>
          </a:p>
          <a:p>
            <a:pPr algn="ctr" eaLnBrk="0" hangingPunct="0"/>
            <a:endParaRPr lang="en-US" altLang="ko-KR" b="1" dirty="0" smtClean="0">
              <a:solidFill>
                <a:srgbClr val="FF0000"/>
              </a:solidFill>
              <a:ea typeface="굴림" charset="-127"/>
            </a:endParaRPr>
          </a:p>
          <a:p>
            <a:pPr algn="ctr" eaLnBrk="0" hangingPunct="0"/>
            <a:endParaRPr lang="en-US" altLang="ko-KR" b="1" dirty="0" smtClean="0">
              <a:solidFill>
                <a:srgbClr val="FF0000"/>
              </a:solidFill>
              <a:ea typeface="굴림" charset="-127"/>
            </a:endParaRPr>
          </a:p>
          <a:p>
            <a:pPr algn="ctr" eaLnBrk="0" hangingPunct="0"/>
            <a:endParaRPr lang="en-US" altLang="ko-KR" sz="3200" b="1" dirty="0" smtClean="0">
              <a:solidFill>
                <a:schemeClr val="hlink"/>
              </a:solidFill>
              <a:ea typeface="굴림" charset="-127"/>
            </a:endParaRPr>
          </a:p>
          <a:p>
            <a:pPr algn="ctr" eaLnBrk="0" hangingPunct="0"/>
            <a:endParaRPr lang="en-US" altLang="ko-KR" sz="3200" b="1" dirty="0">
              <a:solidFill>
                <a:schemeClr val="hlink"/>
              </a:solidFill>
              <a:ea typeface="굴림" charset="-127"/>
            </a:endParaRPr>
          </a:p>
        </p:txBody>
      </p:sp>
      <p:sp>
        <p:nvSpPr>
          <p:cNvPr id="39965" name="AutoShape 29"/>
          <p:cNvSpPr>
            <a:spLocks noChangeArrowheads="1"/>
          </p:cNvSpPr>
          <p:nvPr/>
        </p:nvSpPr>
        <p:spPr bwMode="gray">
          <a:xfrm>
            <a:off x="6857455" y="5203157"/>
            <a:ext cx="1655762" cy="719138"/>
          </a:xfrm>
          <a:prstGeom prst="can">
            <a:avLst>
              <a:gd name="adj" fmla="val 25000"/>
            </a:avLst>
          </a:prstGeom>
          <a:gradFill rotWithShape="1">
            <a:gsLst>
              <a:gs pos="0">
                <a:schemeClr val="accent2">
                  <a:gamma/>
                  <a:shade val="66667"/>
                  <a:invGamma/>
                </a:schemeClr>
              </a:gs>
              <a:gs pos="50000">
                <a:schemeClr val="accent2"/>
              </a:gs>
              <a:gs pos="100000">
                <a:schemeClr val="accent2">
                  <a:gamma/>
                  <a:shade val="66667"/>
                  <a:invGamma/>
                </a:schemeClr>
              </a:gs>
            </a:gsLst>
            <a:lin ang="0" scaled="1"/>
          </a:gradFill>
          <a:ln w="9525">
            <a:noFill/>
            <a:round/>
            <a:headEnd/>
            <a:tailEnd/>
          </a:ln>
          <a:effectLst/>
        </p:spPr>
        <p:txBody>
          <a:bodyPr wrap="none" anchor="ctr"/>
          <a:lstStyle/>
          <a:p>
            <a:pPr algn="ctr" eaLnBrk="0" hangingPunct="0"/>
            <a:r>
              <a:rPr lang="en-US" altLang="ko-KR" sz="1200" b="1" dirty="0" smtClean="0">
                <a:solidFill>
                  <a:schemeClr val="hlink"/>
                </a:solidFill>
                <a:ea typeface="굴림" charset="-127"/>
              </a:rPr>
              <a:t>Patients Survey </a:t>
            </a:r>
          </a:p>
          <a:p>
            <a:pPr algn="ctr" eaLnBrk="0" hangingPunct="0"/>
            <a:r>
              <a:rPr lang="en-US" altLang="ko-KR" sz="1200" b="1" dirty="0" smtClean="0">
                <a:solidFill>
                  <a:schemeClr val="hlink"/>
                </a:solidFill>
                <a:ea typeface="굴림" charset="-127"/>
              </a:rPr>
              <a:t>Feedback</a:t>
            </a:r>
            <a:endParaRPr lang="en-US" altLang="ko-KR" sz="1200" b="1" dirty="0" smtClean="0">
              <a:solidFill>
                <a:schemeClr val="hlink"/>
              </a:solidFill>
              <a:ea typeface="굴림" charset="-127"/>
            </a:endParaRPr>
          </a:p>
          <a:p>
            <a:pPr algn="ctr" eaLnBrk="0" hangingPunct="0"/>
            <a:endParaRPr lang="en-US" altLang="ko-KR" sz="1600" b="1" dirty="0">
              <a:solidFill>
                <a:schemeClr val="hlink"/>
              </a:solidFill>
              <a:ea typeface="굴림" charset="-127"/>
            </a:endParaRPr>
          </a:p>
        </p:txBody>
      </p:sp>
      <p:sp>
        <p:nvSpPr>
          <p:cNvPr id="39966" name="AutoShape 30"/>
          <p:cNvSpPr>
            <a:spLocks noChangeArrowheads="1"/>
          </p:cNvSpPr>
          <p:nvPr/>
        </p:nvSpPr>
        <p:spPr bwMode="gray">
          <a:xfrm>
            <a:off x="6847025" y="4139520"/>
            <a:ext cx="1655762" cy="719137"/>
          </a:xfrm>
          <a:prstGeom prst="can">
            <a:avLst>
              <a:gd name="adj" fmla="val 25000"/>
            </a:avLst>
          </a:prstGeom>
          <a:gradFill rotWithShape="1">
            <a:gsLst>
              <a:gs pos="0">
                <a:schemeClr val="accent2">
                  <a:gamma/>
                  <a:shade val="66667"/>
                  <a:invGamma/>
                </a:schemeClr>
              </a:gs>
              <a:gs pos="50000">
                <a:schemeClr val="accent2"/>
              </a:gs>
              <a:gs pos="100000">
                <a:schemeClr val="accent2">
                  <a:gamma/>
                  <a:shade val="66667"/>
                  <a:invGamma/>
                </a:schemeClr>
              </a:gs>
            </a:gsLst>
            <a:lin ang="0" scaled="1"/>
          </a:gradFill>
          <a:ln w="9525">
            <a:noFill/>
            <a:round/>
            <a:headEnd/>
            <a:tailEnd/>
          </a:ln>
          <a:effectLst/>
        </p:spPr>
        <p:txBody>
          <a:bodyPr wrap="none" anchor="ctr"/>
          <a:lstStyle/>
          <a:p>
            <a:pPr algn="ctr" eaLnBrk="0" hangingPunct="0"/>
            <a:r>
              <a:rPr lang="en-US" altLang="ko-KR" sz="1200" b="1" dirty="0" smtClean="0">
                <a:solidFill>
                  <a:schemeClr val="hlink"/>
                </a:solidFill>
                <a:ea typeface="굴림" charset="-127"/>
              </a:rPr>
              <a:t>Impact Evaluation</a:t>
            </a:r>
          </a:p>
          <a:p>
            <a:pPr algn="ctr" eaLnBrk="0" hangingPunct="0"/>
            <a:r>
              <a:rPr lang="en-US" altLang="ko-KR" sz="1200" b="1" dirty="0" smtClean="0">
                <a:solidFill>
                  <a:schemeClr val="hlink"/>
                </a:solidFill>
                <a:ea typeface="굴림" charset="-127"/>
              </a:rPr>
              <a:t> positive and negative</a:t>
            </a:r>
          </a:p>
          <a:p>
            <a:pPr algn="ctr" eaLnBrk="0" hangingPunct="0"/>
            <a:endParaRPr lang="en-US" altLang="ko-KR" sz="1600" b="1" dirty="0" smtClean="0">
              <a:solidFill>
                <a:schemeClr val="hlink"/>
              </a:solidFill>
              <a:ea typeface="굴림" charset="-127"/>
            </a:endParaRPr>
          </a:p>
        </p:txBody>
      </p:sp>
      <p:sp>
        <p:nvSpPr>
          <p:cNvPr id="39967" name="AutoShape 31"/>
          <p:cNvSpPr>
            <a:spLocks noChangeArrowheads="1"/>
          </p:cNvSpPr>
          <p:nvPr/>
        </p:nvSpPr>
        <p:spPr bwMode="gray">
          <a:xfrm>
            <a:off x="6756537" y="2880713"/>
            <a:ext cx="1655762" cy="719137"/>
          </a:xfrm>
          <a:prstGeom prst="can">
            <a:avLst>
              <a:gd name="adj" fmla="val 25000"/>
            </a:avLst>
          </a:prstGeom>
          <a:gradFill rotWithShape="1">
            <a:gsLst>
              <a:gs pos="0">
                <a:schemeClr val="accent2">
                  <a:gamma/>
                  <a:shade val="66667"/>
                  <a:invGamma/>
                </a:schemeClr>
              </a:gs>
              <a:gs pos="50000">
                <a:schemeClr val="accent2"/>
              </a:gs>
              <a:gs pos="100000">
                <a:schemeClr val="accent2">
                  <a:gamma/>
                  <a:shade val="66667"/>
                  <a:invGamma/>
                </a:schemeClr>
              </a:gs>
            </a:gsLst>
            <a:lin ang="0" scaled="1"/>
          </a:gradFill>
          <a:ln w="9525">
            <a:noFill/>
            <a:round/>
            <a:headEnd/>
            <a:tailEnd/>
          </a:ln>
          <a:effectLst/>
        </p:spPr>
        <p:txBody>
          <a:bodyPr wrap="none" anchor="ctr"/>
          <a:lstStyle/>
          <a:p>
            <a:pPr algn="ctr" eaLnBrk="0" hangingPunct="0"/>
            <a:r>
              <a:rPr lang="en-US" altLang="ko-KR" sz="1200" b="1" dirty="0" smtClean="0">
                <a:solidFill>
                  <a:schemeClr val="hlink"/>
                </a:solidFill>
                <a:ea typeface="굴림" charset="-127"/>
              </a:rPr>
              <a:t>Document </a:t>
            </a:r>
          </a:p>
          <a:p>
            <a:pPr algn="ctr" eaLnBrk="0" hangingPunct="0"/>
            <a:r>
              <a:rPr lang="en-US" altLang="ko-KR" sz="1200" b="1" dirty="0" smtClean="0">
                <a:solidFill>
                  <a:schemeClr val="hlink"/>
                </a:solidFill>
                <a:ea typeface="굴림" charset="-127"/>
              </a:rPr>
              <a:t>Accomplishments</a:t>
            </a:r>
            <a:endParaRPr lang="en-US" altLang="ko-KR" sz="1200" b="1" dirty="0">
              <a:solidFill>
                <a:schemeClr val="hlink"/>
              </a:solidFill>
              <a:ea typeface="굴림" charset="-127"/>
            </a:endParaRPr>
          </a:p>
        </p:txBody>
      </p:sp>
      <p:sp>
        <p:nvSpPr>
          <p:cNvPr id="39969" name="AutoShape 33"/>
          <p:cNvSpPr>
            <a:spLocks noChangeArrowheads="1"/>
          </p:cNvSpPr>
          <p:nvPr/>
        </p:nvSpPr>
        <p:spPr bwMode="gray">
          <a:xfrm>
            <a:off x="446038" y="4038600"/>
            <a:ext cx="1655762" cy="719137"/>
          </a:xfrm>
          <a:prstGeom prst="can">
            <a:avLst>
              <a:gd name="adj" fmla="val 25000"/>
            </a:avLst>
          </a:prstGeom>
          <a:gradFill rotWithShape="1">
            <a:gsLst>
              <a:gs pos="0">
                <a:schemeClr val="tx2">
                  <a:gamma/>
                  <a:shade val="66667"/>
                  <a:invGamma/>
                </a:schemeClr>
              </a:gs>
              <a:gs pos="50000">
                <a:schemeClr val="tx2"/>
              </a:gs>
              <a:gs pos="100000">
                <a:schemeClr val="tx2">
                  <a:gamma/>
                  <a:shade val="66667"/>
                  <a:invGamma/>
                </a:schemeClr>
              </a:gs>
            </a:gsLst>
            <a:lin ang="0" scaled="1"/>
          </a:gradFill>
          <a:ln w="9525">
            <a:noFill/>
            <a:round/>
            <a:headEnd/>
            <a:tailEnd/>
          </a:ln>
          <a:effectLst/>
        </p:spPr>
        <p:txBody>
          <a:bodyPr wrap="none" anchor="ctr"/>
          <a:lstStyle/>
          <a:p>
            <a:pPr algn="ctr" eaLnBrk="0" hangingPunct="0"/>
            <a:endParaRPr lang="en-US" altLang="ko-KR" sz="1600" b="1" dirty="0" smtClean="0">
              <a:solidFill>
                <a:schemeClr val="hlink"/>
              </a:solidFill>
              <a:ea typeface="굴림" charset="-127"/>
            </a:endParaRPr>
          </a:p>
          <a:p>
            <a:pPr algn="ctr" eaLnBrk="0" hangingPunct="0"/>
            <a:r>
              <a:rPr lang="en-US" altLang="ko-KR" sz="1200" b="1" dirty="0" smtClean="0">
                <a:solidFill>
                  <a:schemeClr val="hlink"/>
                </a:solidFill>
                <a:ea typeface="굴림" charset="-127"/>
              </a:rPr>
              <a:t>Program </a:t>
            </a:r>
          </a:p>
          <a:p>
            <a:pPr algn="ctr" eaLnBrk="0" hangingPunct="0"/>
            <a:r>
              <a:rPr lang="en-US" altLang="ko-KR" sz="1200" b="1" dirty="0" smtClean="0">
                <a:solidFill>
                  <a:schemeClr val="hlink"/>
                </a:solidFill>
                <a:ea typeface="굴림" charset="-127"/>
              </a:rPr>
              <a:t>Feedback</a:t>
            </a:r>
            <a:endParaRPr lang="en-US" altLang="ko-KR" sz="1200" b="1" dirty="0" smtClean="0">
              <a:solidFill>
                <a:schemeClr val="hlink"/>
              </a:solidFill>
              <a:ea typeface="굴림" charset="-127"/>
            </a:endParaRPr>
          </a:p>
          <a:p>
            <a:pPr algn="ctr" eaLnBrk="0" hangingPunct="0"/>
            <a:endParaRPr lang="en-US" altLang="ko-KR" sz="1600" b="1" dirty="0">
              <a:solidFill>
                <a:schemeClr val="hlink"/>
              </a:solidFill>
              <a:ea typeface="굴림" charset="-127"/>
            </a:endParaRPr>
          </a:p>
        </p:txBody>
      </p:sp>
      <p:sp>
        <p:nvSpPr>
          <p:cNvPr id="39970" name="AutoShape 34"/>
          <p:cNvSpPr>
            <a:spLocks noChangeArrowheads="1"/>
          </p:cNvSpPr>
          <p:nvPr/>
        </p:nvSpPr>
        <p:spPr bwMode="gray">
          <a:xfrm>
            <a:off x="445225" y="5157014"/>
            <a:ext cx="1655762" cy="719138"/>
          </a:xfrm>
          <a:prstGeom prst="can">
            <a:avLst>
              <a:gd name="adj" fmla="val 25000"/>
            </a:avLst>
          </a:prstGeom>
          <a:gradFill rotWithShape="1">
            <a:gsLst>
              <a:gs pos="0">
                <a:schemeClr val="tx2">
                  <a:gamma/>
                  <a:shade val="66667"/>
                  <a:invGamma/>
                </a:schemeClr>
              </a:gs>
              <a:gs pos="50000">
                <a:schemeClr val="tx2"/>
              </a:gs>
              <a:gs pos="100000">
                <a:schemeClr val="tx2">
                  <a:gamma/>
                  <a:shade val="66667"/>
                  <a:invGamma/>
                </a:schemeClr>
              </a:gs>
            </a:gsLst>
            <a:lin ang="0" scaled="1"/>
          </a:gradFill>
          <a:ln w="9525">
            <a:noFill/>
            <a:round/>
            <a:headEnd/>
            <a:tailEnd/>
          </a:ln>
          <a:effectLst/>
        </p:spPr>
        <p:txBody>
          <a:bodyPr wrap="none" anchor="ctr"/>
          <a:lstStyle/>
          <a:p>
            <a:pPr algn="ctr" eaLnBrk="0" hangingPunct="0"/>
            <a:r>
              <a:rPr lang="en-US" altLang="ko-KR" sz="1150" b="1" dirty="0" smtClean="0">
                <a:solidFill>
                  <a:schemeClr val="hlink"/>
                </a:solidFill>
                <a:ea typeface="굴림" charset="-127"/>
              </a:rPr>
              <a:t>Customer Service </a:t>
            </a:r>
          </a:p>
          <a:p>
            <a:pPr algn="ctr" eaLnBrk="0" hangingPunct="0"/>
            <a:r>
              <a:rPr lang="en-US" altLang="ko-KR" sz="1150" b="1" dirty="0" smtClean="0">
                <a:solidFill>
                  <a:schemeClr val="hlink"/>
                </a:solidFill>
                <a:ea typeface="굴림" charset="-127"/>
              </a:rPr>
              <a:t>Rating </a:t>
            </a:r>
            <a:r>
              <a:rPr lang="en-US" altLang="ko-KR" sz="1150" b="1" dirty="0" smtClean="0">
                <a:solidFill>
                  <a:schemeClr val="hlink"/>
                </a:solidFill>
                <a:ea typeface="굴림" charset="-127"/>
              </a:rPr>
              <a:t>Results</a:t>
            </a:r>
            <a:endParaRPr lang="en-US" altLang="ko-KR" sz="1150" b="1" dirty="0">
              <a:solidFill>
                <a:schemeClr val="hlink"/>
              </a:solidFill>
              <a:ea typeface="굴림" charset="-127"/>
            </a:endParaRPr>
          </a:p>
        </p:txBody>
      </p:sp>
      <p:sp>
        <p:nvSpPr>
          <p:cNvPr id="21" name="TextBox 20"/>
          <p:cNvSpPr txBox="1"/>
          <p:nvPr/>
        </p:nvSpPr>
        <p:spPr>
          <a:xfrm>
            <a:off x="2626092" y="2066281"/>
            <a:ext cx="3774708" cy="584775"/>
          </a:xfrm>
          <a:prstGeom prst="rect">
            <a:avLst/>
          </a:prstGeom>
          <a:noFill/>
        </p:spPr>
        <p:txBody>
          <a:bodyPr wrap="square" rtlCol="0">
            <a:spAutoFit/>
          </a:bodyPr>
          <a:lstStyle/>
          <a:p>
            <a:r>
              <a:rPr lang="en-US" sz="3200" dirty="0" smtClean="0">
                <a:solidFill>
                  <a:schemeClr val="tx2"/>
                </a:solidFill>
              </a:rPr>
              <a:t>Program Evaluation</a:t>
            </a:r>
            <a:endParaRPr lang="en-US" sz="3200" dirty="0">
              <a:solidFill>
                <a:schemeClr val="tx2"/>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0" name="AutoShape 8"/>
          <p:cNvSpPr>
            <a:spLocks noChangeArrowheads="1"/>
          </p:cNvSpPr>
          <p:nvPr/>
        </p:nvSpPr>
        <p:spPr bwMode="gray">
          <a:xfrm>
            <a:off x="3162300" y="3399437"/>
            <a:ext cx="2971800" cy="2862322"/>
          </a:xfrm>
          <a:prstGeom prst="chevron">
            <a:avLst>
              <a:gd name="adj" fmla="val 19371"/>
            </a:avLst>
          </a:prstGeom>
          <a:gradFill rotWithShape="0">
            <a:gsLst>
              <a:gs pos="0">
                <a:schemeClr val="accent1"/>
              </a:gs>
              <a:gs pos="100000">
                <a:schemeClr val="accent1">
                  <a:gamma/>
                  <a:tint val="40000"/>
                  <a:invGamma/>
                </a:schemeClr>
              </a:gs>
            </a:gsLst>
            <a:lin ang="5400000" scaled="1"/>
          </a:gradFill>
          <a:ln w="38100">
            <a:solidFill>
              <a:srgbClr val="FFFFFF"/>
            </a:solidFill>
            <a:miter lim="800000"/>
            <a:headEnd/>
            <a:tailEnd/>
          </a:ln>
          <a:effectLst>
            <a:outerShdw dist="109250" dir="3267739" algn="ctr" rotWithShape="0">
              <a:srgbClr val="808080">
                <a:alpha val="50000"/>
              </a:srgbClr>
            </a:outerShdw>
          </a:effectLst>
        </p:spPr>
        <p:txBody>
          <a:bodyPr anchor="ctr">
            <a:spAutoFit/>
          </a:bodyPr>
          <a:lstStyle/>
          <a:p>
            <a:endParaRPr lang="en-US" sz="1200" dirty="0" smtClean="0">
              <a:solidFill>
                <a:schemeClr val="tx2"/>
              </a:solidFill>
            </a:endParaRPr>
          </a:p>
          <a:p>
            <a:r>
              <a:rPr lang="en-US" sz="1200" dirty="0" smtClean="0">
                <a:solidFill>
                  <a:schemeClr val="tx2"/>
                </a:solidFill>
              </a:rPr>
              <a:t>Face to Face</a:t>
            </a:r>
          </a:p>
          <a:p>
            <a:r>
              <a:rPr lang="en-US" sz="1200" dirty="0" smtClean="0">
                <a:solidFill>
                  <a:schemeClr val="tx2"/>
                </a:solidFill>
              </a:rPr>
              <a:t>Written Confirmation</a:t>
            </a:r>
          </a:p>
          <a:p>
            <a:r>
              <a:rPr lang="en-US" sz="1200" dirty="0" smtClean="0">
                <a:solidFill>
                  <a:schemeClr val="tx2"/>
                </a:solidFill>
              </a:rPr>
              <a:t>Readiness Training</a:t>
            </a:r>
          </a:p>
          <a:p>
            <a:r>
              <a:rPr lang="en-US" sz="1200" dirty="0" smtClean="0">
                <a:solidFill>
                  <a:schemeClr val="tx2"/>
                </a:solidFill>
              </a:rPr>
              <a:t>Sharing Patient Ratings</a:t>
            </a:r>
          </a:p>
          <a:p>
            <a:r>
              <a:rPr lang="en-US" sz="1200" dirty="0" smtClean="0">
                <a:solidFill>
                  <a:schemeClr val="tx2"/>
                </a:solidFill>
              </a:rPr>
              <a:t>Monthly Reports</a:t>
            </a:r>
          </a:p>
          <a:p>
            <a:r>
              <a:rPr lang="en-US" sz="1200" dirty="0" smtClean="0">
                <a:solidFill>
                  <a:schemeClr val="tx2"/>
                </a:solidFill>
              </a:rPr>
              <a:t>Weekly Reports</a:t>
            </a:r>
          </a:p>
          <a:p>
            <a:r>
              <a:rPr lang="en-US" sz="1200" dirty="0" smtClean="0">
                <a:solidFill>
                  <a:schemeClr val="tx2"/>
                </a:solidFill>
              </a:rPr>
              <a:t>Yearly Results</a:t>
            </a:r>
          </a:p>
          <a:p>
            <a:r>
              <a:rPr lang="en-US" sz="1200" dirty="0" smtClean="0">
                <a:solidFill>
                  <a:schemeClr val="tx2"/>
                </a:solidFill>
              </a:rPr>
              <a:t>Video Delivery</a:t>
            </a:r>
          </a:p>
          <a:p>
            <a:r>
              <a:rPr lang="en-US" sz="1200" dirty="0" smtClean="0">
                <a:solidFill>
                  <a:schemeClr val="tx2"/>
                </a:solidFill>
              </a:rPr>
              <a:t>Follow-up Emails</a:t>
            </a:r>
          </a:p>
          <a:p>
            <a:r>
              <a:rPr lang="en-US" sz="1200" dirty="0" smtClean="0">
                <a:solidFill>
                  <a:schemeClr val="tx2"/>
                </a:solidFill>
              </a:rPr>
              <a:t>Progress Emails</a:t>
            </a:r>
          </a:p>
          <a:p>
            <a:r>
              <a:rPr lang="en-US" sz="1200" dirty="0" smtClean="0">
                <a:solidFill>
                  <a:schemeClr val="tx2"/>
                </a:solidFill>
              </a:rPr>
              <a:t>Announcements</a:t>
            </a:r>
            <a:r>
              <a:rPr lang="en-US" sz="1200" dirty="0" smtClean="0">
                <a:solidFill>
                  <a:schemeClr val="tx2"/>
                </a:solidFill>
              </a:rPr>
              <a:t> </a:t>
            </a:r>
          </a:p>
          <a:p>
            <a:endParaRPr lang="en-US" sz="1200" dirty="0">
              <a:solidFill>
                <a:schemeClr val="tx2"/>
              </a:solidFill>
            </a:endParaRPr>
          </a:p>
          <a:p>
            <a:endParaRPr lang="en-US" sz="1200" dirty="0" smtClean="0">
              <a:solidFill>
                <a:schemeClr val="tx2"/>
              </a:solidFill>
            </a:endParaRPr>
          </a:p>
          <a:p>
            <a:endParaRPr lang="en-US" sz="1200" dirty="0">
              <a:solidFill>
                <a:schemeClr val="tx2"/>
              </a:solidFill>
            </a:endParaRPr>
          </a:p>
        </p:txBody>
      </p:sp>
      <p:sp>
        <p:nvSpPr>
          <p:cNvPr id="8" name="TextBox 7"/>
          <p:cNvSpPr txBox="1"/>
          <p:nvPr/>
        </p:nvSpPr>
        <p:spPr>
          <a:xfrm>
            <a:off x="1676400" y="2164316"/>
            <a:ext cx="5029200" cy="584775"/>
          </a:xfrm>
          <a:prstGeom prst="rect">
            <a:avLst/>
          </a:prstGeom>
          <a:noFill/>
        </p:spPr>
        <p:txBody>
          <a:bodyPr wrap="square" rtlCol="0">
            <a:spAutoFit/>
          </a:bodyPr>
          <a:lstStyle/>
          <a:p>
            <a:r>
              <a:rPr lang="en-US" sz="3200" dirty="0" smtClean="0">
                <a:solidFill>
                  <a:schemeClr val="tx2"/>
                </a:solidFill>
              </a:rPr>
              <a:t>Communicating Changes</a:t>
            </a:r>
            <a:endParaRPr lang="en-US" sz="3200" dirty="0">
              <a:solidFill>
                <a:schemeClr val="tx2"/>
              </a:solidFill>
            </a:endParaRPr>
          </a:p>
        </p:txBody>
      </p:sp>
      <p:sp>
        <p:nvSpPr>
          <p:cNvPr id="9" name="TextBox 8"/>
          <p:cNvSpPr txBox="1"/>
          <p:nvPr/>
        </p:nvSpPr>
        <p:spPr>
          <a:xfrm>
            <a:off x="609600" y="6248400"/>
            <a:ext cx="8229600" cy="276999"/>
          </a:xfrm>
          <a:prstGeom prst="rect">
            <a:avLst/>
          </a:prstGeom>
          <a:noFill/>
        </p:spPr>
        <p:txBody>
          <a:bodyPr wrap="square" rtlCol="0">
            <a:spAutoFit/>
          </a:bodyPr>
          <a:lstStyle/>
          <a:p>
            <a:r>
              <a:rPr lang="en-US" sz="1200" dirty="0" smtClean="0"/>
              <a:t> </a:t>
            </a:r>
            <a:endParaRPr lang="en-US" sz="1200" dirty="0"/>
          </a:p>
        </p:txBody>
      </p:sp>
      <p:pic>
        <p:nvPicPr>
          <p:cNvPr id="3" name="Picture 2"/>
          <p:cNvPicPr>
            <a:picLocks noChangeAspect="1"/>
          </p:cNvPicPr>
          <p:nvPr/>
        </p:nvPicPr>
        <p:blipFill>
          <a:blip r:embed="rId4"/>
          <a:stretch>
            <a:fillRect/>
          </a:stretch>
        </p:blipFill>
        <p:spPr>
          <a:xfrm>
            <a:off x="5564486" y="3370789"/>
            <a:ext cx="3084843" cy="2987299"/>
          </a:xfrm>
          <a:prstGeom prst="rect">
            <a:avLst/>
          </a:prstGeom>
        </p:spPr>
      </p:pic>
      <p:pic>
        <p:nvPicPr>
          <p:cNvPr id="4" name="Picture 3"/>
          <p:cNvPicPr>
            <a:picLocks noChangeAspect="1"/>
          </p:cNvPicPr>
          <p:nvPr/>
        </p:nvPicPr>
        <p:blipFill>
          <a:blip r:embed="rId5"/>
          <a:stretch>
            <a:fillRect/>
          </a:stretch>
        </p:blipFill>
        <p:spPr>
          <a:xfrm>
            <a:off x="677551" y="3370788"/>
            <a:ext cx="3084843" cy="2987299"/>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00"/>
            <a:ext cx="7643812" cy="649287"/>
          </a:xfrm>
        </p:spPr>
        <p:txBody>
          <a:bodyPr/>
          <a:lstStyle/>
          <a:p>
            <a:pPr algn="ctr"/>
            <a:r>
              <a:rPr lang="en-US" dirty="0" smtClean="0"/>
              <a:t>Nursing Journal References</a:t>
            </a:r>
            <a:endParaRPr lang="en-US" dirty="0"/>
          </a:p>
        </p:txBody>
      </p:sp>
      <p:sp>
        <p:nvSpPr>
          <p:cNvPr id="3" name="Content Placeholder 2"/>
          <p:cNvSpPr>
            <a:spLocks noGrp="1"/>
          </p:cNvSpPr>
          <p:nvPr>
            <p:ph idx="1"/>
          </p:nvPr>
        </p:nvSpPr>
        <p:spPr>
          <a:xfrm>
            <a:off x="990600" y="2133600"/>
            <a:ext cx="7643812" cy="3814763"/>
          </a:xfrm>
        </p:spPr>
        <p:txBody>
          <a:bodyPr/>
          <a:lstStyle/>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a:solidFill>
                  <a:srgbClr val="FFFF00"/>
                </a:solidFill>
                <a:latin typeface="Times New Roman" panose="02020603050405020304" pitchFamily="18" charset="0"/>
                <a:cs typeface="Times New Roman" panose="02020603050405020304" pitchFamily="18" charset="0"/>
              </a:rPr>
              <a:t>Efstathiou, G.,Papastavrou, </a:t>
            </a:r>
            <a:r>
              <a:rPr lang="en-US" sz="1200" dirty="0">
                <a:solidFill>
                  <a:srgbClr val="FFFF00"/>
                </a:solidFill>
                <a:latin typeface="Times New Roman" panose="02020603050405020304" pitchFamily="18" charset="0"/>
                <a:cs typeface="Times New Roman" panose="02020603050405020304" pitchFamily="18" charset="0"/>
              </a:rPr>
              <a:t>E.,Raftopoulos,V</a:t>
            </a:r>
            <a:r>
              <a:rPr lang="en-US" sz="1200" dirty="0">
                <a:solidFill>
                  <a:srgbClr val="FFFF00"/>
                </a:solidFill>
                <a:latin typeface="Times New Roman" panose="02020603050405020304" pitchFamily="18" charset="0"/>
                <a:cs typeface="Times New Roman" panose="02020603050405020304" pitchFamily="18" charset="0"/>
              </a:rPr>
              <a:t>. &amp;Merkouris,A.(2011). Factors influencing nurses' compliance with Standard Precautions in order to avoid occupational exposure to microorganisms: A focus group study. </a:t>
            </a:r>
            <a:r>
              <a:rPr lang="en-US" sz="1200" i="1" dirty="0">
                <a:solidFill>
                  <a:srgbClr val="FFFF00"/>
                </a:solidFill>
                <a:latin typeface="Times New Roman" panose="02020603050405020304" pitchFamily="18" charset="0"/>
                <a:cs typeface="Times New Roman" panose="02020603050405020304" pitchFamily="18" charset="0"/>
              </a:rPr>
              <a:t>BMC Nursing. </a:t>
            </a:r>
            <a:r>
              <a:rPr lang="en-US" sz="1200" i="1" dirty="0" smtClean="0">
                <a:solidFill>
                  <a:srgbClr val="FFFF00"/>
                </a:solidFill>
                <a:latin typeface="Times New Roman" panose="02020603050405020304" pitchFamily="18" charset="0"/>
                <a:cs typeface="Times New Roman" panose="02020603050405020304" pitchFamily="18" charset="0"/>
              </a:rPr>
              <a:t>10,1-12</a:t>
            </a:r>
          </a:p>
          <a:p>
            <a:r>
              <a:rPr lang="en-US" sz="1200" dirty="0">
                <a:latin typeface="Times New Roman" panose="02020603050405020304" pitchFamily="18" charset="0"/>
                <a:cs typeface="Times New Roman" panose="02020603050405020304" pitchFamily="18" charset="0"/>
              </a:rPr>
              <a:t>Gamble,M</a:t>
            </a:r>
            <a:r>
              <a:rPr lang="en-US" sz="1200" dirty="0">
                <a:latin typeface="Times New Roman" panose="02020603050405020304" pitchFamily="18" charset="0"/>
                <a:cs typeface="Times New Roman" panose="02020603050405020304" pitchFamily="18" charset="0"/>
              </a:rPr>
              <a:t>.(Oct 2013) 200 hospital benchmarks. Retrieved  from</a:t>
            </a:r>
          </a:p>
          <a:p>
            <a:pPr marL="0" indent="0">
              <a:buNone/>
            </a:pPr>
            <a:r>
              <a:rPr lang="en-US" sz="1200" dirty="0" smtClean="0">
                <a:latin typeface="Times New Roman" panose="02020603050405020304" pitchFamily="18" charset="0"/>
                <a:cs typeface="Times New Roman" panose="02020603050405020304" pitchFamily="18" charset="0"/>
              </a:rPr>
              <a:t>         http</a:t>
            </a:r>
            <a:r>
              <a:rPr lang="en-US" sz="1200" dirty="0">
                <a:latin typeface="Times New Roman" panose="02020603050405020304" pitchFamily="18" charset="0"/>
                <a:cs typeface="Times New Roman" panose="02020603050405020304" pitchFamily="18" charset="0"/>
              </a:rPr>
              <a:t>://www.beckershospitalreview.com/lists/200-hospital-benchmarks-october-2012.html</a:t>
            </a:r>
          </a:p>
          <a:p>
            <a:r>
              <a:rPr lang="en-US" sz="1200" dirty="0" smtClean="0">
                <a:latin typeface="Times New Roman" panose="02020603050405020304" pitchFamily="18" charset="0"/>
                <a:cs typeface="Times New Roman" panose="02020603050405020304" pitchFamily="18" charset="0"/>
              </a:rPr>
              <a:t>Middleton,J</a:t>
            </a:r>
            <a:r>
              <a:rPr lang="en-US" sz="1200" dirty="0">
                <a:latin typeface="Times New Roman" panose="02020603050405020304" pitchFamily="18" charset="0"/>
                <a:cs typeface="Times New Roman" panose="02020603050405020304" pitchFamily="18" charset="0"/>
              </a:rPr>
              <a:t>.(Aug 2011).Managing change by empowering staff. Nursing Times.  Retrieved from</a:t>
            </a:r>
          </a:p>
          <a:p>
            <a:r>
              <a:rPr lang="en-US" sz="1200" dirty="0">
                <a:latin typeface="Times New Roman" panose="02020603050405020304" pitchFamily="18" charset="0"/>
                <a:cs typeface="Times New Roman" panose="02020603050405020304" pitchFamily="18" charset="0"/>
                <a:hlinkClick r:id="rId4"/>
              </a:rPr>
              <a:t>http://</a:t>
            </a:r>
            <a:r>
              <a:rPr lang="en-US" sz="1200" dirty="0" smtClean="0">
                <a:latin typeface="Times New Roman" panose="02020603050405020304" pitchFamily="18" charset="0"/>
                <a:cs typeface="Times New Roman" panose="02020603050405020304" pitchFamily="18" charset="0"/>
                <a:hlinkClick r:id="rId4"/>
              </a:rPr>
              <a:t>www.nursingtimes.net/nursing-practice/clinical-zones/management/managing-change-by-empowering-staff/5033731.article</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Solomon</a:t>
            </a:r>
            <a:r>
              <a:rPr lang="en-US" sz="1200" dirty="0" smtClean="0">
                <a:latin typeface="Times New Roman" panose="02020603050405020304" pitchFamily="18" charset="0"/>
                <a:cs typeface="Times New Roman" panose="02020603050405020304" pitchFamily="18" charset="0"/>
              </a:rPr>
              <a:t>, M</a:t>
            </a:r>
            <a:r>
              <a:rPr lang="en-US" sz="1200" dirty="0">
                <a:latin typeface="Times New Roman" panose="02020603050405020304" pitchFamily="18" charset="0"/>
                <a:cs typeface="Times New Roman" panose="02020603050405020304" pitchFamily="18" charset="0"/>
              </a:rPr>
              <a:t>.(Dec 2013) </a:t>
            </a:r>
            <a:r>
              <a:rPr lang="en-US" sz="1200" b="1" dirty="0">
                <a:latin typeface="Times New Roman" panose="02020603050405020304" pitchFamily="18" charset="0"/>
                <a:cs typeface="Times New Roman" panose="02020603050405020304" pitchFamily="18" charset="0"/>
              </a:rPr>
              <a:t>improving the hospital patient customer experience (it's about more than </a:t>
            </a:r>
            <a:r>
              <a:rPr lang="en-US" sz="1200" b="1" dirty="0">
                <a:latin typeface="Times New Roman" panose="02020603050405020304" pitchFamily="18" charset="0"/>
                <a:cs typeface="Times New Roman" panose="02020603050405020304" pitchFamily="18" charset="0"/>
              </a:rPr>
              <a:t>HCAHPS</a:t>
            </a:r>
            <a:r>
              <a:rPr lang="en-US" sz="1200" b="1" dirty="0">
                <a:latin typeface="Times New Roman" panose="02020603050405020304" pitchFamily="18" charset="0"/>
                <a:cs typeface="Times New Roman" panose="02020603050405020304" pitchFamily="18" charset="0"/>
              </a:rPr>
              <a:t> scores</a:t>
            </a:r>
            <a:r>
              <a:rPr lang="en-US" sz="1200" dirty="0">
                <a:latin typeface="Times New Roman" panose="02020603050405020304" pitchFamily="18" charset="0"/>
                <a:cs typeface="Times New Roman" panose="02020603050405020304" pitchFamily="18" charset="0"/>
              </a:rPr>
              <a:t> Retrieved  from</a:t>
            </a:r>
          </a:p>
          <a:p>
            <a:r>
              <a:rPr lang="en-US" sz="1200" dirty="0">
                <a:latin typeface="Times New Roman" panose="02020603050405020304" pitchFamily="18" charset="0"/>
                <a:cs typeface="Times New Roman" panose="02020603050405020304" pitchFamily="18" charset="0"/>
              </a:rPr>
              <a:t>http://www.forbes.com/sites/micahsolomon/2013/12/20/miracle-cure-driving-patient-satisfaction-for-hospital-and-healthcar</a:t>
            </a:r>
          </a:p>
          <a:p>
            <a:r>
              <a:rPr lang="en-US" sz="1200" i="1" dirty="0" smtClean="0">
                <a:latin typeface="Times New Roman" panose="02020603050405020304" pitchFamily="18" charset="0"/>
                <a:cs typeface="Times New Roman" panose="02020603050405020304" pitchFamily="18" charset="0"/>
              </a:rPr>
              <a:t> </a:t>
            </a:r>
            <a:r>
              <a:rPr lang="en-US" sz="1200" dirty="0">
                <a:solidFill>
                  <a:srgbClr val="FFFF00"/>
                </a:solidFill>
                <a:latin typeface="Times New Roman" panose="02020603050405020304" pitchFamily="18" charset="0"/>
                <a:cs typeface="Times New Roman" panose="02020603050405020304" pitchFamily="18" charset="0"/>
              </a:rPr>
              <a:t>Tomajan,K,(Jan 2012). Advocating for Nurses and Nursing" </a:t>
            </a:r>
            <a:r>
              <a:rPr lang="en-US" sz="1200" i="1" dirty="0">
                <a:solidFill>
                  <a:srgbClr val="FFFF00"/>
                </a:solidFill>
                <a:latin typeface="Times New Roman" panose="02020603050405020304" pitchFamily="18" charset="0"/>
                <a:cs typeface="Times New Roman" panose="02020603050405020304" pitchFamily="18" charset="0"/>
              </a:rPr>
              <a:t>OJIN: The Online Journal of Issues in Nursing Vol. 17, 1-10. Pdf  at </a:t>
            </a:r>
            <a:r>
              <a:rPr lang="en-US" sz="1200" i="1" dirty="0">
                <a:solidFill>
                  <a:srgbClr val="FFFF00"/>
                </a:solidFill>
                <a:latin typeface="Times New Roman" panose="02020603050405020304" pitchFamily="18" charset="0"/>
                <a:cs typeface="Times New Roman" panose="02020603050405020304" pitchFamily="18" charset="0"/>
                <a:hlinkClick r:id="rId5"/>
              </a:rPr>
              <a:t>http://nursingworld.org/MainMenuCategories/ANAMarketplace/ANAPeriodicals/OJIN/TableofContents/Vol-17-2012/No1-Jan-2012/Advocating-for-Nurses.html</a:t>
            </a:r>
            <a:endParaRPr lang="en-US" sz="1200" i="1" dirty="0">
              <a:solidFill>
                <a:srgbClr val="FFFF00"/>
              </a:solidFill>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Williams,E.(2014). </a:t>
            </a:r>
            <a:r>
              <a:rPr lang="en-US" sz="1200" dirty="0">
                <a:latin typeface="Times New Roman" panose="02020603050405020304" pitchFamily="18" charset="0"/>
                <a:cs typeface="Times New Roman" panose="02020603050405020304" pitchFamily="18" charset="0"/>
              </a:rPr>
              <a:t>Leadership </a:t>
            </a:r>
            <a:r>
              <a:rPr lang="en-US" sz="1200" dirty="0" smtClean="0">
                <a:latin typeface="Times New Roman" panose="02020603050405020304" pitchFamily="18" charset="0"/>
                <a:cs typeface="Times New Roman" panose="02020603050405020304" pitchFamily="18" charset="0"/>
              </a:rPr>
              <a:t>styles </a:t>
            </a:r>
            <a:r>
              <a:rPr lang="en-US" sz="1200" dirty="0">
                <a:latin typeface="Times New Roman" panose="02020603050405020304" pitchFamily="18" charset="0"/>
                <a:cs typeface="Times New Roman" panose="02020603050405020304" pitchFamily="18" charset="0"/>
              </a:rPr>
              <a:t>in Nursing </a:t>
            </a:r>
            <a:r>
              <a:rPr lang="en-US" sz="1200" dirty="0" smtClean="0">
                <a:latin typeface="Times New Roman" panose="02020603050405020304" pitchFamily="18" charset="0"/>
                <a:cs typeface="Times New Roman" panose="02020603050405020304" pitchFamily="18" charset="0"/>
              </a:rPr>
              <a:t>management. Retrieved </a:t>
            </a:r>
            <a:r>
              <a:rPr lang="en-US" sz="1200" dirty="0">
                <a:latin typeface="Times New Roman" panose="02020603050405020304" pitchFamily="18" charset="0"/>
                <a:cs typeface="Times New Roman" panose="02020603050405020304" pitchFamily="18" charset="0"/>
              </a:rPr>
              <a:t>from </a:t>
            </a:r>
            <a:r>
              <a:rPr lang="en-US" sz="1200" b="1" dirty="0">
                <a:latin typeface="Times New Roman" panose="02020603050405020304" pitchFamily="18" charset="0"/>
                <a:cs typeface="Times New Roman" panose="02020603050405020304" pitchFamily="18" charset="0"/>
                <a:hlinkClick r:id="rId6"/>
              </a:rPr>
              <a:t>http://</a:t>
            </a:r>
            <a:r>
              <a:rPr lang="en-US" sz="1200" b="1" dirty="0" smtClean="0">
                <a:latin typeface="Times New Roman" panose="02020603050405020304" pitchFamily="18" charset="0"/>
                <a:cs typeface="Times New Roman" panose="02020603050405020304" pitchFamily="18" charset="0"/>
                <a:hlinkClick r:id="rId6"/>
              </a:rPr>
              <a:t>work.chron.com/leadership-styles-nursing-management-16070.html</a:t>
            </a:r>
            <a:endParaRPr lang="en-US" sz="1200" b="1"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Wirth</a:t>
            </a:r>
            <a:r>
              <a:rPr lang="en-US" sz="1200" dirty="0">
                <a:latin typeface="Times New Roman" panose="02020603050405020304" pitchFamily="18" charset="0"/>
                <a:cs typeface="Times New Roman" panose="02020603050405020304" pitchFamily="18" charset="0"/>
              </a:rPr>
              <a:t>, R.(2004). Lewin/Scheins change theory. </a:t>
            </a:r>
            <a:r>
              <a:rPr lang="en-US" sz="1200" i="1" dirty="0">
                <a:latin typeface="Times New Roman" panose="02020603050405020304" pitchFamily="18" charset="0"/>
                <a:cs typeface="Times New Roman" panose="02020603050405020304" pitchFamily="18" charset="0"/>
              </a:rPr>
              <a:t>Academic Learning. 14, 1-68</a:t>
            </a:r>
          </a:p>
          <a:p>
            <a:pPr marL="0" indent="0">
              <a:buNone/>
            </a:pPr>
            <a:r>
              <a:rPr lang="en-US" sz="1200" dirty="0" smtClean="0">
                <a:latin typeface="Times New Roman" panose="02020603050405020304" pitchFamily="18" charset="0"/>
                <a:cs typeface="Times New Roman" panose="02020603050405020304" pitchFamily="18" charset="0"/>
              </a:rPr>
              <a:t>          Located </a:t>
            </a:r>
            <a:r>
              <a:rPr lang="en-US" sz="1200" dirty="0">
                <a:latin typeface="Times New Roman" panose="02020603050405020304" pitchFamily="18" charset="0"/>
                <a:cs typeface="Times New Roman" panose="02020603050405020304" pitchFamily="18" charset="0"/>
              </a:rPr>
              <a:t>at http://www.entarga.com/orgchange/lewinschein.pdf</a:t>
            </a:r>
          </a:p>
          <a:p>
            <a:endParaRPr lang="en-US" sz="12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pPr marL="0" indent="0">
              <a:buNone/>
            </a:pPr>
            <a:r>
              <a:rPr lang="en-US" sz="1200" i="1" dirty="0" smtClean="0">
                <a:latin typeface="Times New Roman" panose="02020603050405020304" pitchFamily="18" charset="0"/>
                <a:cs typeface="Times New Roman" panose="02020603050405020304" pitchFamily="18" charset="0"/>
              </a:rPr>
              <a:t> </a:t>
            </a:r>
          </a:p>
          <a:p>
            <a:endParaRPr lang="en-US" sz="1200" i="1"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600" i="1" dirty="0" smtClean="0">
              <a:latin typeface="Times New Roman" panose="02020603050405020304" pitchFamily="18" charset="0"/>
              <a:cs typeface="Times New Roman" panose="02020603050405020304" pitchFamily="18" charset="0"/>
            </a:endParaRPr>
          </a:p>
          <a:p>
            <a:endParaRPr lang="en-US" sz="1600" i="1" dirty="0">
              <a:latin typeface="Times New Roman" panose="02020603050405020304" pitchFamily="18" charset="0"/>
              <a:cs typeface="Times New Roman" panose="02020603050405020304" pitchFamily="18" charset="0"/>
            </a:endParaRPr>
          </a:p>
          <a:p>
            <a:endParaRPr lang="en-US" sz="1600" b="1" dirty="0" smtClean="0"/>
          </a:p>
          <a:p>
            <a:endParaRPr lang="en-US" sz="1600" dirty="0" smtClean="0"/>
          </a:p>
          <a:p>
            <a:endParaRPr lang="en-US" sz="2000" dirty="0" smtClean="0"/>
          </a:p>
          <a:p>
            <a:endParaRPr lang="en-US" sz="2400" dirty="0" smtClean="0"/>
          </a:p>
          <a:p>
            <a:endParaRPr lang="en-US"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16786" y="1752600"/>
            <a:ext cx="7643812" cy="649287"/>
          </a:xfrm>
        </p:spPr>
        <p:txBody>
          <a:bodyPr/>
          <a:lstStyle/>
          <a:p>
            <a:r>
              <a:rPr lang="en-US" dirty="0" smtClean="0"/>
              <a:t>            Agenda</a:t>
            </a:r>
            <a:endParaRPr lang="en-US" dirty="0"/>
          </a:p>
        </p:txBody>
      </p:sp>
      <p:sp>
        <p:nvSpPr>
          <p:cNvPr id="21507" name="Rectangle 3"/>
          <p:cNvSpPr>
            <a:spLocks noGrp="1" noChangeArrowheads="1"/>
          </p:cNvSpPr>
          <p:nvPr>
            <p:ph type="body" idx="1"/>
          </p:nvPr>
        </p:nvSpPr>
        <p:spPr>
          <a:xfrm>
            <a:off x="990600" y="2401887"/>
            <a:ext cx="7643812" cy="4151313"/>
          </a:xfrm>
        </p:spPr>
        <p:txBody>
          <a:bodyPr/>
          <a:lstStyle/>
          <a:p>
            <a:pPr lvl="0"/>
            <a:r>
              <a:rPr lang="en-US" sz="1400" dirty="0" smtClean="0">
                <a:solidFill>
                  <a:srgbClr val="99CCFF"/>
                </a:solidFill>
              </a:rPr>
              <a:t>Statement of Proposed Change</a:t>
            </a:r>
          </a:p>
          <a:p>
            <a:pPr lvl="0"/>
            <a:r>
              <a:rPr lang="en-US" sz="1400" dirty="0" smtClean="0">
                <a:solidFill>
                  <a:srgbClr val="99CCFF"/>
                </a:solidFill>
              </a:rPr>
              <a:t>Rationale</a:t>
            </a:r>
          </a:p>
          <a:p>
            <a:pPr lvl="0"/>
            <a:r>
              <a:rPr lang="en-US" sz="1400" dirty="0" smtClean="0">
                <a:solidFill>
                  <a:srgbClr val="99CCFF"/>
                </a:solidFill>
              </a:rPr>
              <a:t>Decline in Patient Satisfaction</a:t>
            </a:r>
          </a:p>
          <a:p>
            <a:pPr lvl="0"/>
            <a:r>
              <a:rPr lang="en-US" sz="1400" dirty="0" smtClean="0">
                <a:solidFill>
                  <a:srgbClr val="99CCFF"/>
                </a:solidFill>
              </a:rPr>
              <a:t>SWOT</a:t>
            </a:r>
            <a:r>
              <a:rPr lang="en-US" sz="1400" dirty="0" smtClean="0">
                <a:solidFill>
                  <a:srgbClr val="99CCFF"/>
                </a:solidFill>
              </a:rPr>
              <a:t> Analysis</a:t>
            </a:r>
          </a:p>
          <a:p>
            <a:pPr lvl="0"/>
            <a:r>
              <a:rPr lang="en-US" sz="1400" dirty="0" smtClean="0">
                <a:solidFill>
                  <a:srgbClr val="99CCFF"/>
                </a:solidFill>
              </a:rPr>
              <a:t>Benchmarks</a:t>
            </a:r>
            <a:endParaRPr lang="en-US" sz="1400" dirty="0">
              <a:solidFill>
                <a:srgbClr val="99CCFF"/>
              </a:solidFill>
            </a:endParaRPr>
          </a:p>
          <a:p>
            <a:pPr lvl="0"/>
            <a:r>
              <a:rPr lang="en-US" sz="1400" dirty="0">
                <a:solidFill>
                  <a:srgbClr val="99CCFF"/>
                </a:solidFill>
              </a:rPr>
              <a:t>Steps Staff </a:t>
            </a:r>
            <a:r>
              <a:rPr lang="en-US" sz="1400" dirty="0" smtClean="0">
                <a:solidFill>
                  <a:srgbClr val="99CCFF"/>
                </a:solidFill>
              </a:rPr>
              <a:t>Compliance</a:t>
            </a:r>
          </a:p>
          <a:p>
            <a:pPr lvl="0"/>
            <a:r>
              <a:rPr lang="en-US" sz="1400" dirty="0" smtClean="0">
                <a:solidFill>
                  <a:srgbClr val="99CCFF"/>
                </a:solidFill>
              </a:rPr>
              <a:t>Tracking Patient Satisfaction</a:t>
            </a:r>
            <a:endParaRPr lang="en-US" sz="1400" dirty="0">
              <a:solidFill>
                <a:srgbClr val="99CCFF"/>
              </a:solidFill>
            </a:endParaRPr>
          </a:p>
          <a:p>
            <a:pPr lvl="0"/>
            <a:r>
              <a:rPr lang="en-US" sz="1400" dirty="0">
                <a:solidFill>
                  <a:srgbClr val="99CCFF"/>
                </a:solidFill>
              </a:rPr>
              <a:t>Change Theory Model</a:t>
            </a:r>
          </a:p>
          <a:p>
            <a:pPr lvl="0"/>
            <a:r>
              <a:rPr lang="en-US" sz="1400" dirty="0">
                <a:solidFill>
                  <a:srgbClr val="99CCFF"/>
                </a:solidFill>
              </a:rPr>
              <a:t>Definition of Leadership</a:t>
            </a:r>
          </a:p>
          <a:p>
            <a:pPr lvl="0"/>
            <a:r>
              <a:rPr lang="en-US" sz="1400" dirty="0">
                <a:solidFill>
                  <a:srgbClr val="99CCFF"/>
                </a:solidFill>
              </a:rPr>
              <a:t>Workgroup versus Email</a:t>
            </a:r>
          </a:p>
          <a:p>
            <a:pPr lvl="0"/>
            <a:r>
              <a:rPr lang="en-US" sz="1400" dirty="0">
                <a:solidFill>
                  <a:srgbClr val="99CCFF"/>
                </a:solidFill>
              </a:rPr>
              <a:t>Management Functions</a:t>
            </a:r>
          </a:p>
          <a:p>
            <a:pPr lvl="0"/>
            <a:r>
              <a:rPr lang="en-US" sz="1400" dirty="0">
                <a:solidFill>
                  <a:srgbClr val="99CCFF"/>
                </a:solidFill>
              </a:rPr>
              <a:t>Budget Implications</a:t>
            </a:r>
          </a:p>
          <a:p>
            <a:pPr lvl="0"/>
            <a:r>
              <a:rPr lang="en-US" sz="1400" dirty="0">
                <a:solidFill>
                  <a:srgbClr val="99CCFF"/>
                </a:solidFill>
              </a:rPr>
              <a:t>Program Delivery Method</a:t>
            </a:r>
          </a:p>
          <a:p>
            <a:pPr lvl="0"/>
            <a:r>
              <a:rPr lang="en-US" sz="1400" dirty="0">
                <a:solidFill>
                  <a:srgbClr val="99CCFF"/>
                </a:solidFill>
              </a:rPr>
              <a:t>Change Management(Resisting Change)</a:t>
            </a:r>
          </a:p>
          <a:p>
            <a:pPr lvl="0"/>
            <a:r>
              <a:rPr lang="en-US" sz="1400" dirty="0">
                <a:solidFill>
                  <a:srgbClr val="99CCFF"/>
                </a:solidFill>
              </a:rPr>
              <a:t>Program Evaluation</a:t>
            </a:r>
          </a:p>
          <a:p>
            <a:pPr lvl="0"/>
            <a:r>
              <a:rPr lang="en-US" sz="1400" dirty="0" smtClean="0">
                <a:solidFill>
                  <a:srgbClr val="99CCFF"/>
                </a:solidFill>
              </a:rPr>
              <a:t>Communicating Changes</a:t>
            </a:r>
            <a:endParaRPr lang="en-US" sz="1400" dirty="0">
              <a:solidFill>
                <a:srgbClr val="99CCFF"/>
              </a:solidFill>
            </a:endParaRPr>
          </a:p>
          <a:p>
            <a:pPr lvl="0"/>
            <a:r>
              <a:rPr lang="en-US" sz="1400" dirty="0">
                <a:solidFill>
                  <a:srgbClr val="99CCFF"/>
                </a:solidFill>
              </a:rPr>
              <a:t>Nursing Journal References</a:t>
            </a:r>
          </a:p>
          <a:p>
            <a:pPr lvl="0"/>
            <a:endParaRPr lang="en-US" sz="2000" dirty="0" smtClean="0"/>
          </a:p>
          <a:p>
            <a:pPr lvl="0"/>
            <a:endParaRPr lang="en-US" sz="2000" dirty="0" smtClean="0"/>
          </a:p>
          <a:p>
            <a:pPr lvl="0"/>
            <a:endParaRPr lang="en-US" sz="2000" dirty="0"/>
          </a:p>
          <a:p>
            <a:pPr lvl="0"/>
            <a:endParaRPr lang="en-US" sz="2000" dirty="0" smtClean="0"/>
          </a:p>
        </p:txBody>
      </p:sp>
    </p:spTree>
    <p:extLst>
      <p:ext uri="{BB962C8B-B14F-4D97-AF65-F5344CB8AC3E}">
        <p14:creationId xmlns:p14="http://schemas.microsoft.com/office/powerpoint/2010/main" val="34138815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5" name="WordArt 7"/>
          <p:cNvSpPr>
            <a:spLocks noChangeArrowheads="1" noChangeShapeType="1" noTextEdit="1"/>
          </p:cNvSpPr>
          <p:nvPr/>
        </p:nvSpPr>
        <p:spPr bwMode="gray">
          <a:xfrm>
            <a:off x="1908175" y="3355975"/>
            <a:ext cx="5327650" cy="720725"/>
          </a:xfrm>
          <a:prstGeom prst="rect">
            <a:avLst/>
          </a:prstGeom>
        </p:spPr>
        <p:txBody>
          <a:bodyPr wrap="none" fromWordArt="1">
            <a:prstTxWarp prst="textDeflate">
              <a:avLst>
                <a:gd name="adj" fmla="val 0"/>
              </a:avLst>
            </a:prstTxWarp>
          </a:bodyPr>
          <a:lstStyle/>
          <a:p>
            <a:pPr algn="ctr"/>
            <a:r>
              <a:rPr lang="en-US" sz="3600" b="1" kern="10" dirty="0">
                <a:ln w="38100">
                  <a:solidFill>
                    <a:srgbClr val="FFFFFF"/>
                  </a:solidFill>
                  <a:round/>
                  <a:headEnd/>
                  <a:tailEnd/>
                </a:ln>
                <a:solidFill>
                  <a:srgbClr val="0070C0"/>
                </a:solidFill>
                <a:effectLst>
                  <a:outerShdw dist="107763" dir="2700000" algn="ctr" rotWithShape="0">
                    <a:srgbClr val="868686">
                      <a:alpha val="50000"/>
                    </a:srgbClr>
                  </a:outerShdw>
                </a:effectLst>
                <a:latin typeface="Arial"/>
                <a:cs typeface="Arial"/>
              </a:rPr>
              <a:t>Thank</a:t>
            </a:r>
            <a:r>
              <a:rPr lang="en-US" sz="3600" b="1" kern="10" dirty="0">
                <a:ln w="38100">
                  <a:solidFill>
                    <a:srgbClr val="FFFFFF"/>
                  </a:solidFill>
                  <a:round/>
                  <a:headEnd/>
                  <a:tailEnd/>
                </a:ln>
                <a:gradFill rotWithShape="1">
                  <a:gsLst>
                    <a:gs pos="0">
                      <a:schemeClr val="tx2"/>
                    </a:gs>
                    <a:gs pos="100000">
                      <a:schemeClr val="hlink"/>
                    </a:gs>
                  </a:gsLst>
                  <a:lin ang="0" scaled="1"/>
                </a:gradFill>
                <a:effectLst>
                  <a:outerShdw dist="107763" dir="2700000" algn="ctr" rotWithShape="0">
                    <a:srgbClr val="868686">
                      <a:alpha val="50000"/>
                    </a:srgbClr>
                  </a:outerShdw>
                </a:effectLst>
                <a:latin typeface="Arial"/>
                <a:cs typeface="Arial"/>
              </a:rPr>
              <a:t> </a:t>
            </a:r>
            <a:r>
              <a:rPr lang="en-US" sz="3600" b="1" kern="10" dirty="0">
                <a:ln w="38100">
                  <a:solidFill>
                    <a:srgbClr val="FFFFFF"/>
                  </a:solidFill>
                  <a:round/>
                  <a:headEnd/>
                  <a:tailEnd/>
                </a:ln>
                <a:solidFill>
                  <a:srgbClr val="0070C0"/>
                </a:solidFill>
                <a:effectLst>
                  <a:outerShdw dist="107763" dir="2700000" algn="ctr" rotWithShape="0">
                    <a:srgbClr val="868686">
                      <a:alpha val="50000"/>
                    </a:srgbClr>
                  </a:outerShdw>
                </a:effectLst>
                <a:latin typeface="Arial"/>
                <a:cs typeface="Arial"/>
              </a:rPr>
              <a:t>You!</a:t>
            </a:r>
          </a:p>
        </p:txBody>
      </p:sp>
    </p:spTree>
  </p:cSld>
  <p:clrMapOvr>
    <a:masterClrMapping/>
  </p:clrMapOvr>
  <mc:AlternateContent xmlns:mc="http://schemas.openxmlformats.org/markup-compatibility/2006">
    <mc:Choice xmlns:p14="http://schemas.microsoft.com/office/powerpoint/2010/main" Requires="p14">
      <p:transition spd="slow" p14:dur="2500">
        <p:push dir="r"/>
        <p:sndAc>
          <p:stSnd>
            <p:snd r:embed="rId3" name="applause.wav"/>
          </p:stSnd>
        </p:sndAc>
      </p:transition>
    </mc:Choice>
    <mc:Fallback>
      <p:transition spd="slow">
        <p:push dir="r"/>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8375"/>
                                        </p:tgtEl>
                                        <p:attrNameLst>
                                          <p:attrName>style.visibility</p:attrName>
                                        </p:attrNameLst>
                                      </p:cBhvr>
                                      <p:to>
                                        <p:strVal val="visible"/>
                                      </p:to>
                                    </p:set>
                                    <p:anim calcmode="lin" valueType="num">
                                      <p:cBhvr>
                                        <p:cTn id="7" dur="500" fill="hold"/>
                                        <p:tgtEl>
                                          <p:spTgt spid="58375"/>
                                        </p:tgtEl>
                                        <p:attrNameLst>
                                          <p:attrName>ppt_w</p:attrName>
                                        </p:attrNameLst>
                                      </p:cBhvr>
                                      <p:tavLst>
                                        <p:tav tm="0">
                                          <p:val>
                                            <p:fltVal val="0"/>
                                          </p:val>
                                        </p:tav>
                                        <p:tav tm="100000">
                                          <p:val>
                                            <p:strVal val="#ppt_w"/>
                                          </p:val>
                                        </p:tav>
                                      </p:tavLst>
                                    </p:anim>
                                    <p:anim calcmode="lin" valueType="num">
                                      <p:cBhvr>
                                        <p:cTn id="8" dur="500" fill="hold"/>
                                        <p:tgtEl>
                                          <p:spTgt spid="58375"/>
                                        </p:tgtEl>
                                        <p:attrNameLst>
                                          <p:attrName>ppt_h</p:attrName>
                                        </p:attrNameLst>
                                      </p:cBhvr>
                                      <p:tavLst>
                                        <p:tav tm="0">
                                          <p:val>
                                            <p:fltVal val="0"/>
                                          </p:val>
                                        </p:tav>
                                        <p:tav tm="100000">
                                          <p:val>
                                            <p:strVal val="#ppt_h"/>
                                          </p:val>
                                        </p:tav>
                                      </p:tavLst>
                                    </p:anim>
                                    <p:animEffect transition="in" filter="fade">
                                      <p:cBhvr>
                                        <p:cTn id="9" dur="500"/>
                                        <p:tgtEl>
                                          <p:spTgt spid="58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676400" y="2187232"/>
            <a:ext cx="7643812" cy="649287"/>
          </a:xfrm>
        </p:spPr>
        <p:txBody>
          <a:bodyPr/>
          <a:lstStyle/>
          <a:p>
            <a:r>
              <a:rPr lang="en-US" sz="3200" dirty="0" smtClean="0"/>
              <a:t>Statement of Proposed Change</a:t>
            </a:r>
            <a:endParaRPr lang="en-US" sz="3200" dirty="0"/>
          </a:p>
        </p:txBody>
      </p:sp>
      <p:sp>
        <p:nvSpPr>
          <p:cNvPr id="21507" name="Rectangle 3"/>
          <p:cNvSpPr>
            <a:spLocks noGrp="1" noChangeArrowheads="1"/>
          </p:cNvSpPr>
          <p:nvPr>
            <p:ph type="body" idx="1"/>
          </p:nvPr>
        </p:nvSpPr>
        <p:spPr/>
        <p:txBody>
          <a:bodyPr/>
          <a:lstStyle/>
          <a:p>
            <a:pPr lvl="0"/>
            <a:r>
              <a:rPr lang="en-US" sz="2000" dirty="0" smtClean="0"/>
              <a:t>In an effort to address the poor patient </a:t>
            </a:r>
            <a:r>
              <a:rPr lang="en-US" sz="2000" dirty="0" smtClean="0"/>
              <a:t>satisfaction from patients responses. The hospital is implementing a participative patient satisfaction program. The changes will include departmental training, patient surveys tracked and shared, patient customer satisfaction feedback, organizational buy-in, patient customer satisfaction ratings and physician and nursing customer satisfaction training. Leadership will be responsible for supporting the proposed changes and delivering the message to the entire organization that patient satisfaction is the number one priority.</a:t>
            </a:r>
          </a:p>
          <a:p>
            <a:pPr lvl="0"/>
            <a:endParaRPr lang="en-US" sz="2000" dirty="0" smtClean="0"/>
          </a:p>
          <a:p>
            <a:pPr lvl="0"/>
            <a:endParaRPr lang="en-US" sz="2000" dirty="0"/>
          </a:p>
          <a:p>
            <a:pPr lvl="0"/>
            <a:endParaRPr lang="en-US" sz="2000" dirty="0" smtClean="0"/>
          </a:p>
        </p:txBody>
      </p:sp>
      <p:sp>
        <p:nvSpPr>
          <p:cNvPr id="4" name="TextBox 3"/>
          <p:cNvSpPr txBox="1"/>
          <p:nvPr/>
        </p:nvSpPr>
        <p:spPr>
          <a:xfrm>
            <a:off x="1219200" y="6172200"/>
            <a:ext cx="7467600" cy="461665"/>
          </a:xfrm>
          <a:prstGeom prst="rect">
            <a:avLst/>
          </a:prstGeom>
          <a:noFill/>
        </p:spPr>
        <p:txBody>
          <a:bodyPr wrap="square" rtlCol="0">
            <a:spAutoFit/>
          </a:bodyPr>
          <a:lstStyle/>
          <a:p>
            <a:r>
              <a:rPr lang="en-US" sz="1200" dirty="0" smtClean="0"/>
              <a:t> </a:t>
            </a:r>
            <a:endParaRPr lang="en-US" sz="1200" b="1" dirty="0"/>
          </a:p>
          <a:p>
            <a:endParaRPr lang="en-US" sz="1200" dirty="0"/>
          </a:p>
        </p:txBody>
      </p:sp>
    </p:spTree>
    <p:extLst>
      <p:ext uri="{BB962C8B-B14F-4D97-AF65-F5344CB8AC3E}">
        <p14:creationId xmlns:p14="http://schemas.microsoft.com/office/powerpoint/2010/main" val="265285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676400" y="2187232"/>
            <a:ext cx="7643812" cy="649287"/>
          </a:xfrm>
        </p:spPr>
        <p:txBody>
          <a:bodyPr/>
          <a:lstStyle/>
          <a:p>
            <a:r>
              <a:rPr lang="en-US" dirty="0" smtClean="0"/>
              <a:t>            Rationale</a:t>
            </a:r>
            <a:endParaRPr lang="en-US" dirty="0"/>
          </a:p>
        </p:txBody>
      </p:sp>
      <p:sp>
        <p:nvSpPr>
          <p:cNvPr id="21507" name="Rectangle 3"/>
          <p:cNvSpPr>
            <a:spLocks noGrp="1" noChangeArrowheads="1"/>
          </p:cNvSpPr>
          <p:nvPr>
            <p:ph type="body" idx="1"/>
          </p:nvPr>
        </p:nvSpPr>
        <p:spPr/>
        <p:txBody>
          <a:bodyPr/>
          <a:lstStyle/>
          <a:p>
            <a:pPr lvl="0"/>
            <a:r>
              <a:rPr lang="en-US" sz="2000" dirty="0" smtClean="0"/>
              <a:t>Change Management</a:t>
            </a:r>
          </a:p>
          <a:p>
            <a:pPr lvl="0"/>
            <a:r>
              <a:rPr lang="en-US" sz="2000" dirty="0" smtClean="0"/>
              <a:t>Buy-in </a:t>
            </a:r>
          </a:p>
          <a:p>
            <a:pPr lvl="0"/>
            <a:r>
              <a:rPr lang="en-US" sz="2000" dirty="0" smtClean="0"/>
              <a:t>Patient Surveys</a:t>
            </a:r>
          </a:p>
          <a:p>
            <a:pPr lvl="0"/>
            <a:r>
              <a:rPr lang="en-US" sz="2000" dirty="0" smtClean="0"/>
              <a:t>Patient Customer Satisfaction Ratings</a:t>
            </a:r>
          </a:p>
          <a:p>
            <a:pPr lvl="0"/>
            <a:r>
              <a:rPr lang="en-US" sz="2000" dirty="0" smtClean="0"/>
              <a:t>Quality of Care</a:t>
            </a:r>
          </a:p>
          <a:p>
            <a:pPr lvl="0"/>
            <a:r>
              <a:rPr lang="en-US" sz="2000" dirty="0" smtClean="0"/>
              <a:t>Organizational Change</a:t>
            </a:r>
          </a:p>
          <a:p>
            <a:pPr lvl="0"/>
            <a:r>
              <a:rPr lang="en-US" sz="2000" dirty="0" smtClean="0"/>
              <a:t>Nursing Training</a:t>
            </a:r>
          </a:p>
          <a:p>
            <a:pPr lvl="0"/>
            <a:r>
              <a:rPr lang="en-US" sz="2000" dirty="0" smtClean="0"/>
              <a:t>Delivering New Message and Changes</a:t>
            </a:r>
          </a:p>
          <a:p>
            <a:pPr lvl="0"/>
            <a:endParaRPr lang="en-US" sz="2000" dirty="0" smtClean="0"/>
          </a:p>
          <a:p>
            <a:pPr lvl="0"/>
            <a:endParaRPr lang="en-US" sz="2000" dirty="0" smtClean="0"/>
          </a:p>
          <a:p>
            <a:pPr lvl="0"/>
            <a:endParaRPr lang="en-US" sz="2000" dirty="0"/>
          </a:p>
          <a:p>
            <a:pPr lvl="0"/>
            <a:endParaRPr lang="en-US" sz="2000" dirty="0" smtClean="0"/>
          </a:p>
        </p:txBody>
      </p:sp>
      <p:sp>
        <p:nvSpPr>
          <p:cNvPr id="4" name="TextBox 3"/>
          <p:cNvSpPr txBox="1"/>
          <p:nvPr/>
        </p:nvSpPr>
        <p:spPr>
          <a:xfrm>
            <a:off x="1219200" y="6172200"/>
            <a:ext cx="7467600" cy="646331"/>
          </a:xfrm>
          <a:prstGeom prst="rect">
            <a:avLst/>
          </a:prstGeom>
          <a:noFill/>
        </p:spPr>
        <p:txBody>
          <a:bodyPr wrap="square" rtlCol="0">
            <a:spAutoFit/>
          </a:bodyPr>
          <a:lstStyle/>
          <a:p>
            <a:r>
              <a:rPr lang="en-US" sz="1200" dirty="0"/>
              <a:t>Williams,E.(2014). </a:t>
            </a:r>
            <a:r>
              <a:rPr lang="en-US" sz="1200" b="1" dirty="0"/>
              <a:t>Leadership styles in Nursing management. Retrieved from </a:t>
            </a:r>
            <a:r>
              <a:rPr lang="en-US" sz="1200" b="1" dirty="0">
                <a:hlinkClick r:id="rId4"/>
              </a:rPr>
              <a:t>http://work.chron.com/leadership-styles-nursing-management-16070.html</a:t>
            </a:r>
            <a:endParaRPr lang="en-US" sz="1200" b="1" dirty="0"/>
          </a:p>
          <a:p>
            <a:endParaRPr lang="en-US" sz="1200" dirty="0"/>
          </a:p>
        </p:txBody>
      </p:sp>
    </p:spTree>
    <p:extLst>
      <p:ext uri="{BB962C8B-B14F-4D97-AF65-F5344CB8AC3E}">
        <p14:creationId xmlns:p14="http://schemas.microsoft.com/office/powerpoint/2010/main" val="21412238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Freeform 4"/>
          <p:cNvSpPr>
            <a:spLocks noEditPoints="1"/>
          </p:cNvSpPr>
          <p:nvPr/>
        </p:nvSpPr>
        <p:spPr bwMode="gray">
          <a:xfrm flipH="1">
            <a:off x="4822826" y="3528995"/>
            <a:ext cx="3168650" cy="2895600"/>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tx1"/>
              </a:gs>
              <a:gs pos="100000">
                <a:schemeClr val="tx1">
                  <a:gamma/>
                  <a:tint val="39216"/>
                  <a:invGamma/>
                </a:schemeClr>
              </a:gs>
            </a:gsLst>
            <a:lin ang="2700000" scaled="1"/>
          </a:gradFill>
          <a:ln w="0">
            <a:noFill/>
            <a:prstDash val="solid"/>
            <a:round/>
            <a:headEnd/>
            <a:tailEnd/>
          </a:ln>
          <a:effectLst/>
        </p:spPr>
        <p:txBody>
          <a:bodyPr/>
          <a:lstStyle/>
          <a:p>
            <a:endParaRPr lang="en-US" dirty="0"/>
          </a:p>
        </p:txBody>
      </p:sp>
      <p:grpSp>
        <p:nvGrpSpPr>
          <p:cNvPr id="37893" name="Group 5"/>
          <p:cNvGrpSpPr>
            <a:grpSpLocks/>
          </p:cNvGrpSpPr>
          <p:nvPr/>
        </p:nvGrpSpPr>
        <p:grpSpPr bwMode="auto">
          <a:xfrm>
            <a:off x="990600" y="2673350"/>
            <a:ext cx="4062412" cy="3859213"/>
            <a:chOff x="593" y="1298"/>
            <a:chExt cx="2313" cy="2204"/>
          </a:xfrm>
        </p:grpSpPr>
        <p:sp>
          <p:nvSpPr>
            <p:cNvPr id="37894" name="AutoShape 6"/>
            <p:cNvSpPr>
              <a:spLocks noChangeArrowheads="1"/>
            </p:cNvSpPr>
            <p:nvPr/>
          </p:nvSpPr>
          <p:spPr bwMode="gray">
            <a:xfrm rot="16200000">
              <a:off x="2076" y="2023"/>
              <a:ext cx="890" cy="770"/>
            </a:xfrm>
            <a:prstGeom prst="hexagon">
              <a:avLst>
                <a:gd name="adj" fmla="val 28896"/>
                <a:gd name="vf" fmla="val 115470"/>
              </a:avLst>
            </a:prstGeom>
            <a:gradFill rotWithShape="1">
              <a:gsLst>
                <a:gs pos="0">
                  <a:schemeClr val="tx1">
                    <a:gamma/>
                    <a:shade val="46275"/>
                    <a:invGamma/>
                  </a:schemeClr>
                </a:gs>
                <a:gs pos="50000">
                  <a:schemeClr val="tx1"/>
                </a:gs>
                <a:gs pos="100000">
                  <a:schemeClr val="tx1">
                    <a:gamma/>
                    <a:shade val="46275"/>
                    <a:invGamma/>
                  </a:schemeClr>
                </a:gs>
              </a:gsLst>
              <a:lin ang="2700000" scaled="1"/>
            </a:gradFill>
            <a:ln w="9525" algn="ctr">
              <a:miter lim="800000"/>
              <a:headEnd/>
              <a:tailEnd/>
            </a:ln>
            <a:effectLst/>
            <a:scene3d>
              <a:camera prst="legacyObliqueLeft"/>
              <a:lightRig rig="legacyFlat2" dir="t"/>
            </a:scene3d>
            <a:sp3d extrusionH="430200" prstMaterial="legacyMatte">
              <a:bevelT w="13500" h="13500" prst="angle"/>
              <a:bevelB w="13500" h="13500" prst="angle"/>
              <a:extrusionClr>
                <a:schemeClr val="tx1"/>
              </a:extrusionClr>
            </a:sp3d>
          </p:spPr>
          <p:txBody>
            <a:bodyPr vert="eaVert" wrap="none" anchor="ctr">
              <a:flatTx/>
            </a:bodyPr>
            <a:lstStyle/>
            <a:p>
              <a:pPr algn="ctr" eaLnBrk="0" hangingPunct="0"/>
              <a:r>
                <a:rPr lang="en-US" altLang="ko-KR" sz="1200" b="1" dirty="0" smtClean="0">
                  <a:solidFill>
                    <a:schemeClr val="bg2"/>
                  </a:solidFill>
                  <a:ea typeface="굴림" charset="-127"/>
                </a:rPr>
                <a:t>Nursing </a:t>
              </a:r>
            </a:p>
            <a:p>
              <a:pPr algn="ctr" eaLnBrk="0" hangingPunct="0"/>
              <a:r>
                <a:rPr lang="en-US" altLang="ko-KR" sz="1200" b="1" dirty="0" smtClean="0">
                  <a:solidFill>
                    <a:schemeClr val="bg2"/>
                  </a:solidFill>
                  <a:ea typeface="굴림" charset="-127"/>
                </a:rPr>
                <a:t>Inadequate</a:t>
              </a:r>
              <a:endParaRPr lang="en-US" altLang="ko-KR" sz="1200" b="1" dirty="0" smtClean="0">
                <a:solidFill>
                  <a:schemeClr val="bg2"/>
                </a:solidFill>
                <a:ea typeface="굴림" charset="-127"/>
              </a:endParaRPr>
            </a:p>
            <a:p>
              <a:pPr algn="ctr" eaLnBrk="0" hangingPunct="0"/>
              <a:r>
                <a:rPr lang="en-US" altLang="ko-KR" sz="1200" b="1" dirty="0" smtClean="0">
                  <a:solidFill>
                    <a:schemeClr val="bg2"/>
                  </a:solidFill>
                  <a:ea typeface="굴림" charset="-127"/>
                </a:rPr>
                <a:t>Patient </a:t>
              </a:r>
            </a:p>
            <a:p>
              <a:pPr algn="ctr" eaLnBrk="0" hangingPunct="0"/>
              <a:r>
                <a:rPr lang="en-US" altLang="ko-KR" sz="1200" b="1" dirty="0" smtClean="0">
                  <a:solidFill>
                    <a:schemeClr val="bg2"/>
                  </a:solidFill>
                  <a:ea typeface="굴림" charset="-127"/>
                </a:rPr>
                <a:t>care</a:t>
              </a:r>
              <a:endParaRPr lang="en-US" altLang="ko-KR" sz="1200" b="1" dirty="0">
                <a:solidFill>
                  <a:schemeClr val="bg2"/>
                </a:solidFill>
                <a:ea typeface="굴림" charset="-127"/>
              </a:endParaRPr>
            </a:p>
          </p:txBody>
        </p:sp>
        <p:sp>
          <p:nvSpPr>
            <p:cNvPr id="37895" name="AutoShape 7"/>
            <p:cNvSpPr>
              <a:spLocks noChangeArrowheads="1"/>
            </p:cNvSpPr>
            <p:nvPr/>
          </p:nvSpPr>
          <p:spPr bwMode="gray">
            <a:xfrm rot="16200000">
              <a:off x="1687" y="1357"/>
              <a:ext cx="889" cy="771"/>
            </a:xfrm>
            <a:prstGeom prst="hexagon">
              <a:avLst>
                <a:gd name="adj" fmla="val 28826"/>
                <a:gd name="vf" fmla="val 115470"/>
              </a:avLst>
            </a:pr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9525" algn="ctr">
              <a:miter lim="800000"/>
              <a:headEnd/>
              <a:tailEnd/>
            </a:ln>
            <a:effectLst/>
            <a:scene3d>
              <a:camera prst="legacyObliqueLeft"/>
              <a:lightRig rig="legacyFlat2" dir="t"/>
            </a:scene3d>
            <a:sp3d extrusionH="430200" prstMaterial="legacyMatte">
              <a:bevelT w="13500" h="13500" prst="angle"/>
              <a:bevelB w="13500" h="13500" prst="angle"/>
              <a:extrusionClr>
                <a:schemeClr val="hlink"/>
              </a:extrusionClr>
            </a:sp3d>
          </p:spPr>
          <p:txBody>
            <a:bodyPr vert="eaVert" wrap="none" anchor="ctr">
              <a:flatTx/>
            </a:bodyPr>
            <a:lstStyle/>
            <a:p>
              <a:pPr algn="ctr" eaLnBrk="0" hangingPunct="0"/>
              <a:r>
                <a:rPr lang="en-US" altLang="ko-KR" sz="1200" b="1" dirty="0" smtClean="0">
                  <a:solidFill>
                    <a:srgbClr val="FFFFFF"/>
                  </a:solidFill>
                  <a:ea typeface="굴림" charset="-127"/>
                </a:rPr>
                <a:t>Physicians</a:t>
              </a:r>
            </a:p>
            <a:p>
              <a:pPr algn="ctr" eaLnBrk="0" hangingPunct="0"/>
              <a:r>
                <a:rPr lang="en-US" altLang="ko-KR" sz="1200" b="1" dirty="0" smtClean="0">
                  <a:solidFill>
                    <a:srgbClr val="FFFFFF"/>
                  </a:solidFill>
                  <a:ea typeface="굴림" charset="-127"/>
                </a:rPr>
                <a:t> </a:t>
              </a:r>
              <a:r>
                <a:rPr lang="en-US" altLang="ko-KR" sz="1200" b="1" dirty="0" smtClean="0">
                  <a:solidFill>
                    <a:srgbClr val="FFFFFF"/>
                  </a:solidFill>
                  <a:ea typeface="굴림" charset="-127"/>
                </a:rPr>
                <a:t>Bedside Manner</a:t>
              </a:r>
              <a:endParaRPr lang="en-US" altLang="ko-KR" sz="1200" b="1" dirty="0">
                <a:solidFill>
                  <a:srgbClr val="FFFFFF"/>
                </a:solidFill>
                <a:ea typeface="굴림" charset="-127"/>
              </a:endParaRPr>
            </a:p>
          </p:txBody>
        </p:sp>
        <p:sp>
          <p:nvSpPr>
            <p:cNvPr id="37896" name="AutoShape 8"/>
            <p:cNvSpPr>
              <a:spLocks noChangeArrowheads="1"/>
            </p:cNvSpPr>
            <p:nvPr/>
          </p:nvSpPr>
          <p:spPr bwMode="gray">
            <a:xfrm rot="16200000">
              <a:off x="1712" y="2673"/>
              <a:ext cx="889" cy="770"/>
            </a:xfrm>
            <a:prstGeom prst="hexagon">
              <a:avLst>
                <a:gd name="adj" fmla="val 28864"/>
                <a:gd name="vf" fmla="val 115470"/>
              </a:avLst>
            </a:pr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9525" algn="ctr">
              <a:miter lim="800000"/>
              <a:headEnd/>
              <a:tailEnd/>
            </a:ln>
            <a:effectLst/>
            <a:scene3d>
              <a:camera prst="legacyObliqueLeft"/>
              <a:lightRig rig="legacyFlat2" dir="t"/>
            </a:scene3d>
            <a:sp3d extrusionH="430200" prstMaterial="legacyMatte">
              <a:bevelT w="13500" h="13500" prst="angle"/>
              <a:bevelB w="13500" h="13500" prst="angle"/>
              <a:extrusionClr>
                <a:schemeClr val="hlink"/>
              </a:extrusionClr>
            </a:sp3d>
          </p:spPr>
          <p:txBody>
            <a:bodyPr vert="eaVert" wrap="none" anchor="ctr">
              <a:flatTx/>
            </a:bodyPr>
            <a:lstStyle/>
            <a:p>
              <a:pPr algn="ctr" eaLnBrk="0" hangingPunct="0"/>
              <a:r>
                <a:rPr lang="en-US" altLang="ko-KR" sz="1200" b="1" dirty="0" smtClean="0">
                  <a:solidFill>
                    <a:srgbClr val="FFFFFF"/>
                  </a:solidFill>
                  <a:ea typeface="굴림" charset="-127"/>
                </a:rPr>
                <a:t>Nurses Poor </a:t>
              </a:r>
            </a:p>
            <a:p>
              <a:pPr algn="ctr" eaLnBrk="0" hangingPunct="0"/>
              <a:r>
                <a:rPr lang="en-US" altLang="ko-KR" sz="1200" b="1" dirty="0" smtClean="0">
                  <a:solidFill>
                    <a:srgbClr val="FFFFFF"/>
                  </a:solidFill>
                  <a:ea typeface="굴림" charset="-127"/>
                </a:rPr>
                <a:t>communication</a:t>
              </a:r>
              <a:endParaRPr lang="en-US" altLang="ko-KR" sz="1200" b="1" dirty="0">
                <a:solidFill>
                  <a:srgbClr val="FFFFFF"/>
                </a:solidFill>
                <a:ea typeface="굴림" charset="-127"/>
              </a:endParaRPr>
            </a:p>
          </p:txBody>
        </p:sp>
        <p:sp>
          <p:nvSpPr>
            <p:cNvPr id="37897" name="AutoShape 9"/>
            <p:cNvSpPr>
              <a:spLocks noChangeArrowheads="1"/>
            </p:cNvSpPr>
            <p:nvPr/>
          </p:nvSpPr>
          <p:spPr bwMode="gray">
            <a:xfrm rot="16200000">
              <a:off x="1304" y="2025"/>
              <a:ext cx="889" cy="771"/>
            </a:xfrm>
            <a:prstGeom prst="hexagon">
              <a:avLst>
                <a:gd name="adj" fmla="val 28826"/>
                <a:gd name="vf" fmla="val 115470"/>
              </a:avLst>
            </a:pr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9525" algn="ctr">
              <a:miter lim="800000"/>
              <a:headEnd/>
              <a:tailEnd/>
            </a:ln>
            <a:effectLst/>
            <a:scene3d>
              <a:camera prst="legacyObliqueLeft"/>
              <a:lightRig rig="legacyFlat2" dir="t"/>
            </a:scene3d>
            <a:sp3d extrusionH="430200" prstMaterial="legacyMatte">
              <a:bevelT w="13500" h="13500" prst="angle"/>
              <a:bevelB w="13500" h="13500" prst="angle"/>
              <a:extrusionClr>
                <a:schemeClr val="accent2"/>
              </a:extrusionClr>
            </a:sp3d>
          </p:spPr>
          <p:txBody>
            <a:bodyPr vert="eaVert" wrap="none" anchor="ctr">
              <a:flatTx/>
            </a:bodyPr>
            <a:lstStyle/>
            <a:p>
              <a:pPr algn="ctr" eaLnBrk="0" hangingPunct="0"/>
              <a:r>
                <a:rPr lang="en-US" altLang="ko-KR" b="1" dirty="0" smtClean="0">
                  <a:solidFill>
                    <a:srgbClr val="FF0000"/>
                  </a:solidFill>
                  <a:ea typeface="굴림" charset="-127"/>
                </a:rPr>
                <a:t>Breakdown</a:t>
              </a:r>
              <a:endParaRPr lang="en-US" altLang="ko-KR" b="1" dirty="0">
                <a:solidFill>
                  <a:srgbClr val="FF0000"/>
                </a:solidFill>
                <a:ea typeface="굴림" charset="-127"/>
              </a:endParaRPr>
            </a:p>
          </p:txBody>
        </p:sp>
        <p:sp>
          <p:nvSpPr>
            <p:cNvPr id="37898" name="AutoShape 10"/>
            <p:cNvSpPr>
              <a:spLocks noChangeArrowheads="1"/>
            </p:cNvSpPr>
            <p:nvPr/>
          </p:nvSpPr>
          <p:spPr bwMode="gray">
            <a:xfrm rot="16200000">
              <a:off x="916" y="1358"/>
              <a:ext cx="889" cy="770"/>
            </a:xfrm>
            <a:prstGeom prst="hexagon">
              <a:avLst>
                <a:gd name="adj" fmla="val 28864"/>
                <a:gd name="vf" fmla="val 115470"/>
              </a:avLst>
            </a:prstGeom>
            <a:gradFill rotWithShape="1">
              <a:gsLst>
                <a:gs pos="0">
                  <a:schemeClr val="tx1">
                    <a:gamma/>
                    <a:shade val="46275"/>
                    <a:invGamma/>
                  </a:schemeClr>
                </a:gs>
                <a:gs pos="50000">
                  <a:schemeClr val="tx1"/>
                </a:gs>
                <a:gs pos="100000">
                  <a:schemeClr val="tx1">
                    <a:gamma/>
                    <a:shade val="46275"/>
                    <a:invGamma/>
                  </a:schemeClr>
                </a:gs>
              </a:gsLst>
              <a:lin ang="2700000" scaled="1"/>
            </a:gradFill>
            <a:ln w="9525" algn="ctr">
              <a:miter lim="800000"/>
              <a:headEnd/>
              <a:tailEnd/>
            </a:ln>
            <a:effectLst/>
            <a:scene3d>
              <a:camera prst="legacyObliqueLeft"/>
              <a:lightRig rig="legacyFlat2" dir="t"/>
            </a:scene3d>
            <a:sp3d extrusionH="430200" prstMaterial="legacyMatte">
              <a:bevelT w="13500" h="13500" prst="angle"/>
              <a:bevelB w="13500" h="13500" prst="angle"/>
              <a:extrusionClr>
                <a:schemeClr val="tx1"/>
              </a:extrusionClr>
            </a:sp3d>
          </p:spPr>
          <p:txBody>
            <a:bodyPr vert="eaVert" wrap="none" anchor="ctr">
              <a:flatTx/>
            </a:bodyPr>
            <a:lstStyle/>
            <a:p>
              <a:pPr algn="ctr" eaLnBrk="0" hangingPunct="0"/>
              <a:r>
                <a:rPr lang="en-US" altLang="ko-KR" sz="1200" b="1" dirty="0" smtClean="0">
                  <a:solidFill>
                    <a:schemeClr val="bg2"/>
                  </a:solidFill>
                  <a:ea typeface="굴림" charset="-127"/>
                </a:rPr>
                <a:t>Nurses Poor </a:t>
              </a:r>
            </a:p>
            <a:p>
              <a:pPr algn="ctr" eaLnBrk="0" hangingPunct="0"/>
              <a:r>
                <a:rPr lang="en-US" altLang="ko-KR" sz="1200" b="1" dirty="0" smtClean="0">
                  <a:solidFill>
                    <a:schemeClr val="bg2"/>
                  </a:solidFill>
                  <a:ea typeface="굴림" charset="-127"/>
                </a:rPr>
                <a:t>Attitude</a:t>
              </a:r>
              <a:endParaRPr lang="en-US" altLang="ko-KR" sz="1200" b="1" dirty="0" smtClean="0">
                <a:solidFill>
                  <a:schemeClr val="bg2"/>
                </a:solidFill>
                <a:ea typeface="굴림" charset="-127"/>
              </a:endParaRPr>
            </a:p>
            <a:p>
              <a:pPr algn="ctr" eaLnBrk="0" hangingPunct="0"/>
              <a:endParaRPr lang="en-US" altLang="ko-KR" sz="2000" b="1" dirty="0">
                <a:solidFill>
                  <a:schemeClr val="bg2"/>
                </a:solidFill>
                <a:ea typeface="굴림" charset="-127"/>
              </a:endParaRPr>
            </a:p>
          </p:txBody>
        </p:sp>
        <p:sp>
          <p:nvSpPr>
            <p:cNvPr id="37899" name="AutoShape 11"/>
            <p:cNvSpPr>
              <a:spLocks noChangeArrowheads="1"/>
            </p:cNvSpPr>
            <p:nvPr/>
          </p:nvSpPr>
          <p:spPr bwMode="gray">
            <a:xfrm rot="16200000">
              <a:off x="915" y="2673"/>
              <a:ext cx="889" cy="770"/>
            </a:xfrm>
            <a:prstGeom prst="hexagon">
              <a:avLst>
                <a:gd name="adj" fmla="val 28864"/>
                <a:gd name="vf" fmla="val 115470"/>
              </a:avLst>
            </a:prstGeom>
            <a:gradFill rotWithShape="1">
              <a:gsLst>
                <a:gs pos="0">
                  <a:schemeClr val="tx1">
                    <a:gamma/>
                    <a:shade val="46275"/>
                    <a:invGamma/>
                  </a:schemeClr>
                </a:gs>
                <a:gs pos="50000">
                  <a:schemeClr val="tx1"/>
                </a:gs>
                <a:gs pos="100000">
                  <a:schemeClr val="tx1">
                    <a:gamma/>
                    <a:shade val="46275"/>
                    <a:invGamma/>
                  </a:schemeClr>
                </a:gs>
              </a:gsLst>
              <a:lin ang="2700000" scaled="1"/>
            </a:gradFill>
            <a:ln w="9525" algn="ctr">
              <a:miter lim="800000"/>
              <a:headEnd/>
              <a:tailEnd/>
            </a:ln>
            <a:effectLst/>
            <a:scene3d>
              <a:camera prst="legacyObliqueLeft"/>
              <a:lightRig rig="legacyFlat2" dir="t"/>
            </a:scene3d>
            <a:sp3d extrusionH="430200" prstMaterial="legacyMatte">
              <a:bevelT w="13500" h="13500" prst="angle"/>
              <a:bevelB w="13500" h="13500" prst="angle"/>
              <a:extrusionClr>
                <a:schemeClr val="tx1"/>
              </a:extrusionClr>
            </a:sp3d>
          </p:spPr>
          <p:txBody>
            <a:bodyPr vert="eaVert" wrap="none" anchor="ctr">
              <a:flatTx/>
            </a:bodyPr>
            <a:lstStyle/>
            <a:p>
              <a:pPr algn="ctr" eaLnBrk="0" hangingPunct="0"/>
              <a:r>
                <a:rPr lang="en-US" altLang="ko-KR" sz="1400" b="1" dirty="0" smtClean="0">
                  <a:solidFill>
                    <a:srgbClr val="FF0000"/>
                  </a:solidFill>
                  <a:ea typeface="굴림" charset="-127"/>
                </a:rPr>
                <a:t>Clinical </a:t>
              </a:r>
            </a:p>
            <a:p>
              <a:pPr algn="ctr" eaLnBrk="0" hangingPunct="0"/>
              <a:r>
                <a:rPr lang="en-US" altLang="ko-KR" sz="1400" b="1" dirty="0" smtClean="0">
                  <a:solidFill>
                    <a:srgbClr val="FF0000"/>
                  </a:solidFill>
                  <a:ea typeface="굴림" charset="-127"/>
                </a:rPr>
                <a:t>Competence</a:t>
              </a:r>
              <a:endParaRPr lang="en-US" altLang="ko-KR" sz="1400" b="1" dirty="0" smtClean="0">
                <a:solidFill>
                  <a:srgbClr val="FF0000"/>
                </a:solidFill>
                <a:ea typeface="굴림" charset="-127"/>
              </a:endParaRPr>
            </a:p>
            <a:p>
              <a:pPr algn="ctr" eaLnBrk="0" hangingPunct="0"/>
              <a:endParaRPr lang="en-US" altLang="ko-KR" b="1" dirty="0">
                <a:solidFill>
                  <a:schemeClr val="bg2"/>
                </a:solidFill>
                <a:ea typeface="굴림" charset="-127"/>
              </a:endParaRPr>
            </a:p>
          </p:txBody>
        </p:sp>
        <p:sp>
          <p:nvSpPr>
            <p:cNvPr id="37900" name="AutoShape 12"/>
            <p:cNvSpPr>
              <a:spLocks noChangeArrowheads="1"/>
            </p:cNvSpPr>
            <p:nvPr/>
          </p:nvSpPr>
          <p:spPr bwMode="gray">
            <a:xfrm rot="16200000">
              <a:off x="533" y="2023"/>
              <a:ext cx="890" cy="770"/>
            </a:xfrm>
            <a:prstGeom prst="hexagon">
              <a:avLst>
                <a:gd name="adj" fmla="val 28896"/>
                <a:gd name="vf" fmla="val 115470"/>
              </a:avLst>
            </a:pr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9525" algn="ctr">
              <a:miter lim="800000"/>
              <a:headEnd/>
              <a:tailEnd/>
            </a:ln>
            <a:effectLst/>
            <a:scene3d>
              <a:camera prst="legacyObliqueLeft"/>
              <a:lightRig rig="legacyFlat2" dir="t"/>
            </a:scene3d>
            <a:sp3d extrusionH="430200" prstMaterial="legacyMatte">
              <a:bevelT w="13500" h="13500" prst="angle"/>
              <a:bevelB w="13500" h="13500" prst="angle"/>
              <a:extrusionClr>
                <a:schemeClr val="hlink"/>
              </a:extrusionClr>
            </a:sp3d>
          </p:spPr>
          <p:txBody>
            <a:bodyPr vert="eaVert" wrap="none" anchor="ctr">
              <a:flatTx/>
            </a:bodyPr>
            <a:lstStyle/>
            <a:p>
              <a:pPr algn="ctr" eaLnBrk="0" hangingPunct="0"/>
              <a:r>
                <a:rPr lang="en-US" altLang="ko-KR" sz="1400" b="1" dirty="0" smtClean="0">
                  <a:solidFill>
                    <a:srgbClr val="FFFFFF"/>
                  </a:solidFill>
                  <a:ea typeface="굴림" charset="-127"/>
                </a:rPr>
                <a:t>Laboratory</a:t>
              </a:r>
            </a:p>
            <a:p>
              <a:pPr algn="ctr" eaLnBrk="0" hangingPunct="0"/>
              <a:r>
                <a:rPr lang="en-US" altLang="ko-KR" sz="1400" b="1" dirty="0" smtClean="0">
                  <a:solidFill>
                    <a:srgbClr val="FFFFFF"/>
                  </a:solidFill>
                  <a:ea typeface="굴림" charset="-127"/>
                </a:rPr>
                <a:t> results delays</a:t>
              </a:r>
              <a:endParaRPr lang="en-US" altLang="ko-KR" sz="1400" b="1" dirty="0" smtClean="0">
                <a:solidFill>
                  <a:srgbClr val="FFFFFF"/>
                </a:solidFill>
                <a:ea typeface="굴림" charset="-127"/>
              </a:endParaRPr>
            </a:p>
            <a:p>
              <a:pPr algn="ctr" eaLnBrk="0" hangingPunct="0"/>
              <a:endParaRPr lang="en-US" altLang="ko-KR" sz="2000" b="1" dirty="0">
                <a:solidFill>
                  <a:srgbClr val="FFFFFF"/>
                </a:solidFill>
                <a:ea typeface="굴림" charset="-127"/>
              </a:endParaRPr>
            </a:p>
          </p:txBody>
        </p:sp>
      </p:grpSp>
      <p:sp>
        <p:nvSpPr>
          <p:cNvPr id="37901" name="Text Box 13"/>
          <p:cNvSpPr txBox="1">
            <a:spLocks noChangeArrowheads="1"/>
          </p:cNvSpPr>
          <p:nvPr/>
        </p:nvSpPr>
        <p:spPr bwMode="auto">
          <a:xfrm rot="16200000">
            <a:off x="3985086" y="-1271562"/>
            <a:ext cx="677108" cy="7123280"/>
          </a:xfrm>
          <a:prstGeom prst="rect">
            <a:avLst/>
          </a:prstGeom>
          <a:noFill/>
          <a:ln w="9525" algn="ctr">
            <a:noFill/>
            <a:miter lim="800000"/>
            <a:headEnd/>
            <a:tailEnd/>
          </a:ln>
          <a:effectLst/>
        </p:spPr>
        <p:txBody>
          <a:bodyPr vert="eaVert" wrap="square">
            <a:spAutoFit/>
          </a:bodyPr>
          <a:lstStyle/>
          <a:p>
            <a:pPr algn="ctr" eaLnBrk="0" hangingPunct="0"/>
            <a:r>
              <a:rPr lang="en-US" altLang="ko-KR" sz="3200" b="1" dirty="0" smtClean="0">
                <a:solidFill>
                  <a:schemeClr val="tx2"/>
                </a:solidFill>
                <a:ea typeface="굴림" charset="-127"/>
              </a:rPr>
              <a:t>Decline in Patient Satisfaction</a:t>
            </a:r>
            <a:endParaRPr lang="en-US" altLang="ko-KR" sz="3200" b="1" dirty="0">
              <a:solidFill>
                <a:schemeClr val="tx2"/>
              </a:solidFill>
              <a:ea typeface="굴림" charset="-127"/>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676400" y="2187232"/>
            <a:ext cx="7643812" cy="649287"/>
          </a:xfrm>
        </p:spPr>
        <p:txBody>
          <a:bodyPr/>
          <a:lstStyle/>
          <a:p>
            <a:r>
              <a:rPr lang="en-US" sz="3200" dirty="0" smtClean="0"/>
              <a:t>SWOT</a:t>
            </a:r>
            <a:r>
              <a:rPr lang="en-US" sz="3200" dirty="0" smtClean="0"/>
              <a:t> Analysis</a:t>
            </a:r>
            <a:endParaRPr lang="en-US" sz="3200" dirty="0"/>
          </a:p>
        </p:txBody>
      </p:sp>
      <p:sp>
        <p:nvSpPr>
          <p:cNvPr id="21507" name="Rectangle 3"/>
          <p:cNvSpPr>
            <a:spLocks noGrp="1" noChangeArrowheads="1"/>
          </p:cNvSpPr>
          <p:nvPr>
            <p:ph type="body" idx="1"/>
          </p:nvPr>
        </p:nvSpPr>
        <p:spPr/>
        <p:txBody>
          <a:bodyPr/>
          <a:lstStyle/>
          <a:p>
            <a:pPr lvl="0"/>
            <a:r>
              <a:rPr lang="en-US" sz="2000" dirty="0" smtClean="0"/>
              <a:t>Strengths</a:t>
            </a:r>
          </a:p>
          <a:p>
            <a:pPr lvl="0"/>
            <a:r>
              <a:rPr lang="en-US" sz="2000" dirty="0" smtClean="0"/>
              <a:t>Weaknesses</a:t>
            </a:r>
          </a:p>
          <a:p>
            <a:pPr lvl="0"/>
            <a:r>
              <a:rPr lang="en-US" sz="2000" dirty="0" smtClean="0"/>
              <a:t>Threats</a:t>
            </a:r>
          </a:p>
          <a:p>
            <a:pPr lvl="0"/>
            <a:r>
              <a:rPr lang="en-US" sz="2000" dirty="0" smtClean="0"/>
              <a:t>Opportunities</a:t>
            </a:r>
          </a:p>
          <a:p>
            <a:pPr lvl="0"/>
            <a:endParaRPr lang="en-US" sz="2000" dirty="0" smtClean="0"/>
          </a:p>
          <a:p>
            <a:pPr lvl="0"/>
            <a:endParaRPr lang="en-US" sz="2000" dirty="0"/>
          </a:p>
          <a:p>
            <a:pPr lvl="0"/>
            <a:endParaRPr lang="en-US" sz="2000" dirty="0" smtClean="0"/>
          </a:p>
        </p:txBody>
      </p:sp>
      <p:sp>
        <p:nvSpPr>
          <p:cNvPr id="4" name="TextBox 3"/>
          <p:cNvSpPr txBox="1"/>
          <p:nvPr/>
        </p:nvSpPr>
        <p:spPr>
          <a:xfrm>
            <a:off x="1219200" y="6172200"/>
            <a:ext cx="7467600" cy="461665"/>
          </a:xfrm>
          <a:prstGeom prst="rect">
            <a:avLst/>
          </a:prstGeom>
          <a:noFill/>
        </p:spPr>
        <p:txBody>
          <a:bodyPr wrap="square" rtlCol="0">
            <a:spAutoFit/>
          </a:bodyPr>
          <a:lstStyle/>
          <a:p>
            <a:r>
              <a:rPr lang="en-US" sz="1200" dirty="0" smtClean="0"/>
              <a:t> </a:t>
            </a:r>
            <a:endParaRPr lang="en-US" sz="1200" b="1" dirty="0"/>
          </a:p>
          <a:p>
            <a:endParaRPr lang="en-US" sz="1200" dirty="0"/>
          </a:p>
        </p:txBody>
      </p:sp>
    </p:spTree>
    <p:extLst>
      <p:ext uri="{BB962C8B-B14F-4D97-AF65-F5344CB8AC3E}">
        <p14:creationId xmlns:p14="http://schemas.microsoft.com/office/powerpoint/2010/main" val="9398122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335" y="2057400"/>
            <a:ext cx="7643812" cy="649287"/>
          </a:xfrm>
        </p:spPr>
        <p:txBody>
          <a:bodyPr/>
          <a:lstStyle/>
          <a:p>
            <a:pPr algn="ctr"/>
            <a:r>
              <a:rPr lang="en-US" sz="3200" dirty="0" smtClean="0"/>
              <a:t>Benchmarks</a:t>
            </a:r>
            <a:endParaRPr lang="en-US" sz="3200" dirty="0"/>
          </a:p>
        </p:txBody>
      </p:sp>
      <p:sp>
        <p:nvSpPr>
          <p:cNvPr id="21507" name="Rectangle 3"/>
          <p:cNvSpPr>
            <a:spLocks noGrp="1" noChangeArrowheads="1"/>
          </p:cNvSpPr>
          <p:nvPr>
            <p:ph type="body" idx="1"/>
          </p:nvPr>
        </p:nvSpPr>
        <p:spPr/>
        <p:txBody>
          <a:bodyPr/>
          <a:lstStyle/>
          <a:p>
            <a:pPr lvl="0"/>
            <a:r>
              <a:rPr lang="en-US" sz="2000" dirty="0" smtClean="0"/>
              <a:t>Total Experience</a:t>
            </a:r>
          </a:p>
          <a:p>
            <a:pPr lvl="0"/>
            <a:r>
              <a:rPr lang="en-US" sz="2000" dirty="0" smtClean="0"/>
              <a:t>First contact</a:t>
            </a:r>
          </a:p>
          <a:p>
            <a:pPr lvl="0"/>
            <a:r>
              <a:rPr lang="en-US" sz="2000" dirty="0" smtClean="0"/>
              <a:t>Last Contact</a:t>
            </a:r>
          </a:p>
          <a:p>
            <a:pPr lvl="0"/>
            <a:r>
              <a:rPr lang="en-US" sz="2000" dirty="0" smtClean="0"/>
              <a:t>Billing Department(Insurance verification)</a:t>
            </a:r>
          </a:p>
          <a:p>
            <a:pPr lvl="0"/>
            <a:r>
              <a:rPr lang="en-US" sz="2000" dirty="0" smtClean="0"/>
              <a:t>Apology to patient</a:t>
            </a:r>
          </a:p>
          <a:p>
            <a:pPr lvl="0"/>
            <a:endParaRPr lang="en-US" sz="2000" dirty="0" smtClean="0"/>
          </a:p>
          <a:p>
            <a:pPr lvl="0"/>
            <a:endParaRPr lang="en-US" sz="2000" dirty="0" smtClean="0"/>
          </a:p>
          <a:p>
            <a:pPr lvl="0"/>
            <a:endParaRPr lang="en-US" sz="2000" dirty="0" smtClean="0"/>
          </a:p>
          <a:p>
            <a:pPr lvl="0"/>
            <a:endParaRPr lang="en-US" sz="2000" dirty="0"/>
          </a:p>
          <a:p>
            <a:pPr lvl="0"/>
            <a:endParaRPr lang="en-US" sz="2000" dirty="0" smtClean="0"/>
          </a:p>
        </p:txBody>
      </p:sp>
      <p:sp>
        <p:nvSpPr>
          <p:cNvPr id="4" name="TextBox 3"/>
          <p:cNvSpPr txBox="1"/>
          <p:nvPr/>
        </p:nvSpPr>
        <p:spPr>
          <a:xfrm>
            <a:off x="914400" y="6027003"/>
            <a:ext cx="7467600" cy="830997"/>
          </a:xfrm>
          <a:prstGeom prst="rect">
            <a:avLst/>
          </a:prstGeom>
          <a:noFill/>
        </p:spPr>
        <p:txBody>
          <a:bodyPr wrap="square" rtlCol="0">
            <a:spAutoFit/>
          </a:bodyPr>
          <a:lstStyle/>
          <a:p>
            <a:r>
              <a:rPr lang="en-US" sz="1200" dirty="0" smtClean="0"/>
              <a:t>Solomon.(Dec 2013) </a:t>
            </a:r>
            <a:r>
              <a:rPr lang="en-US" sz="1200" b="1" dirty="0" smtClean="0"/>
              <a:t>improving the hospital patient customer experience (it's about more than </a:t>
            </a:r>
            <a:r>
              <a:rPr lang="en-US" sz="1200" b="1" dirty="0" smtClean="0"/>
              <a:t>HCAHPS</a:t>
            </a:r>
            <a:r>
              <a:rPr lang="en-US" sz="1200" b="1" dirty="0" smtClean="0"/>
              <a:t> scores</a:t>
            </a:r>
            <a:r>
              <a:rPr lang="en-US" sz="1200" dirty="0" smtClean="0"/>
              <a:t> </a:t>
            </a:r>
            <a:r>
              <a:rPr lang="en-US" sz="1200" dirty="0"/>
              <a:t>Retrieved </a:t>
            </a:r>
            <a:r>
              <a:rPr lang="en-US" sz="1200" dirty="0" smtClean="0"/>
              <a:t> from</a:t>
            </a:r>
          </a:p>
          <a:p>
            <a:r>
              <a:rPr lang="en-US" sz="1200" dirty="0"/>
              <a:t>http://www.forbes.com/sites/micahsolomon/2013/12/20/miracle-cure-driving-patient-satisfaction-for-hospital-and-healthcar</a:t>
            </a:r>
          </a:p>
        </p:txBody>
      </p:sp>
    </p:spTree>
    <p:extLst>
      <p:ext uri="{BB962C8B-B14F-4D97-AF65-F5344CB8AC3E}">
        <p14:creationId xmlns:p14="http://schemas.microsoft.com/office/powerpoint/2010/main" val="2225069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AutoShape 5"/>
          <p:cNvSpPr>
            <a:spLocks noChangeArrowheads="1"/>
          </p:cNvSpPr>
          <p:nvPr/>
        </p:nvSpPr>
        <p:spPr bwMode="auto">
          <a:xfrm>
            <a:off x="844575" y="3065575"/>
            <a:ext cx="2665413" cy="3168650"/>
          </a:xfrm>
          <a:prstGeom prst="roundRect">
            <a:avLst>
              <a:gd name="adj" fmla="val 16667"/>
            </a:avLst>
          </a:prstGeom>
          <a:solidFill>
            <a:schemeClr val="accent1"/>
          </a:solidFill>
          <a:ln w="38100" algn="ctr">
            <a:solidFill>
              <a:schemeClr val="tx2"/>
            </a:solidFill>
            <a:round/>
            <a:headEnd/>
            <a:tailEnd/>
          </a:ln>
          <a:effectLst/>
        </p:spPr>
        <p:txBody>
          <a:bodyPr wrap="none" anchor="ctr"/>
          <a:lstStyle/>
          <a:p>
            <a:pPr eaLnBrk="0" hangingPunct="0"/>
            <a:endParaRPr lang="en-US" altLang="ko-KR" b="1" dirty="0" smtClean="0">
              <a:solidFill>
                <a:schemeClr val="accent2"/>
              </a:solidFill>
              <a:latin typeface="Verdana" pitchFamily="34" charset="0"/>
              <a:ea typeface="굴림" charset="-127"/>
            </a:endParaRPr>
          </a:p>
          <a:p>
            <a:pPr eaLnBrk="0" hangingPunct="0"/>
            <a:r>
              <a:rPr lang="en-US" altLang="ko-KR" b="1" dirty="0" smtClean="0">
                <a:solidFill>
                  <a:schemeClr val="accent2"/>
                </a:solidFill>
                <a:latin typeface="Verdana" pitchFamily="34" charset="0"/>
                <a:ea typeface="굴림" charset="-127"/>
              </a:rPr>
              <a:t> </a:t>
            </a:r>
          </a:p>
          <a:p>
            <a:pPr eaLnBrk="0" hangingPunct="0"/>
            <a:endParaRPr lang="en-US" altLang="ko-KR" b="1" dirty="0" smtClean="0">
              <a:solidFill>
                <a:schemeClr val="accent2"/>
              </a:solidFill>
              <a:latin typeface="Verdana" pitchFamily="34" charset="0"/>
              <a:ea typeface="굴림" charset="-127"/>
            </a:endParaRPr>
          </a:p>
          <a:p>
            <a:pPr eaLnBrk="0" hangingPunct="0">
              <a:buFontTx/>
              <a:buChar char="•"/>
            </a:pPr>
            <a:r>
              <a:rPr lang="en-US" altLang="ko-KR" sz="1600" b="1" dirty="0" smtClean="0">
                <a:solidFill>
                  <a:schemeClr val="tx2"/>
                </a:solidFill>
                <a:latin typeface="Verdana" pitchFamily="34" charset="0"/>
                <a:ea typeface="굴림" charset="-127"/>
              </a:rPr>
              <a:t>Feedback</a:t>
            </a:r>
          </a:p>
          <a:p>
            <a:pPr eaLnBrk="0" hangingPunct="0">
              <a:buFontTx/>
              <a:buChar char="•"/>
            </a:pPr>
            <a:r>
              <a:rPr lang="en-US" altLang="ko-KR" sz="1600" b="1" dirty="0" smtClean="0">
                <a:solidFill>
                  <a:schemeClr val="tx2"/>
                </a:solidFill>
                <a:latin typeface="Verdana" pitchFamily="34" charset="0"/>
                <a:ea typeface="굴림" charset="-127"/>
              </a:rPr>
              <a:t>Immediate change</a:t>
            </a:r>
          </a:p>
          <a:p>
            <a:pPr eaLnBrk="0" hangingPunct="0">
              <a:buFontTx/>
              <a:buChar char="•"/>
            </a:pPr>
            <a:r>
              <a:rPr lang="en-US" altLang="ko-KR" sz="1600" b="1" dirty="0" smtClean="0">
                <a:solidFill>
                  <a:schemeClr val="tx2"/>
                </a:solidFill>
                <a:latin typeface="Verdana" pitchFamily="34" charset="0"/>
                <a:ea typeface="굴림" charset="-127"/>
              </a:rPr>
              <a:t>Follow-up</a:t>
            </a:r>
          </a:p>
          <a:p>
            <a:pPr eaLnBrk="0" hangingPunct="0">
              <a:buFontTx/>
              <a:buChar char="•"/>
            </a:pPr>
            <a:r>
              <a:rPr lang="en-US" altLang="ko-KR" sz="1600" b="1" dirty="0" smtClean="0">
                <a:solidFill>
                  <a:schemeClr val="tx2"/>
                </a:solidFill>
                <a:latin typeface="Verdana" pitchFamily="34" charset="0"/>
                <a:ea typeface="굴림" charset="-127"/>
              </a:rPr>
              <a:t>Change Behavior</a:t>
            </a:r>
            <a:endParaRPr lang="en-US" altLang="ko-KR" sz="1600" b="1" dirty="0" smtClean="0">
              <a:solidFill>
                <a:schemeClr val="tx2"/>
              </a:solidFill>
              <a:latin typeface="Verdana" pitchFamily="34" charset="0"/>
              <a:ea typeface="굴림" charset="-127"/>
            </a:endParaRPr>
          </a:p>
          <a:p>
            <a:pPr eaLnBrk="0" hangingPunct="0">
              <a:buFontTx/>
              <a:buChar char="•"/>
            </a:pPr>
            <a:r>
              <a:rPr lang="en-US" altLang="ko-KR" sz="1600" b="1" dirty="0" smtClean="0">
                <a:solidFill>
                  <a:schemeClr val="tx2"/>
                </a:solidFill>
                <a:latin typeface="Verdana" pitchFamily="34" charset="0"/>
                <a:ea typeface="굴림" charset="-127"/>
              </a:rPr>
              <a:t>Share with Team</a:t>
            </a:r>
          </a:p>
          <a:p>
            <a:pPr eaLnBrk="0" hangingPunct="0">
              <a:buFontTx/>
              <a:buChar char="•"/>
            </a:pPr>
            <a:r>
              <a:rPr lang="en-US" altLang="ko-KR" sz="1600" b="1" dirty="0" smtClean="0">
                <a:solidFill>
                  <a:schemeClr val="tx2"/>
                </a:solidFill>
                <a:latin typeface="Verdana" pitchFamily="34" charset="0"/>
                <a:ea typeface="굴림" charset="-127"/>
              </a:rPr>
              <a:t>Share with </a:t>
            </a:r>
            <a:r>
              <a:rPr lang="en-US" altLang="ko-KR" sz="1600" b="1" dirty="0" smtClean="0">
                <a:solidFill>
                  <a:schemeClr val="tx2"/>
                </a:solidFill>
                <a:latin typeface="Verdana" pitchFamily="34" charset="0"/>
                <a:ea typeface="굴림" charset="-127"/>
              </a:rPr>
              <a:t>Mgt</a:t>
            </a:r>
            <a:endParaRPr lang="en-US" altLang="ko-KR" sz="1600" b="1" dirty="0" smtClean="0">
              <a:solidFill>
                <a:schemeClr val="tx2"/>
              </a:solidFill>
              <a:latin typeface="Verdana" pitchFamily="34" charset="0"/>
              <a:ea typeface="굴림" charset="-127"/>
            </a:endParaRPr>
          </a:p>
          <a:p>
            <a:pPr eaLnBrk="0" hangingPunct="0">
              <a:buFontTx/>
              <a:buChar char="•"/>
            </a:pPr>
            <a:r>
              <a:rPr lang="en-US" altLang="ko-KR" sz="1600" b="1" dirty="0" smtClean="0">
                <a:solidFill>
                  <a:schemeClr val="tx2"/>
                </a:solidFill>
                <a:latin typeface="Verdana" pitchFamily="34" charset="0"/>
                <a:ea typeface="굴림" charset="-127"/>
              </a:rPr>
              <a:t>Share with Nurses</a:t>
            </a:r>
          </a:p>
          <a:p>
            <a:pPr eaLnBrk="0" hangingPunct="0">
              <a:buFontTx/>
              <a:buChar char="•"/>
            </a:pPr>
            <a:r>
              <a:rPr lang="en-US" altLang="ko-KR" sz="1600" b="1" dirty="0" smtClean="0">
                <a:solidFill>
                  <a:schemeClr val="tx2"/>
                </a:solidFill>
                <a:latin typeface="Verdana" pitchFamily="34" charset="0"/>
                <a:ea typeface="굴림" charset="-127"/>
              </a:rPr>
              <a:t>Share with all staff</a:t>
            </a:r>
          </a:p>
          <a:p>
            <a:pPr eaLnBrk="0" hangingPunct="0">
              <a:buFontTx/>
              <a:buChar char="•"/>
            </a:pPr>
            <a:r>
              <a:rPr lang="en-US" altLang="ko-KR" sz="1600" b="1" dirty="0" smtClean="0">
                <a:solidFill>
                  <a:schemeClr val="tx2"/>
                </a:solidFill>
                <a:latin typeface="Verdana" pitchFamily="34" charset="0"/>
                <a:ea typeface="굴림" charset="-127"/>
              </a:rPr>
              <a:t>Measure </a:t>
            </a:r>
          </a:p>
          <a:p>
            <a:pPr eaLnBrk="0" hangingPunct="0">
              <a:buFontTx/>
              <a:buChar char="•"/>
            </a:pPr>
            <a:r>
              <a:rPr lang="en-US" altLang="ko-KR" sz="1600" b="1" dirty="0" smtClean="0">
                <a:solidFill>
                  <a:schemeClr val="tx2"/>
                </a:solidFill>
                <a:latin typeface="Verdana" pitchFamily="34" charset="0"/>
                <a:ea typeface="굴림" charset="-127"/>
              </a:rPr>
              <a:t>improvement</a:t>
            </a:r>
          </a:p>
          <a:p>
            <a:pPr eaLnBrk="0" hangingPunct="0">
              <a:buFontTx/>
              <a:buChar char="•"/>
            </a:pPr>
            <a:endParaRPr lang="en-US" altLang="ko-KR" sz="1600" b="1" dirty="0" smtClean="0">
              <a:solidFill>
                <a:schemeClr val="tx2"/>
              </a:solidFill>
              <a:latin typeface="Verdana" pitchFamily="34" charset="0"/>
              <a:ea typeface="굴림" charset="-127"/>
            </a:endParaRPr>
          </a:p>
          <a:p>
            <a:pPr eaLnBrk="0" hangingPunct="0">
              <a:buFontTx/>
              <a:buChar char="•"/>
            </a:pPr>
            <a:endParaRPr lang="en-US" altLang="ko-KR" sz="1600" b="1" dirty="0">
              <a:solidFill>
                <a:schemeClr val="tx2"/>
              </a:solidFill>
              <a:latin typeface="Verdana" pitchFamily="34" charset="0"/>
              <a:ea typeface="굴림" charset="-127"/>
            </a:endParaRPr>
          </a:p>
        </p:txBody>
      </p:sp>
      <p:sp>
        <p:nvSpPr>
          <p:cNvPr id="24585" name="AutoShape 9"/>
          <p:cNvSpPr>
            <a:spLocks noChangeAspect="1" noChangeArrowheads="1" noTextEdit="1"/>
          </p:cNvSpPr>
          <p:nvPr/>
        </p:nvSpPr>
        <p:spPr bwMode="gray">
          <a:xfrm>
            <a:off x="3419475" y="2708275"/>
            <a:ext cx="927100" cy="1270000"/>
          </a:xfrm>
          <a:prstGeom prst="rect">
            <a:avLst/>
          </a:prstGeom>
          <a:noFill/>
          <a:ln w="9525">
            <a:noFill/>
            <a:miter lim="800000"/>
            <a:headEnd/>
            <a:tailEnd/>
          </a:ln>
        </p:spPr>
        <p:txBody>
          <a:bodyPr/>
          <a:lstStyle/>
          <a:p>
            <a:endParaRPr lang="en-US" dirty="0"/>
          </a:p>
        </p:txBody>
      </p:sp>
      <p:sp>
        <p:nvSpPr>
          <p:cNvPr id="24586" name="Freeform 10"/>
          <p:cNvSpPr>
            <a:spLocks/>
          </p:cNvSpPr>
          <p:nvPr/>
        </p:nvSpPr>
        <p:spPr bwMode="gray">
          <a:xfrm>
            <a:off x="3509988" y="3330212"/>
            <a:ext cx="920750" cy="12668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w="0">
            <a:noFill/>
            <a:prstDash val="solid"/>
            <a:round/>
            <a:headEnd/>
            <a:tailEnd/>
          </a:ln>
        </p:spPr>
        <p:txBody>
          <a:bodyPr/>
          <a:lstStyle/>
          <a:p>
            <a:endParaRPr lang="en-US" dirty="0"/>
          </a:p>
        </p:txBody>
      </p:sp>
      <p:sp>
        <p:nvSpPr>
          <p:cNvPr id="24587" name="AutoShape 11"/>
          <p:cNvSpPr>
            <a:spLocks noChangeAspect="1" noChangeArrowheads="1" noTextEdit="1"/>
          </p:cNvSpPr>
          <p:nvPr/>
        </p:nvSpPr>
        <p:spPr bwMode="gray">
          <a:xfrm flipH="1">
            <a:off x="4941888" y="2708275"/>
            <a:ext cx="927100" cy="1270000"/>
          </a:xfrm>
          <a:prstGeom prst="rect">
            <a:avLst/>
          </a:prstGeom>
          <a:noFill/>
          <a:ln w="9525">
            <a:noFill/>
            <a:miter lim="800000"/>
            <a:headEnd/>
            <a:tailEnd/>
          </a:ln>
        </p:spPr>
        <p:txBody>
          <a:bodyPr/>
          <a:lstStyle/>
          <a:p>
            <a:endParaRPr lang="en-US" dirty="0"/>
          </a:p>
        </p:txBody>
      </p:sp>
      <p:sp>
        <p:nvSpPr>
          <p:cNvPr id="24588" name="Freeform 12"/>
          <p:cNvSpPr>
            <a:spLocks/>
          </p:cNvSpPr>
          <p:nvPr/>
        </p:nvSpPr>
        <p:spPr bwMode="gray">
          <a:xfrm flipH="1">
            <a:off x="4445794" y="3364230"/>
            <a:ext cx="920750" cy="12668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bg2"/>
              </a:gs>
              <a:gs pos="100000">
                <a:schemeClr val="bg2">
                  <a:gamma/>
                  <a:tint val="31765"/>
                  <a:invGamma/>
                </a:schemeClr>
              </a:gs>
            </a:gsLst>
            <a:lin ang="0" scaled="1"/>
          </a:gradFill>
          <a:ln w="0">
            <a:noFill/>
            <a:prstDash val="solid"/>
            <a:round/>
            <a:headEnd/>
            <a:tailEnd/>
          </a:ln>
        </p:spPr>
        <p:txBody>
          <a:bodyPr/>
          <a:lstStyle/>
          <a:p>
            <a:endParaRPr lang="en-US" dirty="0"/>
          </a:p>
        </p:txBody>
      </p:sp>
      <p:sp>
        <p:nvSpPr>
          <p:cNvPr id="14" name="TextBox 13"/>
          <p:cNvSpPr txBox="1"/>
          <p:nvPr/>
        </p:nvSpPr>
        <p:spPr>
          <a:xfrm>
            <a:off x="838044" y="6249465"/>
            <a:ext cx="7010400" cy="553998"/>
          </a:xfrm>
          <a:prstGeom prst="rect">
            <a:avLst/>
          </a:prstGeom>
          <a:noFill/>
        </p:spPr>
        <p:txBody>
          <a:bodyPr wrap="square" rtlCol="0">
            <a:spAutoFit/>
          </a:bodyPr>
          <a:lstStyle/>
          <a:p>
            <a:r>
              <a:rPr lang="en-US" sz="1000" b="1" dirty="0" smtClean="0"/>
              <a:t>Efstathiou, G.,Papastavrou, </a:t>
            </a:r>
            <a:r>
              <a:rPr lang="en-US" sz="1000" b="1" dirty="0" smtClean="0"/>
              <a:t>E.,Raftopoulos,V</a:t>
            </a:r>
            <a:r>
              <a:rPr lang="en-US" sz="1000" b="1" dirty="0" smtClean="0"/>
              <a:t>. &amp;Merkouris,A</a:t>
            </a:r>
            <a:r>
              <a:rPr lang="en-US" sz="1000" b="1" dirty="0"/>
              <a:t>.(2011). Factors influencing nurses' compliance with Standard Precautions in order to avoid occupational exposure to microorganisms: A focus group </a:t>
            </a:r>
            <a:r>
              <a:rPr lang="en-US" sz="1000" b="1" dirty="0" smtClean="0"/>
              <a:t>study. </a:t>
            </a:r>
            <a:r>
              <a:rPr lang="en-US" sz="1000" b="1" i="1" dirty="0" smtClean="0"/>
              <a:t>BMC Nursing. 10,1-12</a:t>
            </a:r>
            <a:r>
              <a:rPr lang="en-US" sz="1000" i="1" dirty="0" smtClean="0"/>
              <a:t> </a:t>
            </a:r>
            <a:endParaRPr lang="en-US" sz="1000" i="1" dirty="0"/>
          </a:p>
        </p:txBody>
      </p:sp>
      <p:sp>
        <p:nvSpPr>
          <p:cNvPr id="2" name="Rectangle 1"/>
          <p:cNvSpPr/>
          <p:nvPr/>
        </p:nvSpPr>
        <p:spPr>
          <a:xfrm>
            <a:off x="1888722" y="2042420"/>
            <a:ext cx="4915705" cy="584775"/>
          </a:xfrm>
          <a:prstGeom prst="rect">
            <a:avLst/>
          </a:prstGeom>
        </p:spPr>
        <p:txBody>
          <a:bodyPr wrap="none">
            <a:spAutoFit/>
          </a:bodyPr>
          <a:lstStyle/>
          <a:p>
            <a:r>
              <a:rPr lang="en-US" sz="3200" dirty="0" smtClean="0">
                <a:solidFill>
                  <a:schemeClr val="tx2"/>
                </a:solidFill>
                <a:latin typeface="Arial" panose="020B0604020202020204" pitchFamily="34" charset="0"/>
                <a:cs typeface="Arial" panose="020B0604020202020204" pitchFamily="34" charset="0"/>
              </a:rPr>
              <a:t>Steps to Staff Compliance</a:t>
            </a:r>
            <a:endParaRPr lang="en-US" sz="3200" dirty="0">
              <a:solidFill>
                <a:schemeClr val="tx2"/>
              </a:solidFill>
              <a:latin typeface="Arial" panose="020B0604020202020204" pitchFamily="34" charset="0"/>
              <a:cs typeface="Arial" panose="020B0604020202020204" pitchFamily="34" charset="0"/>
            </a:endParaRPr>
          </a:p>
        </p:txBody>
      </p:sp>
      <p:sp>
        <p:nvSpPr>
          <p:cNvPr id="16" name="AutoShape 5"/>
          <p:cNvSpPr>
            <a:spLocks noChangeArrowheads="1"/>
          </p:cNvSpPr>
          <p:nvPr/>
        </p:nvSpPr>
        <p:spPr bwMode="auto">
          <a:xfrm>
            <a:off x="5366544" y="3046730"/>
            <a:ext cx="2665413" cy="3168650"/>
          </a:xfrm>
          <a:prstGeom prst="roundRect">
            <a:avLst>
              <a:gd name="adj" fmla="val 16667"/>
            </a:avLst>
          </a:prstGeom>
          <a:solidFill>
            <a:schemeClr val="accent1"/>
          </a:solidFill>
          <a:ln w="38100" algn="ctr">
            <a:solidFill>
              <a:schemeClr val="tx2"/>
            </a:solidFill>
            <a:round/>
            <a:headEnd/>
            <a:tailEnd/>
          </a:ln>
          <a:effectLst/>
        </p:spPr>
        <p:txBody>
          <a:bodyPr wrap="none" anchor="ctr"/>
          <a:lstStyle/>
          <a:p>
            <a:pPr eaLnBrk="0" hangingPunct="0"/>
            <a:endParaRPr lang="en-US" altLang="ko-KR" b="1" dirty="0" smtClean="0">
              <a:solidFill>
                <a:schemeClr val="accent2"/>
              </a:solidFill>
              <a:latin typeface="Verdana" pitchFamily="34" charset="0"/>
              <a:ea typeface="굴림" charset="-127"/>
            </a:endParaRPr>
          </a:p>
          <a:p>
            <a:pPr eaLnBrk="0" hangingPunct="0"/>
            <a:r>
              <a:rPr lang="en-US" altLang="ko-KR" b="1" dirty="0" smtClean="0">
                <a:solidFill>
                  <a:schemeClr val="accent2"/>
                </a:solidFill>
                <a:latin typeface="Verdana" pitchFamily="34" charset="0"/>
                <a:ea typeface="굴림" charset="-127"/>
              </a:rPr>
              <a:t> </a:t>
            </a:r>
          </a:p>
          <a:p>
            <a:pPr eaLnBrk="0" hangingPunct="0"/>
            <a:endParaRPr lang="en-US" altLang="ko-KR" b="1" dirty="0" smtClean="0">
              <a:solidFill>
                <a:schemeClr val="accent2"/>
              </a:solidFill>
              <a:latin typeface="Verdana" pitchFamily="34" charset="0"/>
              <a:ea typeface="굴림" charset="-127"/>
            </a:endParaRPr>
          </a:p>
          <a:p>
            <a:pPr eaLnBrk="0" hangingPunct="0">
              <a:buFontTx/>
              <a:buChar char="•"/>
            </a:pPr>
            <a:r>
              <a:rPr lang="en-US" altLang="ko-KR" sz="1600" b="1" dirty="0" smtClean="0">
                <a:solidFill>
                  <a:schemeClr val="tx2"/>
                </a:solidFill>
                <a:latin typeface="Verdana" pitchFamily="34" charset="0"/>
                <a:ea typeface="굴림" charset="-127"/>
              </a:rPr>
              <a:t>Post Results</a:t>
            </a:r>
            <a:endParaRPr lang="en-US" altLang="ko-KR" sz="1600" b="1" dirty="0" smtClean="0">
              <a:solidFill>
                <a:schemeClr val="tx2"/>
              </a:solidFill>
              <a:latin typeface="Verdana" pitchFamily="34" charset="0"/>
              <a:ea typeface="굴림" charset="-127"/>
            </a:endParaRPr>
          </a:p>
          <a:p>
            <a:pPr eaLnBrk="0" hangingPunct="0">
              <a:buFontTx/>
              <a:buChar char="•"/>
            </a:pPr>
            <a:r>
              <a:rPr lang="en-US" altLang="ko-KR" sz="1600" b="1" dirty="0" smtClean="0">
                <a:solidFill>
                  <a:schemeClr val="tx2"/>
                </a:solidFill>
                <a:latin typeface="Verdana" pitchFamily="34" charset="0"/>
                <a:ea typeface="굴림" charset="-127"/>
              </a:rPr>
              <a:t>Patient Ratings </a:t>
            </a:r>
          </a:p>
          <a:p>
            <a:pPr eaLnBrk="0" hangingPunct="0">
              <a:buFontTx/>
              <a:buChar char="•"/>
            </a:pPr>
            <a:r>
              <a:rPr lang="en-US" altLang="ko-KR" sz="1600" b="1" dirty="0" smtClean="0">
                <a:solidFill>
                  <a:schemeClr val="tx2"/>
                </a:solidFill>
                <a:latin typeface="Verdana" pitchFamily="34" charset="0"/>
                <a:ea typeface="굴림" charset="-127"/>
              </a:rPr>
              <a:t>Refresher Training</a:t>
            </a:r>
            <a:endParaRPr lang="en-US" altLang="ko-KR" sz="1600" b="1" dirty="0" smtClean="0">
              <a:solidFill>
                <a:schemeClr val="tx2"/>
              </a:solidFill>
              <a:latin typeface="Verdana" pitchFamily="34" charset="0"/>
              <a:ea typeface="굴림" charset="-127"/>
            </a:endParaRPr>
          </a:p>
          <a:p>
            <a:pPr eaLnBrk="0" hangingPunct="0">
              <a:buFontTx/>
              <a:buChar char="•"/>
            </a:pPr>
            <a:r>
              <a:rPr lang="en-US" altLang="ko-KR" sz="1600" b="1" dirty="0" smtClean="0">
                <a:solidFill>
                  <a:schemeClr val="tx2"/>
                </a:solidFill>
                <a:latin typeface="Verdana" pitchFamily="34" charset="0"/>
                <a:ea typeface="굴림" charset="-127"/>
              </a:rPr>
              <a:t>Intranet Quizzes</a:t>
            </a:r>
            <a:endParaRPr lang="en-US" altLang="ko-KR" sz="1600" b="1" dirty="0" smtClean="0">
              <a:solidFill>
                <a:schemeClr val="tx2"/>
              </a:solidFill>
              <a:latin typeface="Verdana" pitchFamily="34" charset="0"/>
              <a:ea typeface="굴림" charset="-127"/>
            </a:endParaRPr>
          </a:p>
          <a:p>
            <a:pPr eaLnBrk="0" hangingPunct="0">
              <a:buFontTx/>
              <a:buChar char="•"/>
            </a:pPr>
            <a:r>
              <a:rPr lang="en-US" altLang="ko-KR" sz="1600" b="1" dirty="0" smtClean="0">
                <a:solidFill>
                  <a:schemeClr val="tx2"/>
                </a:solidFill>
                <a:latin typeface="Verdana" pitchFamily="34" charset="0"/>
                <a:ea typeface="굴림" charset="-127"/>
              </a:rPr>
              <a:t>Onsite Reviews</a:t>
            </a:r>
          </a:p>
          <a:p>
            <a:pPr eaLnBrk="0" hangingPunct="0">
              <a:buFontTx/>
              <a:buChar char="•"/>
            </a:pPr>
            <a:r>
              <a:rPr lang="en-US" altLang="ko-KR" sz="1600" b="1" dirty="0" smtClean="0">
                <a:solidFill>
                  <a:schemeClr val="tx2"/>
                </a:solidFill>
                <a:latin typeface="Verdana" pitchFamily="34" charset="0"/>
                <a:ea typeface="굴림" charset="-127"/>
              </a:rPr>
              <a:t>One on One </a:t>
            </a:r>
          </a:p>
          <a:p>
            <a:pPr eaLnBrk="0" hangingPunct="0">
              <a:buFontTx/>
              <a:buChar char="•"/>
            </a:pPr>
            <a:r>
              <a:rPr lang="en-US" altLang="ko-KR" sz="1600" b="1" dirty="0" smtClean="0">
                <a:solidFill>
                  <a:schemeClr val="tx2"/>
                </a:solidFill>
                <a:latin typeface="Verdana" pitchFamily="34" charset="0"/>
                <a:ea typeface="굴림" charset="-127"/>
              </a:rPr>
              <a:t>Group Training</a:t>
            </a:r>
          </a:p>
          <a:p>
            <a:pPr eaLnBrk="0" hangingPunct="0">
              <a:buFontTx/>
              <a:buChar char="•"/>
            </a:pPr>
            <a:r>
              <a:rPr lang="en-US" altLang="ko-KR" sz="1600" b="1" dirty="0" smtClean="0">
                <a:solidFill>
                  <a:schemeClr val="tx2"/>
                </a:solidFill>
                <a:latin typeface="Verdana" pitchFamily="34" charset="0"/>
                <a:ea typeface="굴림" charset="-127"/>
              </a:rPr>
              <a:t>Measure Results</a:t>
            </a:r>
          </a:p>
          <a:p>
            <a:pPr eaLnBrk="0" hangingPunct="0">
              <a:buFontTx/>
              <a:buChar char="•"/>
            </a:pPr>
            <a:r>
              <a:rPr lang="en-US" altLang="ko-KR" sz="1600" b="1" dirty="0" smtClean="0">
                <a:solidFill>
                  <a:schemeClr val="tx2"/>
                </a:solidFill>
                <a:latin typeface="Verdana" pitchFamily="34" charset="0"/>
                <a:ea typeface="굴림" charset="-127"/>
              </a:rPr>
              <a:t>Reinforcement</a:t>
            </a:r>
          </a:p>
          <a:p>
            <a:pPr eaLnBrk="0" hangingPunct="0">
              <a:buFontTx/>
              <a:buChar char="•"/>
            </a:pPr>
            <a:endParaRPr lang="en-US" altLang="ko-KR" sz="1600" b="1" dirty="0" smtClean="0">
              <a:solidFill>
                <a:schemeClr val="tx2"/>
              </a:solidFill>
              <a:latin typeface="Verdana" pitchFamily="34" charset="0"/>
              <a:ea typeface="굴림" charset="-127"/>
            </a:endParaRPr>
          </a:p>
          <a:p>
            <a:pPr eaLnBrk="0" hangingPunct="0">
              <a:buFontTx/>
              <a:buChar char="•"/>
            </a:pPr>
            <a:endParaRPr lang="en-US" altLang="ko-KR" sz="1600" b="1" dirty="0" smtClean="0">
              <a:solidFill>
                <a:schemeClr val="tx2"/>
              </a:solidFill>
              <a:latin typeface="Verdana" pitchFamily="34" charset="0"/>
              <a:ea typeface="굴림" charset="-127"/>
            </a:endParaRPr>
          </a:p>
          <a:p>
            <a:pPr eaLnBrk="0" hangingPunct="0">
              <a:buFontTx/>
              <a:buChar char="•"/>
            </a:pPr>
            <a:endParaRPr lang="en-US" altLang="ko-KR" sz="1600" b="1" dirty="0">
              <a:solidFill>
                <a:schemeClr val="tx2"/>
              </a:solidFill>
              <a:latin typeface="Verdana" pitchFamily="34" charset="0"/>
              <a:ea typeface="굴림" charset="-127"/>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676400" y="2187232"/>
            <a:ext cx="7643812" cy="649287"/>
          </a:xfrm>
        </p:spPr>
        <p:txBody>
          <a:bodyPr/>
          <a:lstStyle/>
          <a:p>
            <a:r>
              <a:rPr lang="en-US" sz="3200" dirty="0" smtClean="0"/>
              <a:t>Tracking Patient Satisfaction</a:t>
            </a:r>
            <a:endParaRPr lang="en-US" sz="3200" dirty="0"/>
          </a:p>
        </p:txBody>
      </p:sp>
      <p:sp>
        <p:nvSpPr>
          <p:cNvPr id="21507" name="Rectangle 3"/>
          <p:cNvSpPr>
            <a:spLocks noGrp="1" noChangeArrowheads="1"/>
          </p:cNvSpPr>
          <p:nvPr>
            <p:ph type="body" idx="1"/>
          </p:nvPr>
        </p:nvSpPr>
        <p:spPr/>
        <p:txBody>
          <a:bodyPr/>
          <a:lstStyle/>
          <a:p>
            <a:pPr lvl="0"/>
            <a:r>
              <a:rPr lang="en-US" sz="2000" dirty="0" smtClean="0"/>
              <a:t>Hospital Patient Satisfaction Questionnaire</a:t>
            </a:r>
          </a:p>
          <a:p>
            <a:pPr lvl="0"/>
            <a:r>
              <a:rPr lang="en-US" sz="2000" dirty="0" smtClean="0"/>
              <a:t>Patient Survey </a:t>
            </a:r>
            <a:r>
              <a:rPr lang="en-US" sz="2000" dirty="0" smtClean="0"/>
              <a:t>Admission</a:t>
            </a:r>
          </a:p>
          <a:p>
            <a:pPr lvl="0"/>
            <a:r>
              <a:rPr lang="en-US" sz="2000" dirty="0" smtClean="0"/>
              <a:t>Patient Survey Discharge</a:t>
            </a:r>
          </a:p>
          <a:p>
            <a:pPr lvl="0"/>
            <a:r>
              <a:rPr lang="en-US" sz="2000" dirty="0" smtClean="0"/>
              <a:t>Patient Survey Emergency Room</a:t>
            </a:r>
            <a:endParaRPr lang="en-US" sz="2000" dirty="0" smtClean="0"/>
          </a:p>
          <a:p>
            <a:pPr lvl="0"/>
            <a:r>
              <a:rPr lang="en-US" sz="2000" dirty="0" smtClean="0"/>
              <a:t>All departments satisfaction survey</a:t>
            </a:r>
          </a:p>
          <a:p>
            <a:pPr lvl="0"/>
            <a:r>
              <a:rPr lang="en-US" sz="2000" dirty="0" smtClean="0"/>
              <a:t>Electronic kiosk for customer feedback-Real-Time</a:t>
            </a:r>
          </a:p>
          <a:p>
            <a:pPr lvl="0"/>
            <a:r>
              <a:rPr lang="en-US" sz="2000" dirty="0" smtClean="0"/>
              <a:t>Dedicated line to report patient satisfaction or dissatisfaction</a:t>
            </a:r>
          </a:p>
          <a:p>
            <a:pPr lvl="0"/>
            <a:r>
              <a:rPr lang="en-US" sz="2000" dirty="0" smtClean="0"/>
              <a:t>Patients Satisfaction Ratings compiled monthly</a:t>
            </a:r>
          </a:p>
          <a:p>
            <a:pPr lvl="0"/>
            <a:r>
              <a:rPr lang="en-US" sz="2000" dirty="0" smtClean="0"/>
              <a:t>Dedicated customer service compliant hot-line</a:t>
            </a:r>
          </a:p>
          <a:p>
            <a:pPr lvl="0"/>
            <a:endParaRPr lang="en-US" sz="2000" dirty="0" smtClean="0"/>
          </a:p>
          <a:p>
            <a:pPr lvl="0"/>
            <a:endParaRPr lang="en-US" sz="2000" dirty="0" smtClean="0"/>
          </a:p>
          <a:p>
            <a:pPr lvl="0"/>
            <a:endParaRPr lang="en-US" sz="2000" dirty="0"/>
          </a:p>
          <a:p>
            <a:pPr lvl="0"/>
            <a:endParaRPr lang="en-US" sz="2000" dirty="0" smtClean="0"/>
          </a:p>
        </p:txBody>
      </p:sp>
      <p:sp>
        <p:nvSpPr>
          <p:cNvPr id="4" name="TextBox 3"/>
          <p:cNvSpPr txBox="1"/>
          <p:nvPr/>
        </p:nvSpPr>
        <p:spPr>
          <a:xfrm>
            <a:off x="1219200" y="6172200"/>
            <a:ext cx="7467600" cy="461665"/>
          </a:xfrm>
          <a:prstGeom prst="rect">
            <a:avLst/>
          </a:prstGeom>
          <a:noFill/>
        </p:spPr>
        <p:txBody>
          <a:bodyPr wrap="square" rtlCol="0">
            <a:spAutoFit/>
          </a:bodyPr>
          <a:lstStyle/>
          <a:p>
            <a:r>
              <a:rPr lang="en-US" sz="1200" dirty="0" smtClean="0"/>
              <a:t> </a:t>
            </a:r>
            <a:endParaRPr lang="en-US" sz="1200" b="1" dirty="0"/>
          </a:p>
          <a:p>
            <a:endParaRPr lang="en-US" sz="1200" dirty="0"/>
          </a:p>
        </p:txBody>
      </p:sp>
    </p:spTree>
    <p:extLst>
      <p:ext uri="{BB962C8B-B14F-4D97-AF65-F5344CB8AC3E}">
        <p14:creationId xmlns:p14="http://schemas.microsoft.com/office/powerpoint/2010/main" val="41629056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template-17">
  <a:themeElements>
    <a:clrScheme name="1 6">
      <a:dk1>
        <a:srgbClr val="688D9D"/>
      </a:dk1>
      <a:lt1>
        <a:srgbClr val="99CCFF"/>
      </a:lt1>
      <a:dk2>
        <a:srgbClr val="009999"/>
      </a:dk2>
      <a:lt2>
        <a:srgbClr val="FFFFFF"/>
      </a:lt2>
      <a:accent1>
        <a:srgbClr val="006699"/>
      </a:accent1>
      <a:accent2>
        <a:srgbClr val="FFFFFF"/>
      </a:accent2>
      <a:accent3>
        <a:srgbClr val="AACACA"/>
      </a:accent3>
      <a:accent4>
        <a:srgbClr val="82AEDA"/>
      </a:accent4>
      <a:accent5>
        <a:srgbClr val="AAB8CA"/>
      </a:accent5>
      <a:accent6>
        <a:srgbClr val="E7E7E7"/>
      </a:accent6>
      <a:hlink>
        <a:srgbClr val="0099CC"/>
      </a:hlink>
      <a:folHlink>
        <a:srgbClr val="006699"/>
      </a:folHlink>
    </a:clrScheme>
    <a:fontScheme nam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 1">
        <a:dk1>
          <a:srgbClr val="808080"/>
        </a:dk1>
        <a:lt1>
          <a:srgbClr val="EAEAEA"/>
        </a:lt1>
        <a:dk2>
          <a:srgbClr val="009999"/>
        </a:dk2>
        <a:lt2>
          <a:srgbClr val="FFFFFF"/>
        </a:lt2>
        <a:accent1>
          <a:srgbClr val="33CCCC"/>
        </a:accent1>
        <a:accent2>
          <a:srgbClr val="66FFFF"/>
        </a:accent2>
        <a:accent3>
          <a:srgbClr val="AACACA"/>
        </a:accent3>
        <a:accent4>
          <a:srgbClr val="C8C8C8"/>
        </a:accent4>
        <a:accent5>
          <a:srgbClr val="ADE2E2"/>
        </a:accent5>
        <a:accent6>
          <a:srgbClr val="5CE7E7"/>
        </a:accent6>
        <a:hlink>
          <a:srgbClr val="0099CC"/>
        </a:hlink>
        <a:folHlink>
          <a:srgbClr val="003366"/>
        </a:folHlink>
      </a:clrScheme>
      <a:clrMap bg1="dk2" tx1="lt1" bg2="dk1" tx2="lt2" accent1="accent1" accent2="accent2" accent3="accent3" accent4="accent4" accent5="accent5" accent6="accent6" hlink="hlink" folHlink="folHlink"/>
    </a:extraClrScheme>
    <a:extraClrScheme>
      <a:clrScheme name="1 2">
        <a:dk1>
          <a:srgbClr val="808080"/>
        </a:dk1>
        <a:lt1>
          <a:srgbClr val="CCFFFF"/>
        </a:lt1>
        <a:dk2>
          <a:srgbClr val="009999"/>
        </a:dk2>
        <a:lt2>
          <a:srgbClr val="FFFFFF"/>
        </a:lt2>
        <a:accent1>
          <a:srgbClr val="006666"/>
        </a:accent1>
        <a:accent2>
          <a:srgbClr val="FFFFFF"/>
        </a:accent2>
        <a:accent3>
          <a:srgbClr val="AACACA"/>
        </a:accent3>
        <a:accent4>
          <a:srgbClr val="AEDA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3">
        <a:dk1>
          <a:srgbClr val="808080"/>
        </a:dk1>
        <a:lt1>
          <a:srgbClr val="CCFFFF"/>
        </a:lt1>
        <a:dk2>
          <a:srgbClr val="009999"/>
        </a:dk2>
        <a:lt2>
          <a:srgbClr val="00FFFF"/>
        </a:lt2>
        <a:accent1>
          <a:srgbClr val="006666"/>
        </a:accent1>
        <a:accent2>
          <a:srgbClr val="FFFFFF"/>
        </a:accent2>
        <a:accent3>
          <a:srgbClr val="AACACA"/>
        </a:accent3>
        <a:accent4>
          <a:srgbClr val="AEDA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4">
        <a:dk1>
          <a:srgbClr val="688D9D"/>
        </a:dk1>
        <a:lt1>
          <a:srgbClr val="CCFFFF"/>
        </a:lt1>
        <a:dk2>
          <a:srgbClr val="009999"/>
        </a:dk2>
        <a:lt2>
          <a:srgbClr val="FFFFFF"/>
        </a:lt2>
        <a:accent1>
          <a:srgbClr val="006666"/>
        </a:accent1>
        <a:accent2>
          <a:srgbClr val="FFFFFF"/>
        </a:accent2>
        <a:accent3>
          <a:srgbClr val="AACACA"/>
        </a:accent3>
        <a:accent4>
          <a:srgbClr val="AEDA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5">
        <a:dk1>
          <a:srgbClr val="688D9D"/>
        </a:dk1>
        <a:lt1>
          <a:srgbClr val="99CCFF"/>
        </a:lt1>
        <a:dk2>
          <a:srgbClr val="009999"/>
        </a:dk2>
        <a:lt2>
          <a:srgbClr val="FFFFFF"/>
        </a:lt2>
        <a:accent1>
          <a:srgbClr val="006666"/>
        </a:accent1>
        <a:accent2>
          <a:srgbClr val="FFFFFF"/>
        </a:accent2>
        <a:accent3>
          <a:srgbClr val="AACACA"/>
        </a:accent3>
        <a:accent4>
          <a:srgbClr val="82AE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6">
        <a:dk1>
          <a:srgbClr val="688D9D"/>
        </a:dk1>
        <a:lt1>
          <a:srgbClr val="99CCFF"/>
        </a:lt1>
        <a:dk2>
          <a:srgbClr val="009999"/>
        </a:dk2>
        <a:lt2>
          <a:srgbClr val="FFFFFF"/>
        </a:lt2>
        <a:accent1>
          <a:srgbClr val="006699"/>
        </a:accent1>
        <a:accent2>
          <a:srgbClr val="FFFFFF"/>
        </a:accent2>
        <a:accent3>
          <a:srgbClr val="AACACA"/>
        </a:accent3>
        <a:accent4>
          <a:srgbClr val="82AEDA"/>
        </a:accent4>
        <a:accent5>
          <a:srgbClr val="AAB8CA"/>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template-17</Template>
  <TotalTime>6798</TotalTime>
  <Words>3170</Words>
  <Application>Microsoft Office PowerPoint</Application>
  <PresentationFormat>On-screen Show (4:3)</PresentationFormat>
  <Paragraphs>410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굴림</vt:lpstr>
      <vt:lpstr>Arial</vt:lpstr>
      <vt:lpstr>Calibri</vt:lpstr>
      <vt:lpstr>Times New Roman</vt:lpstr>
      <vt:lpstr>Verdana</vt:lpstr>
      <vt:lpstr>template-17</vt:lpstr>
      <vt:lpstr>Hospital Patient Satisfaction Improvement Program</vt:lpstr>
      <vt:lpstr>            Agenda</vt:lpstr>
      <vt:lpstr>Statement of Proposed Change</vt:lpstr>
      <vt:lpstr>            Rationale</vt:lpstr>
      <vt:lpstr>PowerPoint Presentation</vt:lpstr>
      <vt:lpstr>SWOT Analysis</vt:lpstr>
      <vt:lpstr>Benchmarks</vt:lpstr>
      <vt:lpstr>PowerPoint Presentation</vt:lpstr>
      <vt:lpstr>Tracking Patient Satisfaction</vt:lpstr>
      <vt:lpstr>         Change Theory Model</vt:lpstr>
      <vt:lpstr>Definition of Leadership</vt:lpstr>
      <vt:lpstr>PowerPoint Presentation</vt:lpstr>
      <vt:lpstr>Management Functions</vt:lpstr>
      <vt:lpstr>PowerPoint Presentation</vt:lpstr>
      <vt:lpstr>PowerPoint Presentation</vt:lpstr>
      <vt:lpstr>PowerPoint Presentation</vt:lpstr>
      <vt:lpstr>PowerPoint Presentation</vt:lpstr>
      <vt:lpstr>PowerPoint Presentation</vt:lpstr>
      <vt:lpstr>Nursing Journal 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Bruce Mosley</cp:lastModifiedBy>
  <cp:revision>4649</cp:revision>
  <cp:lastPrinted>2014-01-27T01:15:37Z</cp:lastPrinted>
  <dcterms:created xsi:type="dcterms:W3CDTF">2010-03-21T19:31:51Z</dcterms:created>
  <dcterms:modified xsi:type="dcterms:W3CDTF">2014-01-27T06:35:10Z</dcterms:modified>
</cp:coreProperties>
</file>