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46" autoAdjust="0"/>
    <p:restoredTop sz="94660"/>
  </p:normalViewPr>
  <p:slideViewPr>
    <p:cSldViewPr>
      <p:cViewPr varScale="1">
        <p:scale>
          <a:sx n="47" d="100"/>
          <a:sy n="47" d="100"/>
        </p:scale>
        <p:origin x="-59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BEA8C52-79E2-4A0C-B611-17D4A3A34737}" type="datetimeFigureOut">
              <a:rPr lang="en-US" smtClean="0"/>
              <a:t>2/25/2014</a:t>
            </a:fld>
            <a:endParaRPr lang="en-US"/>
          </a:p>
        </p:txBody>
      </p:sp>
      <p:sp>
        <p:nvSpPr>
          <p:cNvPr id="8" name="Slide Number Placeholder 7"/>
          <p:cNvSpPr>
            <a:spLocks noGrp="1"/>
          </p:cNvSpPr>
          <p:nvPr>
            <p:ph type="sldNum" sz="quarter" idx="11"/>
          </p:nvPr>
        </p:nvSpPr>
        <p:spPr/>
        <p:txBody>
          <a:bodyPr/>
          <a:lstStyle/>
          <a:p>
            <a:fld id="{2D92733F-6F8E-4AE5-ABCF-2184BECE2994}"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EA8C52-79E2-4A0C-B611-17D4A3A34737}" type="datetimeFigureOut">
              <a:rPr lang="en-US" smtClean="0"/>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92733F-6F8E-4AE5-ABCF-2184BECE299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EA8C52-79E2-4A0C-B611-17D4A3A34737}" type="datetimeFigureOut">
              <a:rPr lang="en-US" smtClean="0"/>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92733F-6F8E-4AE5-ABCF-2184BECE299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A8C52-79E2-4A0C-B611-17D4A3A34737}" type="datetimeFigureOut">
              <a:rPr lang="en-US" smtClean="0"/>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92733F-6F8E-4AE5-ABCF-2184BECE299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EA8C52-79E2-4A0C-B611-17D4A3A34737}" type="datetimeFigureOut">
              <a:rPr lang="en-US" smtClean="0"/>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92733F-6F8E-4AE5-ABCF-2184BECE299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BEA8C52-79E2-4A0C-B611-17D4A3A34737}" type="datetimeFigureOut">
              <a:rPr lang="en-US" smtClean="0"/>
              <a:t>2/25/2014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92733F-6F8E-4AE5-ABCF-2184BECE2994}"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DBEA8C52-79E2-4A0C-B611-17D4A3A34737}" type="datetimeFigureOut">
              <a:rPr lang="en-US" smtClean="0"/>
              <a:t>2/25/2014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92733F-6F8E-4AE5-ABCF-2184BECE2994}"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EA8C52-79E2-4A0C-B611-17D4A3A34737}" type="datetimeFigureOut">
              <a:rPr lang="en-US" smtClean="0"/>
              <a:t>2/25/2014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92733F-6F8E-4AE5-ABCF-2184BECE299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A8C52-79E2-4A0C-B611-17D4A3A34737}" type="datetimeFigureOut">
              <a:rPr lang="en-US" smtClean="0"/>
              <a:t>2/25/2014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92733F-6F8E-4AE5-ABCF-2184BECE299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A8C52-79E2-4A0C-B611-17D4A3A34737}" type="datetimeFigureOut">
              <a:rPr lang="en-US" smtClean="0"/>
              <a:t>2/25/2014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92733F-6F8E-4AE5-ABCF-2184BECE299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A8C52-79E2-4A0C-B611-17D4A3A34737}" type="datetimeFigureOut">
              <a:rPr lang="en-US" smtClean="0"/>
              <a:t>2/25/2014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92733F-6F8E-4AE5-ABCF-2184BECE299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DBEA8C52-79E2-4A0C-B611-17D4A3A34737}" type="datetimeFigureOut">
              <a:rPr lang="en-US" smtClean="0"/>
              <a:t>2/25/2014</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2D92733F-6F8E-4AE5-ABCF-2184BECE2994}"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7315200" cy="2595025"/>
          </a:xfrm>
        </p:spPr>
        <p:txBody>
          <a:bodyPr>
            <a:normAutofit/>
          </a:bodyPr>
          <a:lstStyle/>
          <a:p>
            <a:pPr algn="ctr"/>
            <a:r>
              <a:rPr lang="en-US" b="1" dirty="0"/>
              <a:t>Information Systems Research Critique</a:t>
            </a:r>
            <a:r>
              <a:rPr lang="en-US" dirty="0"/>
              <a:t/>
            </a:r>
            <a:br>
              <a:rPr lang="en-US" dirty="0"/>
            </a:b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2743200"/>
            <a:ext cx="4876799" cy="37484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412553"/>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7315200" cy="1154097"/>
          </a:xfrm>
        </p:spPr>
        <p:txBody>
          <a:bodyPr>
            <a:normAutofit fontScale="90000"/>
          </a:bodyPr>
          <a:lstStyle/>
          <a:p>
            <a:pPr algn="ctr"/>
            <a:r>
              <a:rPr lang="en-US" sz="4400" b="1" dirty="0"/>
              <a:t>Analysis of </a:t>
            </a:r>
            <a:r>
              <a:rPr lang="en-US" sz="4400" b="1" dirty="0" smtClean="0"/>
              <a:t>merits </a:t>
            </a:r>
            <a:r>
              <a:rPr lang="en-US" sz="4400" b="1" dirty="0"/>
              <a:t>of </a:t>
            </a:r>
            <a:r>
              <a:rPr lang="en-US" sz="4400" b="1" dirty="0" smtClean="0"/>
              <a:t>the </a:t>
            </a:r>
            <a:r>
              <a:rPr lang="en-US" sz="4400" b="1" dirty="0"/>
              <a:t>study</a:t>
            </a:r>
            <a:r>
              <a:rPr lang="en-US" sz="4400" dirty="0"/>
              <a:t>.</a:t>
            </a:r>
            <a:r>
              <a:rPr lang="en-US" dirty="0"/>
              <a:t/>
            </a:r>
            <a:br>
              <a:rPr lang="en-US" dirty="0"/>
            </a:br>
            <a:endParaRPr lang="en-US" dirty="0"/>
          </a:p>
        </p:txBody>
      </p:sp>
      <p:sp>
        <p:nvSpPr>
          <p:cNvPr id="3" name="Content Placeholder 2"/>
          <p:cNvSpPr>
            <a:spLocks noGrp="1"/>
          </p:cNvSpPr>
          <p:nvPr>
            <p:ph idx="1"/>
          </p:nvPr>
        </p:nvSpPr>
        <p:spPr>
          <a:xfrm>
            <a:off x="457200" y="1676400"/>
            <a:ext cx="8229600" cy="5013960"/>
          </a:xfrm>
        </p:spPr>
        <p:txBody>
          <a:bodyPr>
            <a:noAutofit/>
          </a:bodyPr>
          <a:lstStyle/>
          <a:p>
            <a:pPr marL="45720" indent="0">
              <a:buNone/>
            </a:pPr>
            <a:r>
              <a:rPr lang="en-US" sz="2400" dirty="0"/>
              <a:t>This study is very important to information technology management. In an era where the world is evolving into a technology culture at every aspect of life’s </a:t>
            </a:r>
            <a:r>
              <a:rPr lang="en-US" sz="2400" dirty="0" smtClean="0"/>
              <a:t>function. </a:t>
            </a:r>
            <a:r>
              <a:rPr lang="en-US" sz="2400" dirty="0"/>
              <a:t>I</a:t>
            </a:r>
            <a:r>
              <a:rPr lang="en-US" sz="2400" dirty="0" smtClean="0"/>
              <a:t>t </a:t>
            </a:r>
            <a:r>
              <a:rPr lang="en-US" sz="2400" dirty="0"/>
              <a:t>is essential to investigate the usefulness of technology in North American life and health insurance industry. Importantly this study has evaluated health literacy when information technology is applied in the health care industry. The study showed </a:t>
            </a:r>
            <a:r>
              <a:rPr lang="en-US" sz="2400" dirty="0" smtClean="0"/>
              <a:t>distinctions </a:t>
            </a:r>
            <a:r>
              <a:rPr lang="en-US" sz="2400" dirty="0"/>
              <a:t>between two IT effects;  a relative performance and absolute performance effect, which ultimately can improve process efficacy in the absolute sense (Ray et.al, 2005). </a:t>
            </a:r>
            <a:endParaRPr lang="en-US" sz="2400" dirty="0"/>
          </a:p>
        </p:txBody>
      </p:sp>
    </p:spTree>
    <p:extLst>
      <p:ext uri="{BB962C8B-B14F-4D97-AF65-F5344CB8AC3E}">
        <p14:creationId xmlns:p14="http://schemas.microsoft.com/office/powerpoint/2010/main" val="209686397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15200" cy="1154097"/>
          </a:xfrm>
        </p:spPr>
        <p:txBody>
          <a:bodyPr>
            <a:normAutofit fontScale="90000"/>
          </a:bodyPr>
          <a:lstStyle/>
          <a:p>
            <a:pPr algn="ctr"/>
            <a:r>
              <a:rPr lang="en-US" b="1" dirty="0"/>
              <a:t>Analysis </a:t>
            </a:r>
            <a:r>
              <a:rPr lang="en-US" b="1" dirty="0" smtClean="0"/>
              <a:t>of </a:t>
            </a:r>
            <a:r>
              <a:rPr lang="en-US" b="1" dirty="0"/>
              <a:t>limitations of the study.</a:t>
            </a:r>
            <a:r>
              <a:rPr lang="en-US" dirty="0"/>
              <a:t/>
            </a:r>
            <a:br>
              <a:rPr lang="en-US" dirty="0"/>
            </a:br>
            <a:endParaRPr lang="en-US" dirty="0"/>
          </a:p>
        </p:txBody>
      </p:sp>
      <p:sp>
        <p:nvSpPr>
          <p:cNvPr id="3" name="Content Placeholder 2"/>
          <p:cNvSpPr>
            <a:spLocks noGrp="1"/>
          </p:cNvSpPr>
          <p:nvPr>
            <p:ph idx="1"/>
          </p:nvPr>
        </p:nvSpPr>
        <p:spPr>
          <a:xfrm>
            <a:off x="304800" y="1524000"/>
            <a:ext cx="8458200" cy="4953000"/>
          </a:xfrm>
        </p:spPr>
        <p:txBody>
          <a:bodyPr>
            <a:normAutofit/>
          </a:bodyPr>
          <a:lstStyle/>
          <a:p>
            <a:pPr lvl="0"/>
            <a:r>
              <a:rPr lang="en-US" dirty="0"/>
              <a:t>Sample size was small and firms sampled were from the same industry.</a:t>
            </a:r>
          </a:p>
          <a:p>
            <a:pPr marL="45720" indent="0">
              <a:buNone/>
            </a:pPr>
            <a:endParaRPr lang="en-US" dirty="0"/>
          </a:p>
          <a:p>
            <a:pPr lvl="0"/>
            <a:r>
              <a:rPr lang="en-US" dirty="0"/>
              <a:t>Common method variance was compromised due to self-reported </a:t>
            </a:r>
            <a:r>
              <a:rPr lang="en-US" dirty="0" smtClean="0"/>
              <a:t>measure  </a:t>
            </a:r>
            <a:r>
              <a:rPr lang="en-US" dirty="0"/>
              <a:t>(PZB) of the dependent variable</a:t>
            </a:r>
            <a:r>
              <a:rPr lang="en-US" dirty="0" smtClean="0"/>
              <a:t>.</a:t>
            </a:r>
          </a:p>
          <a:p>
            <a:pPr lvl="0"/>
            <a:endParaRPr lang="en-US" dirty="0"/>
          </a:p>
          <a:p>
            <a:pPr lvl="0"/>
            <a:r>
              <a:rPr lang="en-US" dirty="0"/>
              <a:t>The methodology used showed only association, not causality because it was </a:t>
            </a:r>
            <a:r>
              <a:rPr lang="en-US" dirty="0" smtClean="0"/>
              <a:t>cross-sectional </a:t>
            </a:r>
            <a:r>
              <a:rPr lang="en-US" dirty="0"/>
              <a:t>study. (Ray et.al, 2005). </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4053840"/>
            <a:ext cx="4443413"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527086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15200" cy="1154097"/>
          </a:xfrm>
        </p:spPr>
        <p:txBody>
          <a:bodyPr>
            <a:normAutofit fontScale="90000"/>
          </a:bodyPr>
          <a:lstStyle/>
          <a:p>
            <a:pPr algn="ctr"/>
            <a:r>
              <a:rPr lang="en-US" b="1" dirty="0"/>
              <a:t>Integration of course material, class discussions, and other relevant sources.</a:t>
            </a:r>
            <a:endParaRPr lang="en-US" dirty="0"/>
          </a:p>
        </p:txBody>
      </p:sp>
      <p:sp>
        <p:nvSpPr>
          <p:cNvPr id="3" name="Content Placeholder 2"/>
          <p:cNvSpPr>
            <a:spLocks noGrp="1"/>
          </p:cNvSpPr>
          <p:nvPr>
            <p:ph idx="1"/>
          </p:nvPr>
        </p:nvSpPr>
        <p:spPr>
          <a:xfrm>
            <a:off x="304800" y="1904999"/>
            <a:ext cx="7924800" cy="4404361"/>
          </a:xfrm>
        </p:spPr>
        <p:txBody>
          <a:bodyPr>
            <a:normAutofit lnSpcReduction="10000"/>
          </a:bodyPr>
          <a:lstStyle/>
          <a:p>
            <a:pPr marL="45720" indent="0">
              <a:buNone/>
            </a:pPr>
            <a:r>
              <a:rPr lang="en-US" sz="2800" dirty="0"/>
              <a:t>This article exposes the immature researcher to applications of both qualitative and quantitative research designs. Specific statistical adaptations necessary for data analysis were used even though not quite explicit, but in a way to grasp the scientific method employed in research undertaking. The quantitative </a:t>
            </a:r>
            <a:r>
              <a:rPr lang="en-US" sz="2800" dirty="0" smtClean="0"/>
              <a:t>section </a:t>
            </a:r>
            <a:r>
              <a:rPr lang="en-US" sz="2800" dirty="0"/>
              <a:t>of this design clarified assumptions that could not be validated using a qualitative exploration only. Researchers discussed </a:t>
            </a:r>
            <a:r>
              <a:rPr lang="en-US" sz="2800" dirty="0" smtClean="0"/>
              <a:t>limitations </a:t>
            </a:r>
            <a:r>
              <a:rPr lang="en-US" sz="2800" dirty="0"/>
              <a:t>before arriving at conclusions </a:t>
            </a:r>
            <a:r>
              <a:rPr lang="en-US" sz="2800" dirty="0" smtClean="0"/>
              <a:t>unjustifiably.</a:t>
            </a:r>
            <a:endParaRPr lang="en-US" sz="2800" dirty="0"/>
          </a:p>
          <a:p>
            <a:pPr marL="45720" indent="0">
              <a:buNone/>
            </a:pPr>
            <a:endParaRPr lang="en-US" dirty="0"/>
          </a:p>
        </p:txBody>
      </p:sp>
    </p:spTree>
    <p:extLst>
      <p:ext uri="{BB962C8B-B14F-4D97-AF65-F5344CB8AC3E}">
        <p14:creationId xmlns:p14="http://schemas.microsoft.com/office/powerpoint/2010/main" val="220218424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1"/>
            <a:ext cx="7315200" cy="2470212"/>
          </a:xfrm>
        </p:spPr>
        <p:txBody>
          <a:bodyPr>
            <a:normAutofit fontScale="90000"/>
          </a:bodyPr>
          <a:lstStyle/>
          <a:p>
            <a:pPr algn="ctr"/>
            <a:r>
              <a:rPr lang="en-US" b="1" dirty="0"/>
              <a:t>Implication of the research finding on my own</a:t>
            </a:r>
            <a:r>
              <a:rPr lang="en-US" dirty="0"/>
              <a:t/>
            </a:r>
            <a:br>
              <a:rPr lang="en-US" dirty="0"/>
            </a:br>
            <a:r>
              <a:rPr lang="en-US" b="1" dirty="0"/>
              <a:t>Professional practice and career goals</a:t>
            </a:r>
            <a:r>
              <a:rPr lang="en-US" dirty="0"/>
              <a:t/>
            </a:r>
            <a:br>
              <a:rPr lang="en-US" dirty="0"/>
            </a:br>
            <a:endParaRPr lang="en-US" dirty="0"/>
          </a:p>
        </p:txBody>
      </p:sp>
      <p:sp>
        <p:nvSpPr>
          <p:cNvPr id="3" name="Content Placeholder 2"/>
          <p:cNvSpPr>
            <a:spLocks noGrp="1"/>
          </p:cNvSpPr>
          <p:nvPr>
            <p:ph idx="1"/>
          </p:nvPr>
        </p:nvSpPr>
        <p:spPr>
          <a:xfrm>
            <a:off x="533400" y="2133601"/>
            <a:ext cx="8077200" cy="4175760"/>
          </a:xfrm>
        </p:spPr>
        <p:txBody>
          <a:bodyPr/>
          <a:lstStyle/>
          <a:p>
            <a:pPr marL="45720" indent="0">
              <a:buNone/>
            </a:pPr>
            <a:r>
              <a:rPr lang="en-US" dirty="0"/>
              <a:t>M</a:t>
            </a:r>
            <a:r>
              <a:rPr lang="en-US" sz="2800" dirty="0"/>
              <a:t>y professional goal is to attain the status of </a:t>
            </a:r>
            <a:r>
              <a:rPr lang="en-US" sz="2800" dirty="0" smtClean="0"/>
              <a:t>an </a:t>
            </a:r>
            <a:r>
              <a:rPr lang="en-US" sz="2800" dirty="0"/>
              <a:t>efficient information technology manager. These findings imply that information technology </a:t>
            </a:r>
            <a:r>
              <a:rPr lang="en-US" sz="2800" dirty="0" smtClean="0"/>
              <a:t>experts/ managers </a:t>
            </a:r>
            <a:r>
              <a:rPr lang="en-US" sz="2800" dirty="0"/>
              <a:t>have to continually conduct scientific research to gather data on effectiveness of information </a:t>
            </a:r>
            <a:r>
              <a:rPr lang="en-US" sz="2800" dirty="0" smtClean="0"/>
              <a:t>technology, </a:t>
            </a:r>
            <a:r>
              <a:rPr lang="en-US" sz="2800" dirty="0"/>
              <a:t>not only in health care settings, but wherever </a:t>
            </a:r>
            <a:r>
              <a:rPr lang="en-US" sz="2800" dirty="0" smtClean="0"/>
              <a:t>IT is being implemented.</a:t>
            </a:r>
            <a:endParaRPr lang="en-US" sz="2800" dirty="0"/>
          </a:p>
          <a:p>
            <a:endParaRPr lang="en-US" dirty="0"/>
          </a:p>
        </p:txBody>
      </p:sp>
    </p:spTree>
    <p:extLst>
      <p:ext uri="{BB962C8B-B14F-4D97-AF65-F5344CB8AC3E}">
        <p14:creationId xmlns:p14="http://schemas.microsoft.com/office/powerpoint/2010/main" val="2154297166"/>
      </p:ext>
    </p:extLst>
  </p:cSld>
  <p:clrMapOvr>
    <a:masterClrMapping/>
  </p:clrMapOvr>
  <p:transition spd="slow">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15200" cy="1154097"/>
          </a:xfrm>
        </p:spPr>
        <p:txBody>
          <a:bodyPr>
            <a:normAutofit/>
          </a:bodyPr>
          <a:lstStyle/>
          <a:p>
            <a:pPr algn="ctr"/>
            <a:r>
              <a:rPr lang="en-US" sz="4800" dirty="0" smtClean="0"/>
              <a:t>References</a:t>
            </a:r>
            <a:endParaRPr lang="en-US" sz="4800" dirty="0"/>
          </a:p>
        </p:txBody>
      </p:sp>
      <p:sp>
        <p:nvSpPr>
          <p:cNvPr id="3" name="Content Placeholder 2"/>
          <p:cNvSpPr>
            <a:spLocks noGrp="1"/>
          </p:cNvSpPr>
          <p:nvPr>
            <p:ph idx="1"/>
          </p:nvPr>
        </p:nvSpPr>
        <p:spPr>
          <a:xfrm>
            <a:off x="609600" y="1295401"/>
            <a:ext cx="8153400" cy="5013960"/>
          </a:xfrm>
        </p:spPr>
        <p:txBody>
          <a:bodyPr>
            <a:normAutofit/>
          </a:bodyPr>
          <a:lstStyle/>
          <a:p>
            <a:pPr marL="45720" indent="0">
              <a:buNone/>
            </a:pPr>
            <a:r>
              <a:rPr lang="en-US" dirty="0" smtClean="0"/>
              <a:t>Ray</a:t>
            </a:r>
            <a:r>
              <a:rPr lang="en-US" dirty="0"/>
              <a:t>, R. Muhanna, W., &amp; Barney, J. Information Technology and the </a:t>
            </a:r>
            <a:r>
              <a:rPr lang="en-US" dirty="0" smtClean="0"/>
              <a:t>  </a:t>
            </a:r>
          </a:p>
          <a:p>
            <a:pPr marL="45720" indent="0">
              <a:buNone/>
            </a:pPr>
            <a:r>
              <a:rPr lang="en-US" dirty="0"/>
              <a:t> </a:t>
            </a:r>
            <a:r>
              <a:rPr lang="en-US" dirty="0" smtClean="0"/>
              <a:t>      performance </a:t>
            </a:r>
            <a:r>
              <a:rPr lang="en-US" dirty="0"/>
              <a:t>of the </a:t>
            </a:r>
            <a:r>
              <a:rPr lang="en-US" dirty="0" smtClean="0"/>
              <a:t>consumer </a:t>
            </a:r>
            <a:r>
              <a:rPr lang="en-US" dirty="0"/>
              <a:t>of the consumer service process: A </a:t>
            </a:r>
            <a:r>
              <a:rPr lang="en-US" dirty="0" smtClean="0"/>
              <a:t> </a:t>
            </a:r>
          </a:p>
          <a:p>
            <a:pPr marL="45720" indent="0">
              <a:buNone/>
            </a:pPr>
            <a:r>
              <a:rPr lang="en-US" dirty="0"/>
              <a:t> </a:t>
            </a:r>
            <a:r>
              <a:rPr lang="en-US" dirty="0" smtClean="0"/>
              <a:t>      Resource </a:t>
            </a:r>
            <a:r>
              <a:rPr lang="en-US" dirty="0"/>
              <a:t>Based Analysis. </a:t>
            </a:r>
            <a:r>
              <a:rPr lang="en-US" i="1" dirty="0"/>
              <a:t>MIS </a:t>
            </a:r>
            <a:endParaRPr lang="en-US" dirty="0"/>
          </a:p>
          <a:p>
            <a:pPr marL="45720" indent="0">
              <a:buNone/>
            </a:pPr>
            <a:r>
              <a:rPr lang="en-US" dirty="0"/>
              <a:t> </a:t>
            </a:r>
            <a:r>
              <a:rPr lang="en-US" dirty="0" smtClean="0"/>
              <a:t>      </a:t>
            </a:r>
            <a:r>
              <a:rPr lang="en-US" i="1" dirty="0"/>
              <a:t>Quarterly</a:t>
            </a:r>
            <a:r>
              <a:rPr lang="en-US" dirty="0"/>
              <a:t>, 29(4), 2005; 625-652. Print.</a:t>
            </a:r>
          </a:p>
          <a:p>
            <a:endParaRPr lang="en-US" dirty="0"/>
          </a:p>
        </p:txBody>
      </p:sp>
    </p:spTree>
    <p:extLst>
      <p:ext uri="{BB962C8B-B14F-4D97-AF65-F5344CB8AC3E}">
        <p14:creationId xmlns:p14="http://schemas.microsoft.com/office/powerpoint/2010/main" val="1240703968"/>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72400" cy="1524000"/>
          </a:xfrm>
        </p:spPr>
        <p:txBody>
          <a:bodyPr>
            <a:normAutofit fontScale="90000"/>
          </a:bodyPr>
          <a:lstStyle/>
          <a:p>
            <a:r>
              <a:rPr lang="en-US" b="1" dirty="0"/>
              <a:t>Introduction of the author(s) and their research backgrounds.</a:t>
            </a:r>
            <a:endParaRPr lang="en-US" dirty="0"/>
          </a:p>
        </p:txBody>
      </p:sp>
      <p:sp>
        <p:nvSpPr>
          <p:cNvPr id="3" name="Content Placeholder 2"/>
          <p:cNvSpPr>
            <a:spLocks noGrp="1"/>
          </p:cNvSpPr>
          <p:nvPr>
            <p:ph idx="1"/>
          </p:nvPr>
        </p:nvSpPr>
        <p:spPr>
          <a:xfrm>
            <a:off x="304800" y="1371600"/>
            <a:ext cx="8686800" cy="5181600"/>
          </a:xfrm>
        </p:spPr>
        <p:txBody>
          <a:bodyPr>
            <a:noAutofit/>
          </a:bodyPr>
          <a:lstStyle/>
          <a:p>
            <a:pPr marL="45720" indent="0">
              <a:buNone/>
            </a:pPr>
            <a:endParaRPr lang="en-US" sz="2400" dirty="0"/>
          </a:p>
          <a:p>
            <a:pPr marL="45720" indent="0">
              <a:buNone/>
            </a:pPr>
            <a:r>
              <a:rPr lang="en-US" sz="3200" dirty="0" smtClean="0"/>
              <a:t>The </a:t>
            </a:r>
            <a:r>
              <a:rPr lang="en-US" sz="3200" dirty="0"/>
              <a:t>authors of this article are research consultants attached to various universities and research agencies in the United States of America. Gautam Ray works for the Department of Management Science and Information Systems, McCombs School of Business University of Texas, Austin, TX 78712 United States of America. </a:t>
            </a:r>
          </a:p>
          <a:p>
            <a:pPr marL="45720" indent="0">
              <a:buNone/>
            </a:pPr>
            <a:r>
              <a:rPr lang="en-US" sz="3200" dirty="0" smtClean="0"/>
              <a:t> </a:t>
            </a:r>
            <a:endParaRPr lang="en-US" sz="3200" dirty="0"/>
          </a:p>
        </p:txBody>
      </p:sp>
    </p:spTree>
    <p:extLst>
      <p:ext uri="{BB962C8B-B14F-4D97-AF65-F5344CB8AC3E}">
        <p14:creationId xmlns:p14="http://schemas.microsoft.com/office/powerpoint/2010/main" val="2327616270"/>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315200" cy="1447800"/>
          </a:xfrm>
        </p:spPr>
        <p:txBody>
          <a:bodyPr>
            <a:noAutofit/>
          </a:bodyPr>
          <a:lstStyle/>
          <a:p>
            <a:pPr algn="ctr"/>
            <a:r>
              <a:rPr lang="en-US" sz="3600" b="1" dirty="0">
                <a:solidFill>
                  <a:srgbClr val="FF8600"/>
                </a:solidFill>
              </a:rPr>
              <a:t>Introduction of the author(s) and their research </a:t>
            </a:r>
            <a:r>
              <a:rPr lang="en-US" sz="3600" b="1" dirty="0" smtClean="0">
                <a:solidFill>
                  <a:srgbClr val="FF8600"/>
                </a:solidFill>
              </a:rPr>
              <a:t>backgrounds continued…</a:t>
            </a:r>
            <a:endParaRPr lang="en-US" dirty="0"/>
          </a:p>
        </p:txBody>
      </p:sp>
      <p:sp>
        <p:nvSpPr>
          <p:cNvPr id="3" name="Content Placeholder 2"/>
          <p:cNvSpPr>
            <a:spLocks noGrp="1"/>
          </p:cNvSpPr>
          <p:nvPr>
            <p:ph idx="1"/>
          </p:nvPr>
        </p:nvSpPr>
        <p:spPr>
          <a:xfrm>
            <a:off x="304800" y="1752600"/>
            <a:ext cx="7848600" cy="4571999"/>
          </a:xfrm>
        </p:spPr>
        <p:txBody>
          <a:bodyPr>
            <a:noAutofit/>
          </a:bodyPr>
          <a:lstStyle/>
          <a:p>
            <a:pPr marL="45720" indent="0" algn="just">
              <a:buNone/>
            </a:pPr>
            <a:endParaRPr lang="en-US" sz="2400" dirty="0" smtClean="0"/>
          </a:p>
          <a:p>
            <a:pPr marL="45720" indent="0" algn="just">
              <a:buNone/>
            </a:pPr>
            <a:r>
              <a:rPr lang="en-US" sz="2800" dirty="0" smtClean="0"/>
              <a:t>The </a:t>
            </a:r>
            <a:r>
              <a:rPr lang="en-US" sz="2800" dirty="0"/>
              <a:t>second is Waleed Muhanna an accounting specialist associated with the Department of Accounting &amp; Management Information Systems Fisher College of Business Ohio State University Columbus, OH 43210 United States of America. The third is Jay B. Barney from Department of Management and Human Resources Fisher College of Business Ohio State University Columbus, OH 43210 United States of America.</a:t>
            </a:r>
            <a:endParaRPr lang="en-US" sz="2800" dirty="0"/>
          </a:p>
        </p:txBody>
      </p:sp>
    </p:spTree>
    <p:extLst>
      <p:ext uri="{BB962C8B-B14F-4D97-AF65-F5344CB8AC3E}">
        <p14:creationId xmlns:p14="http://schemas.microsoft.com/office/powerpoint/2010/main" val="15394465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315200" cy="1154097"/>
          </a:xfrm>
        </p:spPr>
        <p:txBody>
          <a:bodyPr>
            <a:noAutofit/>
          </a:bodyPr>
          <a:lstStyle/>
          <a:p>
            <a:pPr algn="ctr"/>
            <a:r>
              <a:rPr lang="en-US" b="1" dirty="0"/>
              <a:t>Summary of the key ideas from the article</a:t>
            </a:r>
            <a:r>
              <a:rPr lang="en-US" dirty="0"/>
              <a:t/>
            </a:r>
            <a:br>
              <a:rPr lang="en-US" dirty="0"/>
            </a:br>
            <a:endParaRPr lang="en-US" dirty="0"/>
          </a:p>
        </p:txBody>
      </p:sp>
      <p:sp>
        <p:nvSpPr>
          <p:cNvPr id="3" name="Content Placeholder 2"/>
          <p:cNvSpPr>
            <a:spLocks noGrp="1"/>
          </p:cNvSpPr>
          <p:nvPr>
            <p:ph idx="1"/>
          </p:nvPr>
        </p:nvSpPr>
        <p:spPr>
          <a:xfrm>
            <a:off x="304800" y="1447800"/>
            <a:ext cx="8534400" cy="5105399"/>
          </a:xfrm>
        </p:spPr>
        <p:txBody>
          <a:bodyPr>
            <a:noAutofit/>
          </a:bodyPr>
          <a:lstStyle/>
          <a:p>
            <a:pPr marL="45720" indent="0">
              <a:buNone/>
            </a:pPr>
            <a:r>
              <a:rPr lang="en-US" sz="2800" dirty="0"/>
              <a:t> This is a research presenting results of an empirical study </a:t>
            </a:r>
            <a:r>
              <a:rPr lang="en-US" sz="2800" dirty="0" smtClean="0"/>
              <a:t>examining of </a:t>
            </a:r>
            <a:r>
              <a:rPr lang="en-US" sz="2800" dirty="0"/>
              <a:t>impact information technology (IT) has on customer service. More importantly, the study focused on investigating differential effects of numerous information </a:t>
            </a:r>
            <a:r>
              <a:rPr lang="en-US" sz="2800" dirty="0" smtClean="0"/>
              <a:t>technology </a:t>
            </a:r>
            <a:r>
              <a:rPr lang="en-US" sz="2800" dirty="0"/>
              <a:t>(IT) resources and capabilities pertaining to customer service performance processes among competing entities in the North American life and health insurance industry (Ray, Muhanna &amp; Barney, 2005).             </a:t>
            </a:r>
            <a:endParaRPr lang="en-US" sz="2800" dirty="0"/>
          </a:p>
        </p:txBody>
      </p:sp>
    </p:spTree>
    <p:extLst>
      <p:ext uri="{BB962C8B-B14F-4D97-AF65-F5344CB8AC3E}">
        <p14:creationId xmlns:p14="http://schemas.microsoft.com/office/powerpoint/2010/main" val="30972426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315200" cy="1154097"/>
          </a:xfrm>
        </p:spPr>
        <p:txBody>
          <a:bodyPr>
            <a:noAutofit/>
          </a:bodyPr>
          <a:lstStyle/>
          <a:p>
            <a:pPr algn="ctr"/>
            <a:r>
              <a:rPr lang="en-US" b="1" dirty="0"/>
              <a:t>Summary of the key ideas from the </a:t>
            </a:r>
            <a:r>
              <a:rPr lang="en-US" b="1" dirty="0" smtClean="0"/>
              <a:t>article Continued…</a:t>
            </a:r>
            <a:endParaRPr lang="en-US" dirty="0"/>
          </a:p>
        </p:txBody>
      </p:sp>
      <p:sp>
        <p:nvSpPr>
          <p:cNvPr id="3" name="Content Placeholder 2"/>
          <p:cNvSpPr>
            <a:spLocks noGrp="1"/>
          </p:cNvSpPr>
          <p:nvPr>
            <p:ph idx="1"/>
          </p:nvPr>
        </p:nvSpPr>
        <p:spPr>
          <a:xfrm>
            <a:off x="457200" y="1447800"/>
            <a:ext cx="8382000" cy="4952999"/>
          </a:xfrm>
        </p:spPr>
        <p:txBody>
          <a:bodyPr>
            <a:normAutofit fontScale="92500" lnSpcReduction="10000"/>
          </a:bodyPr>
          <a:lstStyle/>
          <a:p>
            <a:pPr marL="45720" indent="0">
              <a:buNone/>
            </a:pPr>
            <a:r>
              <a:rPr lang="en-US" sz="2800" dirty="0"/>
              <a:t>Precisely, researchers gathered data from three levels; first, previous information systems’ interventions defining information technology (IT) influence on operations within/among various firms. Secondly, they explored information systems’ functions suggestive of compatibility with information technology usage within the firms. Thirdly, they examined resource-based view developments that allows for precise descriptions of information technology capabilities and resources. The evaluation focused on identifying processes which were likely enable one firm to outperform the other through discreet application of information technology resources (Ray et.al, 2005).          </a:t>
            </a:r>
          </a:p>
          <a:p>
            <a:endParaRPr lang="en-US" dirty="0"/>
          </a:p>
        </p:txBody>
      </p:sp>
    </p:spTree>
    <p:extLst>
      <p:ext uri="{BB962C8B-B14F-4D97-AF65-F5344CB8AC3E}">
        <p14:creationId xmlns:p14="http://schemas.microsoft.com/office/powerpoint/2010/main" val="3813518165"/>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315200" cy="1154097"/>
          </a:xfrm>
        </p:spPr>
        <p:txBody>
          <a:bodyPr>
            <a:noAutofit/>
          </a:bodyPr>
          <a:lstStyle/>
          <a:p>
            <a:pPr algn="ctr"/>
            <a:r>
              <a:rPr lang="en-US" sz="4800" b="1" dirty="0"/>
              <a:t>Conclusion</a:t>
            </a:r>
            <a:r>
              <a:rPr lang="en-US" sz="4800" dirty="0"/>
              <a:t/>
            </a:r>
            <a:br>
              <a:rPr lang="en-US" sz="4800" dirty="0"/>
            </a:br>
            <a:endParaRPr lang="en-US" sz="4800" dirty="0"/>
          </a:p>
        </p:txBody>
      </p:sp>
      <p:sp>
        <p:nvSpPr>
          <p:cNvPr id="3" name="Content Placeholder 2"/>
          <p:cNvSpPr>
            <a:spLocks noGrp="1"/>
          </p:cNvSpPr>
          <p:nvPr>
            <p:ph idx="1"/>
          </p:nvPr>
        </p:nvSpPr>
        <p:spPr>
          <a:xfrm>
            <a:off x="304800" y="1066801"/>
            <a:ext cx="8534400" cy="5242560"/>
          </a:xfrm>
        </p:spPr>
        <p:txBody>
          <a:bodyPr>
            <a:normAutofit/>
          </a:bodyPr>
          <a:lstStyle/>
          <a:p>
            <a:pPr marL="45720" indent="0">
              <a:buNone/>
            </a:pPr>
            <a:r>
              <a:rPr lang="en-US" sz="2800" dirty="0"/>
              <a:t>It was discovered that a key information technology (IT) capability relates to shared knowledge between customer service units and the new device. It is an important indicator in evaluating userability of the interventions from customers’ perspective. The findings suggest that information technology application cannot exist without ‘tacit, socially complex, firm-specific resources as attributes because these features </a:t>
            </a:r>
            <a:r>
              <a:rPr lang="en-US" sz="2800" dirty="0" smtClean="0"/>
              <a:t>explained </a:t>
            </a:r>
            <a:r>
              <a:rPr lang="en-US" sz="2800" dirty="0"/>
              <a:t>performance processes among firms sampled in the study (Ray et.al, 2005).</a:t>
            </a:r>
            <a:endParaRPr lang="en-US" sz="2800" dirty="0"/>
          </a:p>
        </p:txBody>
      </p:sp>
    </p:spTree>
    <p:extLst>
      <p:ext uri="{BB962C8B-B14F-4D97-AF65-F5344CB8AC3E}">
        <p14:creationId xmlns:p14="http://schemas.microsoft.com/office/powerpoint/2010/main" val="3900370738"/>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001000" cy="1154097"/>
          </a:xfrm>
        </p:spPr>
        <p:txBody>
          <a:bodyPr>
            <a:normAutofit fontScale="90000"/>
          </a:bodyPr>
          <a:lstStyle/>
          <a:p>
            <a:pPr algn="ctr"/>
            <a:r>
              <a:rPr lang="en-US" b="1" dirty="0"/>
              <a:t>Explanation of the research design and methodology</a:t>
            </a:r>
            <a:endParaRPr lang="en-US" dirty="0"/>
          </a:p>
        </p:txBody>
      </p:sp>
      <p:sp>
        <p:nvSpPr>
          <p:cNvPr id="3" name="Content Placeholder 2"/>
          <p:cNvSpPr>
            <a:spLocks noGrp="1"/>
          </p:cNvSpPr>
          <p:nvPr>
            <p:ph idx="1"/>
          </p:nvPr>
        </p:nvSpPr>
        <p:spPr>
          <a:xfrm>
            <a:off x="457200" y="1828800"/>
            <a:ext cx="8483600" cy="4856480"/>
          </a:xfrm>
        </p:spPr>
        <p:txBody>
          <a:bodyPr>
            <a:noAutofit/>
          </a:bodyPr>
          <a:lstStyle/>
          <a:p>
            <a:pPr marL="45720" indent="0">
              <a:buNone/>
            </a:pPr>
            <a:r>
              <a:rPr lang="en-US" sz="2800" dirty="0"/>
              <a:t>The research design encompassed a mixed method utilizing aspects of both qualitative and quantitative research models. Qualitative features were demonstrated when researchers adapted a theoretical framework supportive of the study and results produced. Another qualitative element could have been detected in the explanatory adaptation when presenting research results to the reader and public respectively. </a:t>
            </a:r>
            <a:endParaRPr lang="en-US" sz="2800" dirty="0"/>
          </a:p>
        </p:txBody>
      </p:sp>
    </p:spTree>
    <p:extLst>
      <p:ext uri="{BB962C8B-B14F-4D97-AF65-F5344CB8AC3E}">
        <p14:creationId xmlns:p14="http://schemas.microsoft.com/office/powerpoint/2010/main" val="3586140749"/>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315200" cy="1154097"/>
          </a:xfrm>
        </p:spPr>
        <p:txBody>
          <a:bodyPr>
            <a:normAutofit fontScale="90000"/>
          </a:bodyPr>
          <a:lstStyle/>
          <a:p>
            <a:r>
              <a:rPr lang="en-US" b="1" dirty="0" smtClean="0"/>
              <a:t>Explanation of the research design and methodology Cont.</a:t>
            </a:r>
            <a:endParaRPr lang="en-US" dirty="0"/>
          </a:p>
        </p:txBody>
      </p:sp>
      <p:sp>
        <p:nvSpPr>
          <p:cNvPr id="3" name="Content Placeholder 2"/>
          <p:cNvSpPr>
            <a:spLocks noGrp="1"/>
          </p:cNvSpPr>
          <p:nvPr>
            <p:ph idx="1"/>
          </p:nvPr>
        </p:nvSpPr>
        <p:spPr>
          <a:xfrm>
            <a:off x="381000" y="1524001"/>
            <a:ext cx="8458200" cy="4785360"/>
          </a:xfrm>
        </p:spPr>
        <p:txBody>
          <a:bodyPr/>
          <a:lstStyle/>
          <a:p>
            <a:pPr marL="45720" indent="0">
              <a:buNone/>
            </a:pPr>
            <a:r>
              <a:rPr lang="en-US" sz="2800" dirty="0" smtClean="0"/>
              <a:t>Supportive quantitative design techniques were employed when researchers used statistics in the data analysis process. These included application of the Ordinary least squares (OLS); regression analysis in testing hypotheses and calculations of standard deviation. Variables were measured using the variable manifest model, which is highly quantitative in nature. Subsequently bivariate correlations were calculated. ANOVA tests were done too.</a:t>
            </a:r>
          </a:p>
          <a:p>
            <a:endParaRPr lang="en-US" dirty="0"/>
          </a:p>
        </p:txBody>
      </p:sp>
    </p:spTree>
    <p:extLst>
      <p:ext uri="{BB962C8B-B14F-4D97-AF65-F5344CB8AC3E}">
        <p14:creationId xmlns:p14="http://schemas.microsoft.com/office/powerpoint/2010/main" val="3072471741"/>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001000" cy="1154097"/>
          </a:xfrm>
        </p:spPr>
        <p:txBody>
          <a:bodyPr>
            <a:normAutofit fontScale="90000"/>
          </a:bodyPr>
          <a:lstStyle/>
          <a:p>
            <a:pPr algn="ctr"/>
            <a:r>
              <a:rPr lang="en-US" b="1" dirty="0"/>
              <a:t>Explanation of the research design and methodology Cont.</a:t>
            </a:r>
            <a:endParaRPr lang="en-US" dirty="0"/>
          </a:p>
        </p:txBody>
      </p:sp>
      <p:sp>
        <p:nvSpPr>
          <p:cNvPr id="3" name="Content Placeholder 2"/>
          <p:cNvSpPr>
            <a:spLocks noGrp="1"/>
          </p:cNvSpPr>
          <p:nvPr>
            <p:ph idx="1"/>
          </p:nvPr>
        </p:nvSpPr>
        <p:spPr>
          <a:xfrm>
            <a:off x="228600" y="1295400"/>
            <a:ext cx="8382000" cy="5013960"/>
          </a:xfrm>
        </p:spPr>
        <p:txBody>
          <a:bodyPr>
            <a:normAutofit/>
          </a:bodyPr>
          <a:lstStyle/>
          <a:p>
            <a:pPr marL="45720" indent="0">
              <a:buNone/>
            </a:pPr>
            <a:r>
              <a:rPr lang="en-US" sz="2800" dirty="0" smtClean="0"/>
              <a:t>Survey </a:t>
            </a:r>
            <a:r>
              <a:rPr lang="en-US" sz="2800" dirty="0"/>
              <a:t>was the method used for data collection purposes. </a:t>
            </a:r>
            <a:r>
              <a:rPr lang="en-US" sz="2800" dirty="0" smtClean="0"/>
              <a:t>It is </a:t>
            </a:r>
            <a:r>
              <a:rPr lang="en-US" sz="2800" dirty="0"/>
              <a:t>very effective when soliciting consumer responses. The procedure saves time and is far less costly than interviews or participant observation. These researchers utilized a triangulation measure during administration of the </a:t>
            </a:r>
            <a:r>
              <a:rPr lang="en-US" sz="2800" dirty="0" smtClean="0"/>
              <a:t>survey. They  designed </a:t>
            </a:r>
            <a:r>
              <a:rPr lang="en-US" sz="2800" dirty="0"/>
              <a:t>questionnaires expecting </a:t>
            </a:r>
            <a:r>
              <a:rPr lang="en-US" sz="2800" dirty="0" smtClean="0"/>
              <a:t> </a:t>
            </a:r>
            <a:r>
              <a:rPr lang="en-US" sz="2800" dirty="0"/>
              <a:t>to evaluate customer retention rates; quality of customer service delivered by firms and complaints ratio</a:t>
            </a:r>
            <a:r>
              <a:rPr lang="en-US" sz="3200" dirty="0"/>
              <a:t>. </a:t>
            </a:r>
            <a:endParaRPr lang="en-US" sz="3200" dirty="0"/>
          </a:p>
        </p:txBody>
      </p:sp>
    </p:spTree>
    <p:extLst>
      <p:ext uri="{BB962C8B-B14F-4D97-AF65-F5344CB8AC3E}">
        <p14:creationId xmlns:p14="http://schemas.microsoft.com/office/powerpoint/2010/main" val="160306405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68</TotalTime>
  <Words>979</Words>
  <Application>Microsoft Office PowerPoint</Application>
  <PresentationFormat>On-screen Show (4:3)</PresentationFormat>
  <Paragraphs>37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Perspective</vt:lpstr>
      <vt:lpstr>Information Systems Research Critique </vt:lpstr>
      <vt:lpstr>Introduction of the author(s) and their research backgrounds.</vt:lpstr>
      <vt:lpstr>Introduction of the author(s) and their research backgrounds continued…</vt:lpstr>
      <vt:lpstr>Summary of the key ideas from the article </vt:lpstr>
      <vt:lpstr>Summary of the key ideas from the article Continued…</vt:lpstr>
      <vt:lpstr>Conclusion </vt:lpstr>
      <vt:lpstr>Explanation of the research design and methodology</vt:lpstr>
      <vt:lpstr>Explanation of the research design and methodology Cont.</vt:lpstr>
      <vt:lpstr>Explanation of the research design and methodology Cont.</vt:lpstr>
      <vt:lpstr>Analysis of merits of the study. </vt:lpstr>
      <vt:lpstr>Analysis of limitations of the study. </vt:lpstr>
      <vt:lpstr>Integration of course material, class discussions, and other relevant sources.</vt:lpstr>
      <vt:lpstr>Implication of the research finding on my own Professional practice and career goals </vt:lpstr>
      <vt:lpstr>References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Systems Research Critique</dc:title>
  <dc:creator>Tonica</dc:creator>
  <cp:lastModifiedBy>Tonica</cp:lastModifiedBy>
  <cp:revision>7</cp:revision>
  <dcterms:created xsi:type="dcterms:W3CDTF">2014-02-25T21:17:11Z</dcterms:created>
  <dcterms:modified xsi:type="dcterms:W3CDTF">2014-02-25T22:25:41Z</dcterms:modified>
</cp:coreProperties>
</file>