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8" r:id="rId3"/>
    <p:sldId id="259" r:id="rId4"/>
    <p:sldId id="260" r:id="rId5"/>
    <p:sldId id="261" r:id="rId6"/>
    <p:sldId id="262" r:id="rId7"/>
    <p:sldId id="263" r:id="rId8"/>
    <p:sldId id="264" r:id="rId9"/>
    <p:sldId id="265" r:id="rId10"/>
    <p:sldId id="266" r:id="rId11"/>
    <p:sldId id="268" r:id="rId12"/>
    <p:sldId id="267" r:id="rId13"/>
    <p:sldId id="25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2" d="100"/>
          <a:sy n="82" d="100"/>
        </p:scale>
        <p:origin x="-1026" y="47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CCF62C-F4A6-4CA6-B12F-2691D2FE745E}" type="datetimeFigureOut">
              <a:rPr lang="en-US" smtClean="0"/>
              <a:t>2/9/2014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4206F0-EC04-4158-AB29-8BC286D3309C}" type="slidenum">
              <a:rPr lang="en-US" smtClean="0"/>
              <a:t>‹#›</a:t>
            </a:fld>
            <a:endParaRPr lang="en-US" dirty="0"/>
          </a:p>
        </p:txBody>
      </p:sp>
    </p:spTree>
    <p:extLst>
      <p:ext uri="{BB962C8B-B14F-4D97-AF65-F5344CB8AC3E}">
        <p14:creationId xmlns:p14="http://schemas.microsoft.com/office/powerpoint/2010/main" val="1614909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Since 1945, Kaiser Permanente has</a:t>
            </a:r>
            <a:r>
              <a:rPr lang="en-US" baseline="0" dirty="0" smtClean="0"/>
              <a:t> used an integrated model and has delivered a high quality, affordable, non-profit and prepaid health care system.  There health care integrated model of health care financing and delivery has been conducted through a partnership with three entities. Kaiser Foundation Health Plans, Kaiser Foundation Hospital and Permanente Medical Groups.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2</a:t>
            </a:fld>
            <a:endParaRPr lang="en-US" dirty="0"/>
          </a:p>
        </p:txBody>
      </p:sp>
    </p:spTree>
    <p:extLst>
      <p:ext uri="{BB962C8B-B14F-4D97-AF65-F5344CB8AC3E}">
        <p14:creationId xmlns:p14="http://schemas.microsoft.com/office/powerpoint/2010/main" val="1774191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Kaiser Permanente Integrated Health System can provide benefits</a:t>
            </a:r>
            <a:r>
              <a:rPr lang="en-US" baseline="0" dirty="0" smtClean="0"/>
              <a:t> to the member, healthcare organization and provider.  In addition, the system can also provide more benefits in regard to the licensing and regulations, as well as the effects from Quality Indicators.  Providing a an integrated system with a fixed amount can result in less effects to quality of healthcare through the collaboration of the three entities.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12</a:t>
            </a:fld>
            <a:endParaRPr lang="en-US" dirty="0"/>
          </a:p>
        </p:txBody>
      </p:sp>
    </p:spTree>
    <p:extLst>
      <p:ext uri="{BB962C8B-B14F-4D97-AF65-F5344CB8AC3E}">
        <p14:creationId xmlns:p14="http://schemas.microsoft.com/office/powerpoint/2010/main" val="2613216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Kaiser Foundation</a:t>
            </a:r>
            <a:r>
              <a:rPr lang="en-US" baseline="0" dirty="0" smtClean="0"/>
              <a:t> Health Plans are nonprofit regional health plans that contract with its members, which are individuals or groups for a prepaid comprehensive health care service.   Kaiser Foundation Hospitals are nonprofit corporations that own or operate or contract for hospital facilities and services of care for the Kaiser Health plan members.  Permanente Medical Groups are self-governed medical groups in a Kaiser Permanente region that contract with Kaiser Foundation Health Plans and Hospitals to provide medical services to its members.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3</a:t>
            </a:fld>
            <a:endParaRPr lang="en-US" dirty="0"/>
          </a:p>
        </p:txBody>
      </p:sp>
    </p:spTree>
    <p:extLst>
      <p:ext uri="{BB962C8B-B14F-4D97-AF65-F5344CB8AC3E}">
        <p14:creationId xmlns:p14="http://schemas.microsoft.com/office/powerpoint/2010/main" val="3753436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healthcare</a:t>
            </a:r>
            <a:r>
              <a:rPr lang="en-US" baseline="0" dirty="0" smtClean="0"/>
              <a:t> systems are not run in an integrated model.  For instance, Health Care Partners Medical Group.  </a:t>
            </a:r>
            <a:r>
              <a:rPr lang="en-US" dirty="0" smtClean="0"/>
              <a:t>HealthCare Partners Medical Group is</a:t>
            </a:r>
            <a:r>
              <a:rPr lang="en-US" baseline="0" dirty="0" smtClean="0"/>
              <a:t> located in Southern California and delivers medical care through two delivery models.  The first one is through the staff model which employs several hundred primary care physicians and specialists.  The second with the independent physician association (IPA) model, which contracts with hundreds of independent primary care physicians.   The Staff Model provides health care services to both HMO members and fee-for-service patients and has contracts with most major HMO’s and PPOs in the Greater LA areas.  The IPA model, doctors who are affiliated with HealthCare partners and communities serve to wider selection of physicians.  The IPAs consist of greater than 1400 primary care physicians and work with over 3000 specialists who are referred by IPA and staff model doctors.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4</a:t>
            </a:fld>
            <a:endParaRPr lang="en-US" dirty="0"/>
          </a:p>
        </p:txBody>
      </p:sp>
    </p:spTree>
    <p:extLst>
      <p:ext uri="{BB962C8B-B14F-4D97-AF65-F5344CB8AC3E}">
        <p14:creationId xmlns:p14="http://schemas.microsoft.com/office/powerpoint/2010/main" val="4147687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Kaiser Permanente Groups have a combination of characteristics that distinguish</a:t>
            </a:r>
            <a:r>
              <a:rPr lang="en-US" baseline="0" dirty="0" smtClean="0"/>
              <a:t> it from most other types of healthcare organizations.  Kaiser offers a prepayment or capitation of the annual member premium means that with this coverage, plan members will not face no economic strains to medical necessity care as determined by their primary physician.  Pre-paying provides incentives between the health plan and the member so that they both would benefit from the care provided.  This differs from IPAs, such as Healthcare Partners, where there is a fee-for service. In addition, Kaiser has an integration with the insurance, administrative and clinical functions of the health care through working with the health plan, hospitals, and physicians. The care is aligned and all groups work together for quality of care and efficiency.   In an non-Integrated system, patients are referred to physicians that work with that healthcare group; however, it is not integrated and fees for service apply at each.   Kaiser also has a Group Practice in which the medical care is coordinated among everyone working with the patient.  In addition, the nonprofit portion of the health plan means that the revenue margins are invested in improved patient care and programs.    As seen in Table 1., The Differences are illustrated between a Kaiser Permanente Model and Non-integrated Model.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5</a:t>
            </a:fld>
            <a:endParaRPr lang="en-US" dirty="0"/>
          </a:p>
        </p:txBody>
      </p:sp>
    </p:spTree>
    <p:extLst>
      <p:ext uri="{BB962C8B-B14F-4D97-AF65-F5344CB8AC3E}">
        <p14:creationId xmlns:p14="http://schemas.microsoft.com/office/powerpoint/2010/main" val="39402177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Compliance</a:t>
            </a:r>
            <a:r>
              <a:rPr lang="en-US" baseline="0" dirty="0" smtClean="0"/>
              <a:t> and regulatory requirements for health care are enforced at the Federal, State and local government.  These policies and licenses ensure that the healthcare system has Medical Keeping Practices, Patient Confidentiality, Notification of termination of participating providers in the network, Provider appeals, denials, emergencies, written, etc., Medicare policies and rights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6</a:t>
            </a:fld>
            <a:endParaRPr lang="en-US" dirty="0"/>
          </a:p>
        </p:txBody>
      </p:sp>
    </p:spTree>
    <p:extLst>
      <p:ext uri="{BB962C8B-B14F-4D97-AF65-F5344CB8AC3E}">
        <p14:creationId xmlns:p14="http://schemas.microsoft.com/office/powerpoint/2010/main" val="12863592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suggested that due to regulations</a:t>
            </a:r>
            <a:r>
              <a:rPr lang="en-US" baseline="0" dirty="0" smtClean="0"/>
              <a:t> in the healthcare system, there are effects that occur, such as the healthcare system becomes more interested in safeguarding the reputation and economic status of their company.  In addition, state regulators can become more influential, especially states in smaller jurisdictions.  Therefore, regulations may be governed differently according to State.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7</a:t>
            </a:fld>
            <a:endParaRPr lang="en-US" dirty="0"/>
          </a:p>
        </p:txBody>
      </p:sp>
    </p:spTree>
    <p:extLst>
      <p:ext uri="{BB962C8B-B14F-4D97-AF65-F5344CB8AC3E}">
        <p14:creationId xmlns:p14="http://schemas.microsoft.com/office/powerpoint/2010/main" val="3355933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United States, the regulation</a:t>
            </a:r>
            <a:r>
              <a:rPr lang="en-US" baseline="0" dirty="0" smtClean="0"/>
              <a:t> of medical professionals lies within the states and to practice within a state, physicians must obtain a license from the state government.   These regulations were put forth in the early 20</a:t>
            </a:r>
            <a:r>
              <a:rPr lang="en-US" baseline="30000" dirty="0" smtClean="0"/>
              <a:t>th</a:t>
            </a:r>
            <a:r>
              <a:rPr lang="en-US" baseline="0" dirty="0" smtClean="0"/>
              <a:t> century.  The problem with licensing is that it is restricting nurse practitioners and other mid-level clinicians who exceed the scope of practice.  The licensing also has stricter education requirements with will lead to a limited number of entries into the medical professions.  This results in in increased prices for the healthcare system, which further results in worse health outcomes.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8</a:t>
            </a:fld>
            <a:endParaRPr lang="en-US" dirty="0"/>
          </a:p>
        </p:txBody>
      </p:sp>
    </p:spTree>
    <p:extLst>
      <p:ext uri="{BB962C8B-B14F-4D97-AF65-F5344CB8AC3E}">
        <p14:creationId xmlns:p14="http://schemas.microsoft.com/office/powerpoint/2010/main" val="37578847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overuse</a:t>
            </a:r>
            <a:r>
              <a:rPr lang="en-US" baseline="0" dirty="0" smtClean="0"/>
              <a:t> of healthcare services has driven up costs, Lifestyle Behaviors such as tobacco use and obesity related medical care.  Technological advances are also thought to increase healthcare costs.  In addition, the aging population is also considered a factor for increases in healthcare costs, due to the increase in healthcare costs that go along with aging, such as medical tests, medication, doctor visits, etc.    Furthermore, a decrease in the use of managed care.  There was an increase in enrollees in HMO plans which restrict networks and try to reduce costs for services. </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9</a:t>
            </a:fld>
            <a:endParaRPr lang="en-US" dirty="0"/>
          </a:p>
        </p:txBody>
      </p:sp>
    </p:spTree>
    <p:extLst>
      <p:ext uri="{BB962C8B-B14F-4D97-AF65-F5344CB8AC3E}">
        <p14:creationId xmlns:p14="http://schemas.microsoft.com/office/powerpoint/2010/main" val="356127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Quality Indicators (QIs) are measures</a:t>
            </a:r>
            <a:r>
              <a:rPr lang="en-US" baseline="0" dirty="0" smtClean="0"/>
              <a:t> that are used in health care quality that use hospital inpatient administrative data.  The Qis are used to indicate any potential quality concerns, identify areas that need further research and track trends over time.  The use of quality indicators can result in effects to local healthcare agencies due to State and Federal Underpayment for services.  This results in low reimbursement rates and therefore a decrease in the quality of medical care.   This is especially since in Medicare and Medicaid Patients.</a:t>
            </a:r>
            <a:endParaRPr lang="en-US" dirty="0"/>
          </a:p>
        </p:txBody>
      </p:sp>
      <p:sp>
        <p:nvSpPr>
          <p:cNvPr id="4" name="Slide Number Placeholder 3"/>
          <p:cNvSpPr>
            <a:spLocks noGrp="1"/>
          </p:cNvSpPr>
          <p:nvPr>
            <p:ph type="sldNum" sz="quarter" idx="10"/>
          </p:nvPr>
        </p:nvSpPr>
        <p:spPr/>
        <p:txBody>
          <a:bodyPr/>
          <a:lstStyle/>
          <a:p>
            <a:fld id="{BA4206F0-EC04-4158-AB29-8BC286D3309C}" type="slidenum">
              <a:rPr lang="en-US" smtClean="0"/>
              <a:t>10</a:t>
            </a:fld>
            <a:endParaRPr lang="en-US" dirty="0"/>
          </a:p>
        </p:txBody>
      </p:sp>
    </p:spTree>
    <p:extLst>
      <p:ext uri="{BB962C8B-B14F-4D97-AF65-F5344CB8AC3E}">
        <p14:creationId xmlns:p14="http://schemas.microsoft.com/office/powerpoint/2010/main" val="3701703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49733EDA-37C6-4A3C-832B-94FCF941B65D}"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49733EDA-37C6-4A3C-832B-94FCF941B65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474EED1-14AB-491A-A3F6-A069D4329456}" type="datetimeFigureOut">
              <a:rPr lang="en-US" smtClean="0"/>
              <a:t>2/9/2014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9733EDA-37C6-4A3C-832B-94FCF941B65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474EED1-14AB-491A-A3F6-A069D4329456}" type="datetimeFigureOut">
              <a:rPr lang="en-US" smtClean="0"/>
              <a:t>2/9/2014</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49733EDA-37C6-4A3C-832B-94FCF941B65D}"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amilyimpactseminars.org/s_wifis21c01.pdf" TargetMode="External"/><Relationship Id="rId7" Type="http://schemas.openxmlformats.org/officeDocument/2006/relationships/hyperlink" Target="http://www1.avera.org/amck/regionalfacilities/siouxcenter/about/quality.aspx" TargetMode="External"/><Relationship Id="rId2" Type="http://schemas.openxmlformats.org/officeDocument/2006/relationships/hyperlink" Target="https://www.healthcarepartners.com/aboutus/our-organization.aspx?mid=49" TargetMode="External"/><Relationship Id="rId1" Type="http://schemas.openxmlformats.org/officeDocument/2006/relationships/slideLayout" Target="../slideLayouts/slideLayout2.xml"/><Relationship Id="rId6" Type="http://schemas.openxmlformats.org/officeDocument/2006/relationships/hyperlink" Target="http://www.qualityindicators.ahrq.gov/" TargetMode="External"/><Relationship Id="rId5" Type="http://schemas.openxmlformats.org/officeDocument/2006/relationships/hyperlink" Target="http://providers.kaiserpermanente.org/info_assets/cpp_mas/mas_provmanch7_Feb2012.pdf" TargetMode="External"/><Relationship Id="rId4" Type="http://schemas.openxmlformats.org/officeDocument/2006/relationships/hyperlink" Target="http://xnet.kp.org/kpinternational/docs/The%20KP%20Model.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Kaiser Permanente: Health Care Delivery System</a:t>
            </a:r>
            <a:endParaRPr lang="en-US" dirty="0"/>
          </a:p>
        </p:txBody>
      </p:sp>
      <p:sp>
        <p:nvSpPr>
          <p:cNvPr id="3" name="Subtitle 2"/>
          <p:cNvSpPr>
            <a:spLocks noGrp="1"/>
          </p:cNvSpPr>
          <p:nvPr>
            <p:ph type="subTitle" idx="1"/>
          </p:nvPr>
        </p:nvSpPr>
        <p:spPr/>
        <p:txBody>
          <a:bodyPr/>
          <a:lstStyle/>
          <a:p>
            <a:r>
              <a:rPr lang="en-US" dirty="0" smtClean="0"/>
              <a:t>By:  Name</a:t>
            </a:r>
            <a:endParaRPr lang="en-US" dirty="0"/>
          </a:p>
        </p:txBody>
      </p:sp>
    </p:spTree>
    <p:extLst>
      <p:ext uri="{BB962C8B-B14F-4D97-AF65-F5344CB8AC3E}">
        <p14:creationId xmlns:p14="http://schemas.microsoft.com/office/powerpoint/2010/main" val="30023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Quality Indicators (QIs) and Effects to Local Health agencies</a:t>
            </a:r>
            <a:endParaRPr lang="en-US" dirty="0"/>
          </a:p>
        </p:txBody>
      </p:sp>
      <p:sp>
        <p:nvSpPr>
          <p:cNvPr id="3" name="Content Placeholder 2"/>
          <p:cNvSpPr>
            <a:spLocks noGrp="1"/>
          </p:cNvSpPr>
          <p:nvPr>
            <p:ph idx="1"/>
          </p:nvPr>
        </p:nvSpPr>
        <p:spPr/>
        <p:txBody>
          <a:bodyPr/>
          <a:lstStyle/>
          <a:p>
            <a:r>
              <a:rPr lang="en-US" dirty="0" smtClean="0"/>
              <a:t>Measures </a:t>
            </a:r>
            <a:r>
              <a:rPr lang="en-US" dirty="0"/>
              <a:t>of health care </a:t>
            </a:r>
            <a:r>
              <a:rPr lang="en-US" dirty="0" smtClean="0"/>
              <a:t>quality</a:t>
            </a:r>
          </a:p>
          <a:p>
            <a:r>
              <a:rPr lang="en-US" dirty="0" smtClean="0"/>
              <a:t>Indicate potential concerns and need for further research</a:t>
            </a:r>
          </a:p>
          <a:p>
            <a:r>
              <a:rPr lang="en-US" sz="1800" dirty="0" smtClean="0"/>
              <a:t>(U.S. Department of Health and Human Services)</a:t>
            </a:r>
          </a:p>
          <a:p>
            <a:r>
              <a:rPr lang="en-US" sz="1800" dirty="0" smtClean="0"/>
              <a:t>Effects to Local Health agencies</a:t>
            </a:r>
          </a:p>
          <a:p>
            <a:pPr lvl="1"/>
            <a:r>
              <a:rPr lang="en-US" sz="1800" dirty="0" smtClean="0"/>
              <a:t>State and Federal Underpayment for services</a:t>
            </a:r>
          </a:p>
          <a:p>
            <a:pPr lvl="2"/>
            <a:r>
              <a:rPr lang="en-US" sz="1800" dirty="0" smtClean="0"/>
              <a:t>Low reimbursements result in decrease in medical care</a:t>
            </a:r>
          </a:p>
          <a:p>
            <a:pPr lvl="3"/>
            <a:r>
              <a:rPr lang="en-US" sz="1800" dirty="0" smtClean="0"/>
              <a:t>Medicare and Medicaid patients</a:t>
            </a:r>
          </a:p>
          <a:p>
            <a:pPr marL="137160" indent="0">
              <a:buNone/>
            </a:pPr>
            <a:r>
              <a:rPr lang="en-US" sz="1800" dirty="0" smtClean="0"/>
              <a:t>( Sioux Center Community Hospital and Community Center  )</a:t>
            </a:r>
          </a:p>
          <a:p>
            <a:endParaRPr lang="en-US" sz="1800" dirty="0"/>
          </a:p>
        </p:txBody>
      </p:sp>
    </p:spTree>
    <p:extLst>
      <p:ext uri="{BB962C8B-B14F-4D97-AF65-F5344CB8AC3E}">
        <p14:creationId xmlns:p14="http://schemas.microsoft.com/office/powerpoint/2010/main" val="4028524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1661518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Kaiser Permanente Integrated Health System</a:t>
            </a:r>
          </a:p>
          <a:p>
            <a:pPr lvl="1"/>
            <a:r>
              <a:rPr lang="en-US" dirty="0" smtClean="0"/>
              <a:t>Integrated System Provides Benefits:</a:t>
            </a:r>
          </a:p>
          <a:p>
            <a:pPr lvl="2"/>
            <a:r>
              <a:rPr lang="en-US" dirty="0" smtClean="0"/>
              <a:t>Member</a:t>
            </a:r>
          </a:p>
          <a:p>
            <a:pPr lvl="2"/>
            <a:r>
              <a:rPr lang="en-US" dirty="0" smtClean="0"/>
              <a:t>Provider</a:t>
            </a:r>
          </a:p>
          <a:p>
            <a:pPr lvl="2"/>
            <a:r>
              <a:rPr lang="en-US" dirty="0" smtClean="0"/>
              <a:t>Health Care Organization</a:t>
            </a:r>
          </a:p>
          <a:p>
            <a:pPr lvl="1"/>
            <a:r>
              <a:rPr lang="en-US" dirty="0" smtClean="0"/>
              <a:t>Results in Benefits for Licensing and Regulations, as well as QIs.</a:t>
            </a:r>
            <a:endParaRPr lang="en-US" dirty="0"/>
          </a:p>
        </p:txBody>
      </p:sp>
    </p:spTree>
    <p:extLst>
      <p:ext uri="{BB962C8B-B14F-4D97-AF65-F5344CB8AC3E}">
        <p14:creationId xmlns:p14="http://schemas.microsoft.com/office/powerpoint/2010/main" val="134175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7500" lnSpcReduction="20000"/>
          </a:bodyPr>
          <a:lstStyle/>
          <a:p>
            <a:r>
              <a:rPr lang="en-US" sz="2000" dirty="0" smtClean="0"/>
              <a:t>HealthCare Partners. (2014). </a:t>
            </a:r>
            <a:r>
              <a:rPr lang="en-US" sz="2000" dirty="0"/>
              <a:t> </a:t>
            </a:r>
            <a:r>
              <a:rPr lang="en-US" sz="2000" dirty="0" smtClean="0"/>
              <a:t>About us.   Retrieved </a:t>
            </a:r>
            <a:r>
              <a:rPr lang="en-US" sz="2000" dirty="0"/>
              <a:t>from: </a:t>
            </a:r>
            <a:r>
              <a:rPr lang="en-US" sz="2000" dirty="0">
                <a:hlinkClick r:id="rId2"/>
              </a:rPr>
              <a:t>https://</a:t>
            </a:r>
            <a:r>
              <a:rPr lang="en-US" sz="2000" dirty="0" smtClean="0">
                <a:hlinkClick r:id="rId2"/>
              </a:rPr>
              <a:t>www.healthcarepartners.com/aboutus/our-organization.aspx?mid=49</a:t>
            </a:r>
            <a:endParaRPr lang="en-US" sz="2000" dirty="0" smtClean="0"/>
          </a:p>
          <a:p>
            <a:r>
              <a:rPr lang="en-US" sz="2000" dirty="0" smtClean="0"/>
              <a:t>Leitz</a:t>
            </a:r>
            <a:r>
              <a:rPr lang="en-US" sz="2000" dirty="0" smtClean="0"/>
              <a:t>, S.  Healthcare Costs Growths, Drivers, and Implications for State. </a:t>
            </a:r>
            <a:r>
              <a:rPr lang="en-US" sz="2000" dirty="0"/>
              <a:t>Retrieved from: </a:t>
            </a:r>
            <a:r>
              <a:rPr lang="en-US" sz="2000" dirty="0">
                <a:hlinkClick r:id="rId3"/>
              </a:rPr>
              <a:t>http://</a:t>
            </a:r>
            <a:r>
              <a:rPr lang="en-US" sz="2000" dirty="0" smtClean="0">
                <a:hlinkClick r:id="rId3"/>
              </a:rPr>
              <a:t>www.familyimpactseminars.org/s_wifis21c01.pdf</a:t>
            </a:r>
            <a:endParaRPr lang="en-US" sz="2000" dirty="0" smtClean="0"/>
          </a:p>
          <a:p>
            <a:r>
              <a:rPr lang="en-US" sz="2000" dirty="0" smtClean="0"/>
              <a:t>Kaiser </a:t>
            </a:r>
            <a:r>
              <a:rPr lang="en-US" sz="2000" dirty="0"/>
              <a:t>Permanente. KP Model An </a:t>
            </a:r>
            <a:r>
              <a:rPr lang="en-US" sz="2000" dirty="0"/>
              <a:t>Inegrated</a:t>
            </a:r>
            <a:r>
              <a:rPr lang="en-US" sz="2000" dirty="0"/>
              <a:t> Healthcare. Retrieved from: </a:t>
            </a:r>
            <a:r>
              <a:rPr lang="en-US" sz="2000" dirty="0">
                <a:hlinkClick r:id="rId4"/>
              </a:rPr>
              <a:t>http://</a:t>
            </a:r>
            <a:r>
              <a:rPr lang="en-US" sz="2000" dirty="0" smtClean="0">
                <a:hlinkClick r:id="rId4"/>
              </a:rPr>
              <a:t>xnet.kp.org/kpinternational/docs/The%20KP%20Model.pdf</a:t>
            </a:r>
            <a:endParaRPr lang="en-US" sz="2000" dirty="0" smtClean="0"/>
          </a:p>
          <a:p>
            <a:r>
              <a:rPr lang="en-US" sz="2000" dirty="0"/>
              <a:t>Kaiser Permanente. (2012). Compliance and Regulatory.  Retrieved from: </a:t>
            </a:r>
            <a:r>
              <a:rPr lang="en-US" sz="2000" dirty="0">
                <a:hlinkClick r:id="rId5"/>
              </a:rPr>
              <a:t>http://</a:t>
            </a:r>
            <a:r>
              <a:rPr lang="en-US" sz="2000" dirty="0" smtClean="0">
                <a:hlinkClick r:id="rId5"/>
              </a:rPr>
              <a:t>providers.kaiserpermanente.org/info_assets/cpp_mas/mas_provmanch7_Feb2012.pdf</a:t>
            </a:r>
            <a:endParaRPr lang="en-US" sz="2000" dirty="0" smtClean="0"/>
          </a:p>
          <a:p>
            <a:r>
              <a:rPr lang="en-US" sz="2000" dirty="0" smtClean="0"/>
              <a:t>Svorny</a:t>
            </a:r>
            <a:r>
              <a:rPr lang="en-US" sz="2000" dirty="0" smtClean="0"/>
              <a:t>, S.  (2008). </a:t>
            </a:r>
            <a:r>
              <a:rPr lang="en-US" sz="2000" b="1" dirty="0" smtClean="0"/>
              <a:t>Medical Licensing An Obstacle to Affordable, Quality Care.  Policy Analysis. 621:1-20.  </a:t>
            </a:r>
          </a:p>
          <a:p>
            <a:r>
              <a:rPr lang="en-US" sz="2000" b="1" dirty="0" smtClean="0"/>
              <a:t>Field, R.I. PhD.  (2008).  Why </a:t>
            </a:r>
            <a:r>
              <a:rPr lang="en-US" sz="2000" b="1" dirty="0"/>
              <a:t>Is Health Care Regulation So </a:t>
            </a:r>
            <a:r>
              <a:rPr lang="en-US" sz="1600" b="1" dirty="0" smtClean="0"/>
              <a:t> </a:t>
            </a:r>
            <a:r>
              <a:rPr lang="en-US" sz="2000" b="1" dirty="0" smtClean="0"/>
              <a:t>Complex? P&amp;T. </a:t>
            </a:r>
            <a:r>
              <a:rPr lang="en-US" sz="2000" dirty="0"/>
              <a:t> </a:t>
            </a:r>
            <a:r>
              <a:rPr lang="en-US" sz="2000" b="1" dirty="0" smtClean="0"/>
              <a:t>33(10</a:t>
            </a:r>
            <a:r>
              <a:rPr lang="en-US" sz="2000" b="1" dirty="0"/>
              <a:t>): </a:t>
            </a:r>
            <a:r>
              <a:rPr lang="en-US" sz="2000" b="1" dirty="0" smtClean="0"/>
              <a:t>607–608.</a:t>
            </a:r>
          </a:p>
          <a:p>
            <a:r>
              <a:rPr lang="en-US" sz="2000" b="1" dirty="0" smtClean="0"/>
              <a:t>U.S. Department of Health and Human Services.  Home Page.  </a:t>
            </a:r>
            <a:r>
              <a:rPr lang="en-US" sz="2000" b="1" dirty="0"/>
              <a:t>Retrieved from: </a:t>
            </a:r>
            <a:r>
              <a:rPr lang="en-US" sz="2000" b="1" dirty="0">
                <a:hlinkClick r:id="rId6"/>
              </a:rPr>
              <a:t>http://</a:t>
            </a:r>
            <a:r>
              <a:rPr lang="en-US" sz="2000" b="1" dirty="0" smtClean="0">
                <a:hlinkClick r:id="rId6"/>
              </a:rPr>
              <a:t>www.qualityindicators.ahrq.gov/</a:t>
            </a:r>
            <a:endParaRPr lang="en-US" sz="2000" b="1" dirty="0" smtClean="0"/>
          </a:p>
          <a:p>
            <a:r>
              <a:rPr lang="en-US" sz="2000" dirty="0" smtClean="0"/>
              <a:t>Sioux </a:t>
            </a:r>
            <a:r>
              <a:rPr lang="en-US" sz="2000" dirty="0"/>
              <a:t>Center Community Hospital and Community </a:t>
            </a:r>
            <a:r>
              <a:rPr lang="en-US" sz="2000" dirty="0" smtClean="0"/>
              <a:t>Center</a:t>
            </a:r>
            <a:r>
              <a:rPr lang="en-US" sz="2000" dirty="0"/>
              <a:t>. </a:t>
            </a:r>
            <a:r>
              <a:rPr lang="en-US" sz="1800" b="1" dirty="0"/>
              <a:t>SCCH&amp;HC POLICY POSITION </a:t>
            </a:r>
            <a:r>
              <a:rPr lang="en-US" sz="1800" b="1" dirty="0" smtClean="0"/>
              <a:t>2007 Hospital </a:t>
            </a:r>
            <a:r>
              <a:rPr lang="en-US" sz="1800" b="1" dirty="0"/>
              <a:t>Pricing </a:t>
            </a:r>
            <a:r>
              <a:rPr lang="en-US" sz="1800" b="1" dirty="0" smtClean="0"/>
              <a:t>Transparency.  Retrieved from: </a:t>
            </a:r>
            <a:endParaRPr lang="en-US" sz="1800" b="1" dirty="0"/>
          </a:p>
          <a:p>
            <a:pPr marL="585216" lvl="1" indent="0">
              <a:buNone/>
            </a:pPr>
            <a:r>
              <a:rPr lang="en-US" sz="2000" dirty="0" smtClean="0">
                <a:hlinkClick r:id="rId7"/>
              </a:rPr>
              <a:t>http</a:t>
            </a:r>
            <a:r>
              <a:rPr lang="en-US" sz="2000" dirty="0">
                <a:hlinkClick r:id="rId7"/>
              </a:rPr>
              <a:t>://</a:t>
            </a:r>
            <a:r>
              <a:rPr lang="en-US" sz="2000" dirty="0" smtClean="0">
                <a:hlinkClick r:id="rId7"/>
              </a:rPr>
              <a:t>www1.avera.org/amck/regionalfacilities/siouxcenter/about/quality.aspx</a:t>
            </a:r>
            <a:endParaRPr lang="en-US" sz="2000" dirty="0" smtClean="0"/>
          </a:p>
          <a:p>
            <a:pPr marL="585216" lvl="1" indent="0">
              <a:buNone/>
            </a:pPr>
            <a:endParaRPr lang="en-US" sz="2000" b="1" dirty="0" smtClean="0"/>
          </a:p>
          <a:p>
            <a:pPr marL="585216" lvl="1" indent="0">
              <a:buNone/>
            </a:pPr>
            <a:r>
              <a:rPr lang="en-US" sz="2000" b="1" dirty="0"/>
              <a:t>	</a:t>
            </a:r>
            <a:endParaRPr lang="en-US" sz="2000" b="1" dirty="0" smtClean="0"/>
          </a:p>
          <a:p>
            <a:pPr marL="585216" lvl="1" indent="0">
              <a:buNone/>
            </a:pPr>
            <a:r>
              <a:rPr lang="en-US" sz="2000" b="1" dirty="0"/>
              <a:t>	</a:t>
            </a:r>
            <a:endParaRPr lang="en-US" sz="2000" b="1" dirty="0"/>
          </a:p>
          <a:p>
            <a:endParaRPr lang="en-US" sz="2000" dirty="0"/>
          </a:p>
          <a:p>
            <a:endParaRPr lang="en-US" sz="2000" dirty="0"/>
          </a:p>
          <a:p>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val="2194618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Unique Delivery System</a:t>
            </a:r>
            <a:endParaRPr lang="en-US" dirty="0"/>
          </a:p>
        </p:txBody>
      </p:sp>
      <p:sp>
        <p:nvSpPr>
          <p:cNvPr id="3" name="Content Placeholder 2"/>
          <p:cNvSpPr>
            <a:spLocks noGrp="1"/>
          </p:cNvSpPr>
          <p:nvPr>
            <p:ph idx="1"/>
          </p:nvPr>
        </p:nvSpPr>
        <p:spPr/>
        <p:txBody>
          <a:bodyPr>
            <a:normAutofit/>
          </a:bodyPr>
          <a:lstStyle/>
          <a:p>
            <a:r>
              <a:rPr lang="en-US" dirty="0" smtClean="0"/>
              <a:t>Since 1945: Kaiser utilized integrated model</a:t>
            </a:r>
          </a:p>
          <a:p>
            <a:pPr lvl="1"/>
            <a:r>
              <a:rPr lang="en-US" dirty="0" smtClean="0"/>
              <a:t>High-Quality</a:t>
            </a:r>
          </a:p>
          <a:p>
            <a:pPr lvl="1"/>
            <a:r>
              <a:rPr lang="en-US" dirty="0" smtClean="0"/>
              <a:t>Affordable</a:t>
            </a:r>
          </a:p>
          <a:p>
            <a:pPr lvl="1"/>
            <a:r>
              <a:rPr lang="en-US" dirty="0" smtClean="0"/>
              <a:t>Non-Profit</a:t>
            </a:r>
          </a:p>
          <a:p>
            <a:pPr lvl="1"/>
            <a:r>
              <a:rPr lang="en-US" dirty="0" smtClean="0"/>
              <a:t>Pre-Paid</a:t>
            </a:r>
          </a:p>
          <a:p>
            <a:pPr lvl="1"/>
            <a:r>
              <a:rPr lang="en-US" dirty="0" smtClean="0"/>
              <a:t>Integrated Health Care Model through partnership:</a:t>
            </a:r>
          </a:p>
          <a:p>
            <a:pPr lvl="2"/>
            <a:r>
              <a:rPr lang="en-US" dirty="0" smtClean="0"/>
              <a:t>Three Entities:</a:t>
            </a:r>
          </a:p>
          <a:p>
            <a:pPr lvl="3"/>
            <a:r>
              <a:rPr lang="en-US" dirty="0" smtClean="0"/>
              <a:t>Kaiser Foundation Health Plans</a:t>
            </a:r>
          </a:p>
          <a:p>
            <a:pPr lvl="3"/>
            <a:r>
              <a:rPr lang="en-US" dirty="0" smtClean="0"/>
              <a:t>Kaiser Foundation Hospital</a:t>
            </a:r>
          </a:p>
          <a:p>
            <a:pPr lvl="3"/>
            <a:r>
              <a:rPr lang="en-US" dirty="0" smtClean="0"/>
              <a:t>Permanente Medical Groups. </a:t>
            </a:r>
          </a:p>
          <a:p>
            <a:pPr marL="585216" lvl="1" indent="0">
              <a:buNone/>
            </a:pPr>
            <a:r>
              <a:rPr lang="en-US" dirty="0" smtClean="0"/>
              <a:t>(Kaiser Permanente)</a:t>
            </a:r>
          </a:p>
          <a:p>
            <a:endParaRPr lang="en-US" dirty="0"/>
          </a:p>
          <a:p>
            <a:endParaRPr lang="en-US" dirty="0" smtClean="0"/>
          </a:p>
        </p:txBody>
      </p:sp>
    </p:spTree>
    <p:extLst>
      <p:ext uri="{BB962C8B-B14F-4D97-AF65-F5344CB8AC3E}">
        <p14:creationId xmlns:p14="http://schemas.microsoft.com/office/powerpoint/2010/main" val="1303542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Health Care Model</a:t>
            </a:r>
            <a:endParaRPr lang="en-US" dirty="0"/>
          </a:p>
        </p:txBody>
      </p:sp>
      <p:sp>
        <p:nvSpPr>
          <p:cNvPr id="3" name="Content Placeholder 2"/>
          <p:cNvSpPr>
            <a:spLocks noGrp="1"/>
          </p:cNvSpPr>
          <p:nvPr>
            <p:ph idx="1"/>
          </p:nvPr>
        </p:nvSpPr>
        <p:spPr/>
        <p:txBody>
          <a:bodyPr>
            <a:normAutofit lnSpcReduction="10000"/>
          </a:bodyPr>
          <a:lstStyle/>
          <a:p>
            <a:r>
              <a:rPr lang="en-US" dirty="0"/>
              <a:t>Kaiser Foundation Health Plans – </a:t>
            </a:r>
            <a:endParaRPr lang="en-US" dirty="0" smtClean="0"/>
          </a:p>
          <a:p>
            <a:pPr lvl="1"/>
            <a:r>
              <a:rPr lang="en-US" dirty="0" smtClean="0"/>
              <a:t>Non-profit </a:t>
            </a:r>
            <a:r>
              <a:rPr lang="en-US" dirty="0"/>
              <a:t>regional health </a:t>
            </a:r>
            <a:r>
              <a:rPr lang="en-US" dirty="0" smtClean="0"/>
              <a:t>plan</a:t>
            </a:r>
          </a:p>
          <a:p>
            <a:pPr lvl="2"/>
            <a:r>
              <a:rPr lang="en-US" dirty="0" smtClean="0"/>
              <a:t>Individual or group </a:t>
            </a:r>
          </a:p>
          <a:p>
            <a:pPr lvl="2"/>
            <a:r>
              <a:rPr lang="en-US" dirty="0" smtClean="0"/>
              <a:t>Prepaid comprehensive service</a:t>
            </a:r>
            <a:endParaRPr lang="en-US" dirty="0"/>
          </a:p>
          <a:p>
            <a:r>
              <a:rPr lang="en-US" dirty="0"/>
              <a:t> Kaiser Foundation Hospitals – </a:t>
            </a:r>
            <a:endParaRPr lang="en-US" dirty="0" smtClean="0"/>
          </a:p>
          <a:p>
            <a:pPr lvl="1"/>
            <a:r>
              <a:rPr lang="en-US" dirty="0" smtClean="0"/>
              <a:t>Nonprofit corporations </a:t>
            </a:r>
          </a:p>
          <a:p>
            <a:pPr lvl="1"/>
            <a:r>
              <a:rPr lang="en-US" dirty="0" smtClean="0"/>
              <a:t>Provide services for plan members</a:t>
            </a:r>
          </a:p>
          <a:p>
            <a:r>
              <a:rPr lang="en-US" dirty="0"/>
              <a:t>Permanente Medical Groups – </a:t>
            </a:r>
            <a:endParaRPr lang="en-US" dirty="0" smtClean="0"/>
          </a:p>
          <a:p>
            <a:pPr lvl="1"/>
            <a:r>
              <a:rPr lang="en-US" dirty="0" smtClean="0"/>
              <a:t>Self-governed</a:t>
            </a:r>
            <a:r>
              <a:rPr lang="en-US" dirty="0"/>
              <a:t>, </a:t>
            </a:r>
            <a:r>
              <a:rPr lang="en-US" dirty="0" smtClean="0"/>
              <a:t>specialty groups</a:t>
            </a:r>
          </a:p>
          <a:p>
            <a:pPr lvl="1"/>
            <a:r>
              <a:rPr lang="en-US" dirty="0" smtClean="0"/>
              <a:t> Contract with Kaiser to provide services</a:t>
            </a:r>
          </a:p>
          <a:p>
            <a:pPr marL="137160" indent="0">
              <a:buNone/>
            </a:pPr>
            <a:r>
              <a:rPr lang="en-US" dirty="0" smtClean="0"/>
              <a:t>(Kaiser Permanente)</a:t>
            </a:r>
            <a:endParaRPr lang="en-US" dirty="0"/>
          </a:p>
          <a:p>
            <a:endParaRPr lang="en-US" dirty="0"/>
          </a:p>
        </p:txBody>
      </p:sp>
    </p:spTree>
    <p:extLst>
      <p:ext uri="{BB962C8B-B14F-4D97-AF65-F5344CB8AC3E}">
        <p14:creationId xmlns:p14="http://schemas.microsoft.com/office/powerpoint/2010/main" val="55082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Non-Integrated Healthcare Delivery System</a:t>
            </a:r>
            <a:endParaRPr lang="en-US" dirty="0"/>
          </a:p>
        </p:txBody>
      </p:sp>
      <p:sp>
        <p:nvSpPr>
          <p:cNvPr id="3" name="Content Placeholder 2"/>
          <p:cNvSpPr>
            <a:spLocks noGrp="1"/>
          </p:cNvSpPr>
          <p:nvPr>
            <p:ph idx="1"/>
          </p:nvPr>
        </p:nvSpPr>
        <p:spPr/>
        <p:txBody>
          <a:bodyPr>
            <a:normAutofit/>
          </a:bodyPr>
          <a:lstStyle/>
          <a:p>
            <a:r>
              <a:rPr lang="en-US" dirty="0" smtClean="0"/>
              <a:t>HealthCare Partners Medical Group </a:t>
            </a:r>
          </a:p>
          <a:p>
            <a:pPr lvl="1"/>
            <a:r>
              <a:rPr lang="en-US" dirty="0" smtClean="0"/>
              <a:t>Deliver high-quality medical care through two models:</a:t>
            </a:r>
          </a:p>
          <a:p>
            <a:pPr lvl="2"/>
            <a:r>
              <a:rPr lang="en-US" dirty="0" smtClean="0"/>
              <a:t>1) Staff Model: primary care physicians and specialists</a:t>
            </a:r>
          </a:p>
          <a:p>
            <a:pPr lvl="3"/>
            <a:r>
              <a:rPr lang="en-US" dirty="0" smtClean="0"/>
              <a:t>For HMO and </a:t>
            </a:r>
            <a:r>
              <a:rPr lang="en-US" dirty="0"/>
              <a:t>fee-for-service patients </a:t>
            </a:r>
            <a:endParaRPr lang="en-US" dirty="0" smtClean="0"/>
          </a:p>
          <a:p>
            <a:pPr lvl="3"/>
            <a:r>
              <a:rPr lang="en-US" dirty="0" smtClean="0"/>
              <a:t>Contracts </a:t>
            </a:r>
            <a:r>
              <a:rPr lang="en-US" dirty="0"/>
              <a:t>with </a:t>
            </a:r>
            <a:r>
              <a:rPr lang="en-US" dirty="0" smtClean="0"/>
              <a:t>major </a:t>
            </a:r>
            <a:r>
              <a:rPr lang="en-US" dirty="0"/>
              <a:t>HMOs and PPOs </a:t>
            </a:r>
            <a:r>
              <a:rPr lang="en-US" dirty="0" smtClean="0"/>
              <a:t> in Greater </a:t>
            </a:r>
            <a:r>
              <a:rPr lang="en-US" dirty="0"/>
              <a:t>Los Angeles area. </a:t>
            </a:r>
            <a:endParaRPr lang="en-US" dirty="0" smtClean="0"/>
          </a:p>
          <a:p>
            <a:pPr lvl="3"/>
            <a:r>
              <a:rPr lang="en-US" dirty="0" smtClean="0"/>
              <a:t>2) IPA model: contract independent primary care physicians</a:t>
            </a:r>
          </a:p>
          <a:p>
            <a:pPr lvl="4"/>
            <a:r>
              <a:rPr lang="en-US" dirty="0" smtClean="0"/>
              <a:t>Wide selection of physicians.</a:t>
            </a:r>
          </a:p>
          <a:p>
            <a:pPr lvl="4"/>
            <a:r>
              <a:rPr lang="en-US" dirty="0" smtClean="0"/>
              <a:t>Patients referred by either IPA or Staff Model physicians. </a:t>
            </a:r>
          </a:p>
          <a:p>
            <a:pPr marL="585216" lvl="1" indent="0">
              <a:buNone/>
            </a:pPr>
            <a:r>
              <a:rPr lang="en-US" dirty="0" smtClean="0"/>
              <a:t>(HealthCare Partners, 2014)</a:t>
            </a:r>
            <a:endParaRPr lang="en-US" dirty="0"/>
          </a:p>
        </p:txBody>
      </p:sp>
    </p:spTree>
    <p:extLst>
      <p:ext uri="{BB962C8B-B14F-4D97-AF65-F5344CB8AC3E}">
        <p14:creationId xmlns:p14="http://schemas.microsoft.com/office/powerpoint/2010/main" val="2127623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Comparison with non-Integrated Health Care Delivery System</a:t>
            </a:r>
          </a:p>
        </p:txBody>
      </p:sp>
      <p:sp>
        <p:nvSpPr>
          <p:cNvPr id="3" name="Content Placeholder 2"/>
          <p:cNvSpPr>
            <a:spLocks noGrp="1"/>
          </p:cNvSpPr>
          <p:nvPr>
            <p:ph idx="1"/>
          </p:nvPr>
        </p:nvSpPr>
        <p:spPr>
          <a:xfrm>
            <a:off x="457200" y="1600200"/>
            <a:ext cx="8229600" cy="5029200"/>
          </a:xfrm>
        </p:spPr>
        <p:txBody>
          <a:bodyPr>
            <a:normAutofit fontScale="70000" lnSpcReduction="20000"/>
          </a:bodyPr>
          <a:lstStyle/>
          <a:p>
            <a:r>
              <a:rPr lang="en-US" dirty="0" smtClean="0"/>
              <a:t>Kaiser differs from HealthCare Partners Medical Group</a:t>
            </a:r>
          </a:p>
          <a:p>
            <a:pPr lvl="1"/>
            <a:r>
              <a:rPr lang="en-US" dirty="0" smtClean="0"/>
              <a:t>Kaiser has distinguishing characteristics</a:t>
            </a:r>
          </a:p>
          <a:p>
            <a:pPr lvl="2"/>
            <a:r>
              <a:rPr lang="en-US" dirty="0" smtClean="0"/>
              <a:t>Pre-payment</a:t>
            </a:r>
          </a:p>
          <a:p>
            <a:pPr lvl="2"/>
            <a:r>
              <a:rPr lang="en-US" dirty="0" smtClean="0"/>
              <a:t>Integration</a:t>
            </a:r>
          </a:p>
          <a:p>
            <a:pPr lvl="2"/>
            <a:r>
              <a:rPr lang="en-US" dirty="0" smtClean="0"/>
              <a:t>Group Practice</a:t>
            </a:r>
          </a:p>
          <a:p>
            <a:pPr lvl="2"/>
            <a:r>
              <a:rPr lang="en-US" dirty="0" smtClean="0"/>
              <a:t>Non-profit</a:t>
            </a:r>
          </a:p>
          <a:p>
            <a:pPr lvl="1"/>
            <a:endParaRPr lang="en-US" dirty="0"/>
          </a:p>
          <a:p>
            <a:pPr lvl="1"/>
            <a:r>
              <a:rPr lang="en-US" dirty="0" smtClean="0"/>
              <a:t>Non-integrated: fee-for service</a:t>
            </a:r>
          </a:p>
          <a:p>
            <a:pPr lvl="2"/>
            <a:r>
              <a:rPr lang="en-US" dirty="0" smtClean="0"/>
              <a:t>Fee-for service</a:t>
            </a:r>
          </a:p>
          <a:p>
            <a:pPr lvl="2"/>
            <a:r>
              <a:rPr lang="en-US" dirty="0" smtClean="0"/>
              <a:t>No collaboration</a:t>
            </a:r>
          </a:p>
          <a:p>
            <a:pPr lvl="2"/>
            <a:r>
              <a:rPr lang="en-US" dirty="0" smtClean="0"/>
              <a:t>No group practice</a:t>
            </a:r>
          </a:p>
          <a:p>
            <a:pPr lvl="2"/>
            <a:r>
              <a:rPr lang="en-US" dirty="0" smtClean="0"/>
              <a:t>For profit</a:t>
            </a:r>
          </a:p>
          <a:p>
            <a:pPr marL="905256" lvl="2" indent="0">
              <a:buNone/>
            </a:pPr>
            <a:endParaRPr lang="en-US" dirty="0" smtClean="0"/>
          </a:p>
          <a:p>
            <a:endParaRPr lang="en-US" dirty="0" smtClean="0"/>
          </a:p>
          <a:p>
            <a:pPr lvl="2"/>
            <a:endParaRPr lang="en-US" dirty="0" smtClean="0"/>
          </a:p>
          <a:p>
            <a:endParaRPr lang="en-US" dirty="0" smtClean="0"/>
          </a:p>
          <a:p>
            <a:endParaRPr lang="en-US" dirty="0"/>
          </a:p>
          <a:p>
            <a:r>
              <a:rPr lang="en-US" dirty="0"/>
              <a:t>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3581400"/>
            <a:ext cx="5165331"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615979" y="2935069"/>
            <a:ext cx="4555730" cy="646331"/>
          </a:xfrm>
          <a:prstGeom prst="rect">
            <a:avLst/>
          </a:prstGeom>
          <a:noFill/>
        </p:spPr>
        <p:txBody>
          <a:bodyPr wrap="square" rtlCol="0">
            <a:spAutoFit/>
          </a:bodyPr>
          <a:lstStyle/>
          <a:p>
            <a:r>
              <a:rPr lang="en-US" dirty="0" smtClean="0"/>
              <a:t>Table 1. KP Model vs. Non-Integrated Model (Kaiser Permanente)</a:t>
            </a:r>
            <a:endParaRPr lang="en-US" dirty="0"/>
          </a:p>
        </p:txBody>
      </p:sp>
      <p:sp>
        <p:nvSpPr>
          <p:cNvPr id="7" name="TextBox 6"/>
          <p:cNvSpPr txBox="1"/>
          <p:nvPr/>
        </p:nvSpPr>
        <p:spPr>
          <a:xfrm>
            <a:off x="60249" y="5791200"/>
            <a:ext cx="3673551" cy="369332"/>
          </a:xfrm>
          <a:prstGeom prst="rect">
            <a:avLst/>
          </a:prstGeom>
          <a:noFill/>
        </p:spPr>
        <p:txBody>
          <a:bodyPr wrap="square" rtlCol="0">
            <a:spAutoFit/>
          </a:bodyPr>
          <a:lstStyle/>
          <a:p>
            <a:r>
              <a:rPr lang="en-US" dirty="0" smtClean="0"/>
              <a:t> (Kaiser Permanente)</a:t>
            </a:r>
            <a:endParaRPr lang="en-US" dirty="0"/>
          </a:p>
        </p:txBody>
      </p:sp>
    </p:spTree>
    <p:extLst>
      <p:ext uri="{BB962C8B-B14F-4D97-AF65-F5344CB8AC3E}">
        <p14:creationId xmlns:p14="http://schemas.microsoft.com/office/powerpoint/2010/main" val="4221133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Compliance, Regulatory, Licensing</a:t>
            </a:r>
            <a:endParaRPr lang="en-US" dirty="0"/>
          </a:p>
        </p:txBody>
      </p:sp>
      <p:sp>
        <p:nvSpPr>
          <p:cNvPr id="3" name="Content Placeholder 2"/>
          <p:cNvSpPr>
            <a:spLocks noGrp="1"/>
          </p:cNvSpPr>
          <p:nvPr>
            <p:ph idx="1"/>
          </p:nvPr>
        </p:nvSpPr>
        <p:spPr/>
        <p:txBody>
          <a:bodyPr>
            <a:normAutofit lnSpcReduction="10000"/>
          </a:bodyPr>
          <a:lstStyle/>
          <a:p>
            <a:r>
              <a:rPr lang="en-US" dirty="0" smtClean="0"/>
              <a:t>Enforced at Federal, State, and local government level.</a:t>
            </a:r>
          </a:p>
          <a:p>
            <a:pPr lvl="1"/>
            <a:r>
              <a:rPr lang="en-US" dirty="0" smtClean="0"/>
              <a:t>Medical Keeping Practices</a:t>
            </a:r>
          </a:p>
          <a:p>
            <a:pPr lvl="1"/>
            <a:r>
              <a:rPr lang="en-US" dirty="0" smtClean="0"/>
              <a:t>Patient Confidentiality</a:t>
            </a:r>
          </a:p>
          <a:p>
            <a:pPr lvl="1"/>
            <a:r>
              <a:rPr lang="en-US" dirty="0" smtClean="0"/>
              <a:t>Notification of termination of Participating Providers</a:t>
            </a:r>
          </a:p>
          <a:p>
            <a:pPr lvl="1"/>
            <a:r>
              <a:rPr lang="en-US" dirty="0" smtClean="0"/>
              <a:t>Provider appeal and grievances policies</a:t>
            </a:r>
          </a:p>
          <a:p>
            <a:pPr lvl="1"/>
            <a:r>
              <a:rPr lang="en-US" dirty="0" smtClean="0"/>
              <a:t>Different types of appeals: denials, emergencies, written</a:t>
            </a:r>
          </a:p>
          <a:p>
            <a:pPr lvl="1"/>
            <a:r>
              <a:rPr lang="en-US" dirty="0" smtClean="0"/>
              <a:t>Medicare Policies and Rights</a:t>
            </a:r>
          </a:p>
          <a:p>
            <a:pPr marL="585216" lvl="1" indent="0">
              <a:buNone/>
            </a:pPr>
            <a:r>
              <a:rPr lang="en-US" dirty="0" smtClean="0"/>
              <a:t>(Kaiser Permanente, 2012)</a:t>
            </a:r>
          </a:p>
          <a:p>
            <a:pPr marL="585216" lvl="1" indent="0">
              <a:buNone/>
            </a:pPr>
            <a:endParaRPr lang="en-US" dirty="0"/>
          </a:p>
          <a:p>
            <a:pPr marL="585216" lvl="1" indent="0">
              <a:buNone/>
            </a:pPr>
            <a:endParaRPr lang="en-US" dirty="0" smtClean="0"/>
          </a:p>
          <a:p>
            <a:pPr lvl="1"/>
            <a:endParaRPr lang="en-US" dirty="0" smtClean="0"/>
          </a:p>
          <a:p>
            <a:endParaRPr lang="en-US" dirty="0"/>
          </a:p>
        </p:txBody>
      </p:sp>
    </p:spTree>
    <p:extLst>
      <p:ext uri="{BB962C8B-B14F-4D97-AF65-F5344CB8AC3E}">
        <p14:creationId xmlns:p14="http://schemas.microsoft.com/office/powerpoint/2010/main" val="3862296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Compliance, Regulatory and Licensing</a:t>
            </a:r>
            <a:endParaRPr lang="en-US" dirty="0"/>
          </a:p>
        </p:txBody>
      </p:sp>
      <p:sp>
        <p:nvSpPr>
          <p:cNvPr id="3" name="Content Placeholder 2"/>
          <p:cNvSpPr>
            <a:spLocks noGrp="1"/>
          </p:cNvSpPr>
          <p:nvPr>
            <p:ph idx="1"/>
          </p:nvPr>
        </p:nvSpPr>
        <p:spPr>
          <a:xfrm>
            <a:off x="457200" y="1981200"/>
            <a:ext cx="8229600" cy="4709160"/>
          </a:xfrm>
        </p:spPr>
        <p:txBody>
          <a:bodyPr>
            <a:normAutofit/>
          </a:bodyPr>
          <a:lstStyle/>
          <a:p>
            <a:r>
              <a:rPr lang="en-US" dirty="0" smtClean="0"/>
              <a:t>Safeguarding reputation and economic status</a:t>
            </a:r>
          </a:p>
          <a:p>
            <a:pPr lvl="1"/>
            <a:r>
              <a:rPr lang="en-US" dirty="0" smtClean="0"/>
              <a:t>Decrease protection to health</a:t>
            </a:r>
          </a:p>
          <a:p>
            <a:r>
              <a:rPr lang="en-US" dirty="0" smtClean="0"/>
              <a:t>State Regulators become more influential in smaller jurisdictions</a:t>
            </a:r>
          </a:p>
          <a:p>
            <a:pPr lvl="1"/>
            <a:r>
              <a:rPr lang="en-US" dirty="0" smtClean="0"/>
              <a:t>Leads to change in regulations between States</a:t>
            </a:r>
          </a:p>
          <a:p>
            <a:pPr marL="137160" indent="0">
              <a:buNone/>
            </a:pPr>
            <a:r>
              <a:rPr lang="en-US" dirty="0" smtClean="0"/>
              <a:t>(Field, 2008)</a:t>
            </a:r>
          </a:p>
          <a:p>
            <a:pPr marL="137160" indent="0">
              <a:buNone/>
            </a:pPr>
            <a:endParaRPr lang="en-US" dirty="0"/>
          </a:p>
          <a:p>
            <a:endParaRPr lang="en-US" dirty="0"/>
          </a:p>
        </p:txBody>
      </p:sp>
    </p:spTree>
    <p:extLst>
      <p:ext uri="{BB962C8B-B14F-4D97-AF65-F5344CB8AC3E}">
        <p14:creationId xmlns:p14="http://schemas.microsoft.com/office/powerpoint/2010/main" val="1662016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Changes in Healthcare Licensing and Regulations</a:t>
            </a:r>
            <a:endParaRPr lang="en-US" dirty="0"/>
          </a:p>
        </p:txBody>
      </p:sp>
      <p:sp>
        <p:nvSpPr>
          <p:cNvPr id="3" name="Content Placeholder 2"/>
          <p:cNvSpPr>
            <a:spLocks noGrp="1"/>
          </p:cNvSpPr>
          <p:nvPr>
            <p:ph idx="1"/>
          </p:nvPr>
        </p:nvSpPr>
        <p:spPr/>
        <p:txBody>
          <a:bodyPr>
            <a:normAutofit lnSpcReduction="10000"/>
          </a:bodyPr>
          <a:lstStyle/>
          <a:p>
            <a:r>
              <a:rPr lang="en-US" dirty="0" smtClean="0"/>
              <a:t>In US, to practice a license from state is required.</a:t>
            </a:r>
          </a:p>
          <a:p>
            <a:r>
              <a:rPr lang="en-US" dirty="0" smtClean="0"/>
              <a:t>Began early 20</a:t>
            </a:r>
            <a:r>
              <a:rPr lang="en-US" baseline="30000" dirty="0" smtClean="0"/>
              <a:t>th</a:t>
            </a:r>
            <a:r>
              <a:rPr lang="en-US" dirty="0" smtClean="0"/>
              <a:t> century</a:t>
            </a:r>
          </a:p>
          <a:p>
            <a:r>
              <a:rPr lang="en-US" dirty="0" smtClean="0"/>
              <a:t>Licensing restricts nurse practitioners and mid-level clinicians </a:t>
            </a:r>
          </a:p>
          <a:p>
            <a:pPr lvl="1"/>
            <a:r>
              <a:rPr lang="en-US" dirty="0" smtClean="0"/>
              <a:t>Stricter education</a:t>
            </a:r>
          </a:p>
          <a:p>
            <a:pPr lvl="1"/>
            <a:r>
              <a:rPr lang="en-US" dirty="0" smtClean="0"/>
              <a:t>Results: limited entry into medical professions</a:t>
            </a:r>
          </a:p>
          <a:p>
            <a:pPr lvl="1"/>
            <a:r>
              <a:rPr lang="en-US" dirty="0" smtClean="0"/>
              <a:t>Increases prices</a:t>
            </a:r>
          </a:p>
          <a:p>
            <a:pPr lvl="1"/>
            <a:r>
              <a:rPr lang="en-US" dirty="0" smtClean="0"/>
              <a:t>Reduction of care</a:t>
            </a:r>
          </a:p>
          <a:p>
            <a:pPr lvl="1"/>
            <a:r>
              <a:rPr lang="en-US" dirty="0" smtClean="0"/>
              <a:t>Decrease in Health Outcomes</a:t>
            </a:r>
          </a:p>
          <a:p>
            <a:pPr marL="585216" lvl="1" indent="0">
              <a:buNone/>
            </a:pPr>
            <a:r>
              <a:rPr lang="en-US" dirty="0" smtClean="0"/>
              <a:t>(</a:t>
            </a:r>
            <a:r>
              <a:rPr lang="en-US" dirty="0" smtClean="0"/>
              <a:t>Svorny</a:t>
            </a:r>
            <a:r>
              <a:rPr lang="en-US" dirty="0" smtClean="0"/>
              <a:t>, 2008)</a:t>
            </a:r>
          </a:p>
          <a:p>
            <a:endParaRPr lang="en-US" dirty="0" smtClean="0"/>
          </a:p>
          <a:p>
            <a:endParaRPr lang="en-US" dirty="0"/>
          </a:p>
        </p:txBody>
      </p:sp>
    </p:spTree>
    <p:extLst>
      <p:ext uri="{BB962C8B-B14F-4D97-AF65-F5344CB8AC3E}">
        <p14:creationId xmlns:p14="http://schemas.microsoft.com/office/powerpoint/2010/main" val="1660982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National Trends Affecting Competition and Healthcare Costs</a:t>
            </a:r>
            <a:endParaRPr lang="en-US" sz="3200" dirty="0"/>
          </a:p>
        </p:txBody>
      </p:sp>
      <p:sp>
        <p:nvSpPr>
          <p:cNvPr id="3" name="Content Placeholder 2"/>
          <p:cNvSpPr>
            <a:spLocks noGrp="1"/>
          </p:cNvSpPr>
          <p:nvPr>
            <p:ph idx="1"/>
          </p:nvPr>
        </p:nvSpPr>
        <p:spPr/>
        <p:txBody>
          <a:bodyPr/>
          <a:lstStyle/>
          <a:p>
            <a:r>
              <a:rPr lang="en-US" dirty="0" smtClean="0"/>
              <a:t>Overuse of Healthcare Services</a:t>
            </a:r>
            <a:endParaRPr lang="en-US" dirty="0"/>
          </a:p>
          <a:p>
            <a:r>
              <a:rPr lang="en-US" dirty="0" smtClean="0"/>
              <a:t>Lifestyle Behaviors</a:t>
            </a:r>
          </a:p>
          <a:p>
            <a:pPr lvl="1"/>
            <a:r>
              <a:rPr lang="en-US" dirty="0" smtClean="0"/>
              <a:t>Tobaccos Use</a:t>
            </a:r>
          </a:p>
          <a:p>
            <a:pPr lvl="1"/>
            <a:r>
              <a:rPr lang="en-US" dirty="0" smtClean="0"/>
              <a:t>Obesity</a:t>
            </a:r>
          </a:p>
          <a:p>
            <a:r>
              <a:rPr lang="en-US" dirty="0" smtClean="0"/>
              <a:t>Technology</a:t>
            </a:r>
          </a:p>
          <a:p>
            <a:r>
              <a:rPr lang="en-US" dirty="0" smtClean="0"/>
              <a:t>Aging population</a:t>
            </a:r>
          </a:p>
          <a:p>
            <a:r>
              <a:rPr lang="en-US" dirty="0" smtClean="0"/>
              <a:t>Decreased use in Managed Care</a:t>
            </a:r>
          </a:p>
          <a:p>
            <a:pPr marL="137160" indent="0">
              <a:buNone/>
            </a:pPr>
            <a:r>
              <a:rPr lang="en-US" dirty="0" smtClean="0"/>
              <a:t>(</a:t>
            </a:r>
            <a:r>
              <a:rPr lang="en-US" dirty="0" smtClean="0"/>
              <a:t>Leitz</a:t>
            </a:r>
            <a:r>
              <a:rPr lang="en-US" dirty="0" smtClean="0"/>
              <a:t>)</a:t>
            </a:r>
            <a:endParaRPr lang="en-US" dirty="0"/>
          </a:p>
        </p:txBody>
      </p:sp>
    </p:spTree>
    <p:extLst>
      <p:ext uri="{BB962C8B-B14F-4D97-AF65-F5344CB8AC3E}">
        <p14:creationId xmlns:p14="http://schemas.microsoft.com/office/powerpoint/2010/main" val="1690177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185</TotalTime>
  <Words>1639</Words>
  <Application>Microsoft Office PowerPoint</Application>
  <PresentationFormat>On-screen Show (4:3)</PresentationFormat>
  <Paragraphs>146</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Kaiser Permanente: Health Care Delivery System</vt:lpstr>
      <vt:lpstr>Unique Delivery System</vt:lpstr>
      <vt:lpstr>Integrated Health Care Model</vt:lpstr>
      <vt:lpstr>Non-Integrated Healthcare Delivery System</vt:lpstr>
      <vt:lpstr>Comparison with non-Integrated Health Care Delivery System</vt:lpstr>
      <vt:lpstr>Compliance, Regulatory, Licensing</vt:lpstr>
      <vt:lpstr>Effects of Compliance, Regulatory and Licensing</vt:lpstr>
      <vt:lpstr>Changes in Healthcare Licensing and Regulations</vt:lpstr>
      <vt:lpstr>National Trends Affecting Competition and Healthcare Costs</vt:lpstr>
      <vt:lpstr>Quality Indicators (QIs) and Effects to Local Health agencies</vt:lpstr>
      <vt:lpstr>Questions?</vt:lpstr>
      <vt:lpstr>Overview</vt:lpstr>
      <vt:lpstr>References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39</cp:revision>
  <dcterms:created xsi:type="dcterms:W3CDTF">2014-02-09T19:18:12Z</dcterms:created>
  <dcterms:modified xsi:type="dcterms:W3CDTF">2014-02-09T22:23:16Z</dcterms:modified>
</cp:coreProperties>
</file>