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801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647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06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013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1695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41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180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8557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9692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860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59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136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784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63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327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7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13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32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918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814" r:id="rId13"/>
    <p:sldLayoutId id="2147483815" r:id="rId14"/>
    <p:sldLayoutId id="2147483816" r:id="rId15"/>
    <p:sldLayoutId id="2147483817" r:id="rId16"/>
    <p:sldLayoutId id="2147483818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1012" y="540328"/>
            <a:ext cx="8689976" cy="2895598"/>
          </a:xfrm>
        </p:spPr>
        <p:txBody>
          <a:bodyPr>
            <a:normAutofit/>
          </a:bodyPr>
          <a:lstStyle/>
          <a:p>
            <a:r>
              <a:rPr lang="en-US" dirty="0" smtClean="0"/>
              <a:t>Learning Theory and Educational Framework for Second Year ADN students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51012" y="3435926"/>
            <a:ext cx="8689976" cy="1371599"/>
          </a:xfrm>
        </p:spPr>
        <p:txBody>
          <a:bodyPr>
            <a:noAutofit/>
          </a:bodyPr>
          <a:lstStyle/>
          <a:p>
            <a:r>
              <a:rPr lang="en-US" sz="2800" dirty="0" smtClean="0"/>
              <a:t>Name</a:t>
            </a:r>
          </a:p>
          <a:p>
            <a:r>
              <a:rPr lang="en-US" sz="2800" dirty="0" smtClean="0"/>
              <a:t>Class</a:t>
            </a:r>
          </a:p>
          <a:p>
            <a:r>
              <a:rPr lang="en-US" sz="2800" dirty="0" smtClean="0"/>
              <a:t>Date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45720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272628"/>
          </a:xfrm>
        </p:spPr>
        <p:txBody>
          <a:bodyPr>
            <a:normAutofit/>
          </a:bodyPr>
          <a:lstStyle/>
          <a:p>
            <a:r>
              <a:rPr lang="en-US" dirty="0" smtClean="0"/>
              <a:t>Present applications for nurse educators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14400" y="1891146"/>
            <a:ext cx="10363826" cy="4076699"/>
          </a:xfrm>
        </p:spPr>
        <p:txBody>
          <a:bodyPr>
            <a:noAutofit/>
          </a:bodyPr>
          <a:lstStyle/>
          <a:p>
            <a:r>
              <a:rPr lang="en-US" sz="2400" dirty="0" smtClean="0"/>
              <a:t>A cognitive theory and framework should mimics </a:t>
            </a:r>
            <a:r>
              <a:rPr lang="en-US" sz="2400" dirty="0" smtClean="0"/>
              <a:t>actual learning capabilities and information processing</a:t>
            </a:r>
          </a:p>
          <a:p>
            <a:pPr lvl="1"/>
            <a:r>
              <a:rPr lang="en-US" sz="2400" dirty="0" smtClean="0"/>
              <a:t>Students will acquire critical nursing knowledge </a:t>
            </a:r>
            <a:endParaRPr lang="en-US" sz="2400" dirty="0"/>
          </a:p>
          <a:p>
            <a:r>
              <a:rPr lang="en-US" sz="2400" dirty="0" smtClean="0"/>
              <a:t>Recognize student strengths and build curricula as a supporting tool</a:t>
            </a:r>
          </a:p>
          <a:p>
            <a:pPr lvl="1"/>
            <a:r>
              <a:rPr lang="en-US" sz="2400" dirty="0" smtClean="0"/>
              <a:t>Students will benefit from tools that are specifically designed to address their strengths and weaknesses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64933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272628"/>
          </a:xfrm>
        </p:spPr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13774" y="1620982"/>
            <a:ext cx="10363826" cy="4170217"/>
          </a:xfrm>
        </p:spPr>
        <p:txBody>
          <a:bodyPr>
            <a:noAutofit/>
          </a:bodyPr>
          <a:lstStyle/>
          <a:p>
            <a:r>
              <a:rPr lang="en-US" sz="2400" dirty="0" smtClean="0"/>
              <a:t>Adult education </a:t>
            </a:r>
            <a:r>
              <a:rPr lang="en-US" sz="2400" dirty="0" smtClean="0"/>
              <a:t>engages existing theories to engage student learners</a:t>
            </a:r>
          </a:p>
          <a:p>
            <a:pPr lvl="1"/>
            <a:r>
              <a:rPr lang="en-US" sz="2400" dirty="0" smtClean="0"/>
              <a:t>The appropriate curricular resources must be identified</a:t>
            </a:r>
          </a:p>
          <a:p>
            <a:pPr lvl="1"/>
            <a:r>
              <a:rPr lang="en-US" sz="2400" dirty="0" smtClean="0"/>
              <a:t>Faculty should utilize resources to identify strengths and weaknesses</a:t>
            </a:r>
          </a:p>
          <a:p>
            <a:pPr lvl="1"/>
            <a:r>
              <a:rPr lang="en-US" sz="2400" dirty="0" smtClean="0"/>
              <a:t>Cognitive learning theory is an important approach to adult learning</a:t>
            </a:r>
            <a:endParaRPr lang="en-US" sz="2400" dirty="0" smtClean="0"/>
          </a:p>
          <a:p>
            <a:r>
              <a:rPr lang="en-US" sz="2400" dirty="0" smtClean="0"/>
              <a:t>Learning </a:t>
            </a:r>
            <a:r>
              <a:rPr lang="en-US" sz="2400" dirty="0" smtClean="0"/>
              <a:t>is highly individualistic and all students perform at different levels and at their own pace</a:t>
            </a:r>
          </a:p>
        </p:txBody>
      </p:sp>
    </p:spTree>
    <p:extLst>
      <p:ext uri="{BB962C8B-B14F-4D97-AF65-F5344CB8AC3E}">
        <p14:creationId xmlns:p14="http://schemas.microsoft.com/office/powerpoint/2010/main" val="1856115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3149" y="0"/>
            <a:ext cx="10364451" cy="1272628"/>
          </a:xfrm>
        </p:spPr>
        <p:txBody>
          <a:bodyPr>
            <a:normAutofit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13774" y="1039091"/>
            <a:ext cx="10363826" cy="52993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Al </a:t>
            </a:r>
            <a:r>
              <a:rPr lang="en-US" sz="2200" dirty="0" err="1"/>
              <a:t>Asraj</a:t>
            </a:r>
            <a:r>
              <a:rPr lang="en-US" sz="2200" dirty="0"/>
              <a:t>, A., Freeman, M., &amp; Chandler, P. A. (2011). Considering cognitive </a:t>
            </a:r>
            <a:r>
              <a:rPr lang="en-US" sz="2200" dirty="0"/>
              <a:t>	</a:t>
            </a:r>
            <a:r>
              <a:rPr lang="en-US" sz="2200" dirty="0" smtClean="0"/>
              <a:t>load </a:t>
            </a:r>
            <a:r>
              <a:rPr lang="en-US" sz="2200" dirty="0"/>
              <a:t>theory within </a:t>
            </a:r>
            <a:r>
              <a:rPr lang="en-US" sz="2200" dirty="0" smtClean="0"/>
              <a:t>e-Learning </a:t>
            </a:r>
            <a:r>
              <a:rPr lang="en-US" sz="2200" dirty="0"/>
              <a:t>environments</a:t>
            </a:r>
            <a:r>
              <a:rPr lang="en-US" sz="2200" dirty="0" smtClean="0"/>
              <a:t>.</a:t>
            </a:r>
            <a:endParaRPr lang="en-US" sz="22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dirty="0" err="1" smtClean="0"/>
              <a:t>Riner</a:t>
            </a:r>
            <a:r>
              <a:rPr lang="en-US" sz="2200" dirty="0"/>
              <a:t>, M. E. (2011). Globally engaged nursing education: An academic </a:t>
            </a:r>
            <a:r>
              <a:rPr lang="en-US" sz="2200" dirty="0" smtClean="0"/>
              <a:t>	program framework</a:t>
            </a:r>
            <a:r>
              <a:rPr lang="en-US" sz="2200" dirty="0"/>
              <a:t>. </a:t>
            </a:r>
            <a:r>
              <a:rPr lang="en-US" sz="2200" i="1" dirty="0"/>
              <a:t>Nursing Outlook</a:t>
            </a:r>
            <a:r>
              <a:rPr lang="en-US" sz="2200" dirty="0"/>
              <a:t>, </a:t>
            </a:r>
            <a:r>
              <a:rPr lang="en-US" sz="2200" i="1" dirty="0"/>
              <a:t>59</a:t>
            </a:r>
            <a:r>
              <a:rPr lang="en-US" sz="2200" dirty="0"/>
              <a:t>(6), 308-317</a:t>
            </a:r>
            <a:r>
              <a:rPr lang="en-US" sz="2200" dirty="0" smtClean="0"/>
              <a:t>.</a:t>
            </a:r>
            <a:endParaRPr lang="en-US" sz="22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dirty="0" err="1" smtClean="0"/>
              <a:t>Shuguang</a:t>
            </a:r>
            <a:r>
              <a:rPr lang="en-US" sz="2200" dirty="0"/>
              <a:t>, L., </a:t>
            </a:r>
            <a:r>
              <a:rPr lang="en-US" sz="2200" dirty="0" err="1"/>
              <a:t>Pengfei</a:t>
            </a:r>
            <a:r>
              <a:rPr lang="en-US" sz="2200" dirty="0"/>
              <a:t>, L., &amp; Lin, B. (2010, March). Design and Implementation </a:t>
            </a:r>
            <a:r>
              <a:rPr lang="en-US" sz="2200" dirty="0" smtClean="0"/>
              <a:t>	of </a:t>
            </a:r>
            <a:r>
              <a:rPr lang="en-US" sz="2200" dirty="0"/>
              <a:t>the </a:t>
            </a:r>
            <a:r>
              <a:rPr lang="en-US" sz="2200" dirty="0" smtClean="0"/>
              <a:t>Multimedia </a:t>
            </a:r>
            <a:r>
              <a:rPr lang="en-US" sz="2200" dirty="0"/>
              <a:t>CAI Courseware Based on Cognitive Learning </a:t>
            </a:r>
            <a:r>
              <a:rPr lang="en-US" sz="2200" dirty="0" smtClean="0"/>
              <a:t>	Theory</a:t>
            </a:r>
            <a:r>
              <a:rPr lang="en-US" sz="2200" dirty="0"/>
              <a:t>. </a:t>
            </a:r>
            <a:r>
              <a:rPr lang="en-US" sz="2200" dirty="0" smtClean="0"/>
              <a:t>In </a:t>
            </a:r>
            <a:r>
              <a:rPr lang="en-US" sz="2200" i="1" dirty="0"/>
              <a:t>Education </a:t>
            </a:r>
            <a:r>
              <a:rPr lang="en-US" sz="2200" i="1" dirty="0" smtClean="0"/>
              <a:t>Technology </a:t>
            </a:r>
            <a:r>
              <a:rPr lang="en-US" sz="2200" i="1" dirty="0"/>
              <a:t>and Computer Science (ETCS), 2010 </a:t>
            </a:r>
            <a:r>
              <a:rPr lang="en-US" sz="2200" i="1" dirty="0" smtClean="0"/>
              <a:t>	Second International </a:t>
            </a:r>
            <a:r>
              <a:rPr lang="en-US" sz="2200" i="1" dirty="0"/>
              <a:t>Workshop on</a:t>
            </a:r>
            <a:r>
              <a:rPr lang="en-US" sz="2200" dirty="0"/>
              <a:t> </a:t>
            </a:r>
            <a:r>
              <a:rPr lang="en-US" sz="2200" dirty="0" smtClean="0"/>
              <a:t>(</a:t>
            </a:r>
            <a:r>
              <a:rPr lang="en-US" sz="2200" dirty="0"/>
              <a:t>Vol. 2, pp. 803-807). </a:t>
            </a:r>
            <a:r>
              <a:rPr lang="en-US" sz="2200" dirty="0" smtClean="0"/>
              <a:t>IEEE.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Thompson, C., &amp; </a:t>
            </a:r>
            <a:r>
              <a:rPr lang="en-US" sz="2200" dirty="0" err="1"/>
              <a:t>Stapley</a:t>
            </a:r>
            <a:r>
              <a:rPr lang="en-US" sz="2200" dirty="0"/>
              <a:t>, S. (2011). Do educational interventions improve </a:t>
            </a:r>
            <a:r>
              <a:rPr lang="en-US" sz="2200" dirty="0" smtClean="0"/>
              <a:t>	nurses</a:t>
            </a:r>
            <a:r>
              <a:rPr lang="en-US" sz="2200" dirty="0"/>
              <a:t>’ </a:t>
            </a:r>
            <a:r>
              <a:rPr lang="en-US" sz="2200" dirty="0" smtClean="0"/>
              <a:t>clinical </a:t>
            </a:r>
            <a:r>
              <a:rPr lang="en-US" sz="2200" dirty="0"/>
              <a:t>decision making and </a:t>
            </a:r>
            <a:r>
              <a:rPr lang="en-US" sz="2200" dirty="0" err="1"/>
              <a:t>judgement</a:t>
            </a:r>
            <a:r>
              <a:rPr lang="en-US" sz="2200" dirty="0"/>
              <a:t>? A systematic </a:t>
            </a:r>
            <a:r>
              <a:rPr lang="en-US" sz="2200" dirty="0" smtClean="0"/>
              <a:t>	review</a:t>
            </a:r>
            <a:r>
              <a:rPr lang="en-US" sz="2200" dirty="0"/>
              <a:t>. </a:t>
            </a:r>
            <a:r>
              <a:rPr lang="en-US" sz="2200" i="1" dirty="0" smtClean="0"/>
              <a:t>International </a:t>
            </a:r>
            <a:r>
              <a:rPr lang="en-US" sz="2200" i="1" dirty="0"/>
              <a:t>Journal of </a:t>
            </a:r>
            <a:r>
              <a:rPr lang="en-US" sz="2200" i="1" dirty="0" smtClean="0"/>
              <a:t>	Nursing </a:t>
            </a:r>
            <a:r>
              <a:rPr lang="en-US" sz="2200" i="1" dirty="0"/>
              <a:t>Studies</a:t>
            </a:r>
            <a:r>
              <a:rPr lang="en-US" sz="2200" dirty="0"/>
              <a:t>, </a:t>
            </a:r>
            <a:r>
              <a:rPr lang="en-US" sz="2200" i="1" dirty="0"/>
              <a:t>48</a:t>
            </a:r>
            <a:r>
              <a:rPr lang="en-US" sz="2200" dirty="0"/>
              <a:t>(7), 881-893</a:t>
            </a:r>
            <a:r>
              <a:rPr lang="en-US" sz="2200" dirty="0" smtClean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dirty="0" smtClean="0"/>
              <a:t>Van </a:t>
            </a:r>
            <a:r>
              <a:rPr lang="en-US" sz="2200" dirty="0" err="1"/>
              <a:t>Merriënboer</a:t>
            </a:r>
            <a:r>
              <a:rPr lang="en-US" sz="2200" dirty="0"/>
              <a:t>, J. J., &amp; </a:t>
            </a:r>
            <a:r>
              <a:rPr lang="en-US" sz="2200" dirty="0" err="1"/>
              <a:t>Sweller</a:t>
            </a:r>
            <a:r>
              <a:rPr lang="en-US" sz="2200" dirty="0"/>
              <a:t>, J. (2010). Cognitive load theory in health </a:t>
            </a:r>
            <a:endParaRPr lang="en-US" sz="22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/>
              <a:t>	</a:t>
            </a:r>
            <a:r>
              <a:rPr lang="en-US" sz="2200" dirty="0" smtClean="0"/>
              <a:t>professional </a:t>
            </a:r>
            <a:r>
              <a:rPr lang="en-US" sz="2200" dirty="0"/>
              <a:t>education: design principles and strategies. </a:t>
            </a:r>
            <a:r>
              <a:rPr lang="en-US" sz="2200" i="1" dirty="0"/>
              <a:t>Medical </a:t>
            </a:r>
            <a:r>
              <a:rPr lang="en-US" sz="2200" i="1" dirty="0" smtClean="0"/>
              <a:t>	education</a:t>
            </a:r>
            <a:r>
              <a:rPr lang="en-US" sz="2200" dirty="0"/>
              <a:t>, </a:t>
            </a:r>
            <a:r>
              <a:rPr lang="en-US" sz="2200" i="1" dirty="0"/>
              <a:t>44</a:t>
            </a:r>
            <a:r>
              <a:rPr lang="en-US" sz="2200" dirty="0"/>
              <a:t>(1), </a:t>
            </a:r>
            <a:r>
              <a:rPr lang="en-US" sz="2200" dirty="0" smtClean="0"/>
              <a:t>85-93</a:t>
            </a:r>
            <a:r>
              <a:rPr lang="en-US" sz="2200" dirty="0"/>
              <a:t>.</a:t>
            </a:r>
          </a:p>
          <a:p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002930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3775" y="452263"/>
            <a:ext cx="10364451" cy="1272628"/>
          </a:xfrm>
        </p:spPr>
        <p:txBody>
          <a:bodyPr>
            <a:normAutofit/>
          </a:bodyPr>
          <a:lstStyle/>
          <a:p>
            <a:r>
              <a:rPr lang="en-US" dirty="0" smtClean="0"/>
              <a:t>Cognitive Learning theory and adult education Framework: Differences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13775" y="1610591"/>
            <a:ext cx="10363826" cy="3424107"/>
          </a:xfrm>
        </p:spPr>
        <p:txBody>
          <a:bodyPr>
            <a:noAutofit/>
          </a:bodyPr>
          <a:lstStyle/>
          <a:p>
            <a:r>
              <a:rPr lang="en-US" sz="2400" dirty="0" smtClean="0"/>
              <a:t>Cognitive learning theory </a:t>
            </a:r>
            <a:r>
              <a:rPr lang="en-US" sz="2400" dirty="0" smtClean="0"/>
              <a:t>emphasizes Brain information </a:t>
            </a:r>
            <a:r>
              <a:rPr lang="en-US" sz="2400" dirty="0" smtClean="0"/>
              <a:t>processing </a:t>
            </a:r>
            <a:r>
              <a:rPr lang="en-US" sz="2400" dirty="0" smtClean="0"/>
              <a:t>to stimulate learning (</a:t>
            </a:r>
            <a:r>
              <a:rPr lang="en-US" sz="2400" dirty="0" err="1" smtClean="0"/>
              <a:t>Shuguang</a:t>
            </a:r>
            <a:r>
              <a:rPr lang="en-US" sz="2400" dirty="0" smtClean="0"/>
              <a:t> </a:t>
            </a:r>
            <a:r>
              <a:rPr lang="en-US" sz="2400" dirty="0" smtClean="0"/>
              <a:t>et al., 2010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On the contrary, </a:t>
            </a:r>
            <a:r>
              <a:rPr lang="en-US" sz="2400" dirty="0"/>
              <a:t>An adult education framework supports curricular models to improve learning outcomes for adults at all levels (</a:t>
            </a:r>
            <a:r>
              <a:rPr lang="en-US" sz="2400" dirty="0" err="1"/>
              <a:t>Riner</a:t>
            </a:r>
            <a:r>
              <a:rPr lang="en-US" sz="2400" dirty="0"/>
              <a:t>, 2011) </a:t>
            </a:r>
            <a:endParaRPr lang="en-US" sz="2400" dirty="0" smtClean="0"/>
          </a:p>
          <a:p>
            <a:r>
              <a:rPr lang="en-US" sz="2400" dirty="0" smtClean="0"/>
              <a:t>Cognitive learning </a:t>
            </a:r>
            <a:r>
              <a:rPr lang="en-US" sz="2400" dirty="0" smtClean="0"/>
              <a:t>supports curricular </a:t>
            </a:r>
            <a:r>
              <a:rPr lang="en-US" sz="2400" dirty="0" smtClean="0"/>
              <a:t>models to mimic cognitive information processing (Van </a:t>
            </a:r>
            <a:r>
              <a:rPr lang="en-US" sz="2400" dirty="0" err="1" smtClean="0"/>
              <a:t>Merrienboer</a:t>
            </a:r>
            <a:r>
              <a:rPr lang="en-US" sz="2400" dirty="0" smtClean="0"/>
              <a:t> and </a:t>
            </a:r>
            <a:r>
              <a:rPr lang="en-US" sz="2400" dirty="0" err="1" smtClean="0"/>
              <a:t>sweller</a:t>
            </a:r>
            <a:r>
              <a:rPr lang="en-US" sz="2400" dirty="0" smtClean="0"/>
              <a:t>, 2010) </a:t>
            </a:r>
            <a:endParaRPr lang="en-US" sz="2400" dirty="0" smtClean="0"/>
          </a:p>
          <a:p>
            <a:pPr lvl="1"/>
            <a:r>
              <a:rPr lang="en-US" sz="2400" dirty="0" smtClean="0"/>
              <a:t>However, </a:t>
            </a:r>
            <a:r>
              <a:rPr lang="en-US" sz="2400" dirty="0" smtClean="0"/>
              <a:t>Adult </a:t>
            </a:r>
            <a:r>
              <a:rPr lang="en-US" sz="2400" dirty="0" smtClean="0"/>
              <a:t>education </a:t>
            </a:r>
            <a:r>
              <a:rPr lang="en-US" sz="2400" dirty="0" smtClean="0"/>
              <a:t>should focus on adult </a:t>
            </a:r>
            <a:r>
              <a:rPr lang="en-US" sz="2400" dirty="0" smtClean="0"/>
              <a:t>learners and their specific abilities and interests to stimulate learning (</a:t>
            </a:r>
            <a:r>
              <a:rPr lang="en-US" sz="2400" dirty="0" err="1" smtClean="0"/>
              <a:t>Riner</a:t>
            </a:r>
            <a:r>
              <a:rPr lang="en-US" sz="2400" dirty="0" smtClean="0"/>
              <a:t>, 2011)</a:t>
            </a:r>
          </a:p>
        </p:txBody>
      </p:sp>
    </p:spTree>
    <p:extLst>
      <p:ext uri="{BB962C8B-B14F-4D97-AF65-F5344CB8AC3E}">
        <p14:creationId xmlns:p14="http://schemas.microsoft.com/office/powerpoint/2010/main" val="2272110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3149" y="337964"/>
            <a:ext cx="10364451" cy="1272628"/>
          </a:xfrm>
        </p:spPr>
        <p:txBody>
          <a:bodyPr>
            <a:normAutofit/>
          </a:bodyPr>
          <a:lstStyle/>
          <a:p>
            <a:r>
              <a:rPr lang="en-US" dirty="0" smtClean="0"/>
              <a:t>Premise of Cognitive learning theory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13774" y="1610592"/>
            <a:ext cx="10363826" cy="4177145"/>
          </a:xfrm>
        </p:spPr>
        <p:txBody>
          <a:bodyPr>
            <a:noAutofit/>
          </a:bodyPr>
          <a:lstStyle/>
          <a:p>
            <a:r>
              <a:rPr lang="en-US" sz="2400" dirty="0" smtClean="0"/>
              <a:t>Cognitive learning </a:t>
            </a:r>
            <a:r>
              <a:rPr lang="en-US" sz="2400" dirty="0" smtClean="0"/>
              <a:t>supports information </a:t>
            </a:r>
            <a:r>
              <a:rPr lang="en-US" sz="2400" dirty="0" smtClean="0"/>
              <a:t>processing </a:t>
            </a:r>
            <a:r>
              <a:rPr lang="en-US" sz="2400" dirty="0" smtClean="0"/>
              <a:t>and brain </a:t>
            </a:r>
            <a:r>
              <a:rPr lang="en-US" sz="2400" dirty="0" smtClean="0"/>
              <a:t>activity to stimulate learning (Van </a:t>
            </a:r>
            <a:r>
              <a:rPr lang="en-US" sz="2400" dirty="0" err="1" smtClean="0"/>
              <a:t>Merrienboer</a:t>
            </a:r>
            <a:r>
              <a:rPr lang="en-US" sz="2400" dirty="0" smtClean="0"/>
              <a:t> and </a:t>
            </a:r>
            <a:r>
              <a:rPr lang="en-US" sz="2400" dirty="0" err="1" smtClean="0"/>
              <a:t>sweller</a:t>
            </a:r>
            <a:r>
              <a:rPr lang="en-US" sz="2400" dirty="0" smtClean="0"/>
              <a:t>, 2010)</a:t>
            </a:r>
          </a:p>
          <a:p>
            <a:pPr lvl="1"/>
            <a:r>
              <a:rPr lang="en-US" sz="2400" dirty="0" smtClean="0"/>
              <a:t>Techniques mimic </a:t>
            </a:r>
            <a:r>
              <a:rPr lang="en-US" sz="2400" dirty="0" smtClean="0"/>
              <a:t>the development of schemas that impact learning and knowledge generation (al </a:t>
            </a:r>
            <a:r>
              <a:rPr lang="en-US" sz="2400" dirty="0" err="1" smtClean="0"/>
              <a:t>Asraj</a:t>
            </a:r>
            <a:r>
              <a:rPr lang="en-US" sz="2400" dirty="0" smtClean="0"/>
              <a:t> et al., 2011)</a:t>
            </a:r>
          </a:p>
          <a:p>
            <a:pPr lvl="1"/>
            <a:r>
              <a:rPr lang="en-US" sz="2400" dirty="0" smtClean="0"/>
              <a:t>The theory </a:t>
            </a:r>
            <a:r>
              <a:rPr lang="en-US" sz="2400" dirty="0" smtClean="0"/>
              <a:t>supports </a:t>
            </a:r>
            <a:r>
              <a:rPr lang="en-US" sz="2400" dirty="0" smtClean="0"/>
              <a:t>technology-based </a:t>
            </a:r>
            <a:r>
              <a:rPr lang="en-US" sz="2400" dirty="0" smtClean="0"/>
              <a:t>tools that simulate real learning processes </a:t>
            </a:r>
            <a:r>
              <a:rPr lang="en-US" sz="2400" dirty="0" smtClean="0"/>
              <a:t>electronically (al </a:t>
            </a:r>
            <a:r>
              <a:rPr lang="en-US" sz="2400" dirty="0" err="1" smtClean="0"/>
              <a:t>asraj</a:t>
            </a:r>
            <a:r>
              <a:rPr lang="en-US" sz="2400" dirty="0" smtClean="0"/>
              <a:t> et al., 2011)</a:t>
            </a:r>
          </a:p>
          <a:p>
            <a:pPr lvl="1"/>
            <a:r>
              <a:rPr lang="en-US" sz="2400" dirty="0" smtClean="0"/>
              <a:t>It also supports instructional </a:t>
            </a:r>
            <a:r>
              <a:rPr lang="en-US" sz="2400" dirty="0" smtClean="0"/>
              <a:t>designs that </a:t>
            </a:r>
            <a:r>
              <a:rPr lang="en-US" sz="2400" dirty="0" smtClean="0"/>
              <a:t>contribute to </a:t>
            </a:r>
            <a:r>
              <a:rPr lang="en-US" sz="2400" dirty="0" smtClean="0"/>
              <a:t>effective learning outcomes for students (al </a:t>
            </a:r>
            <a:r>
              <a:rPr lang="en-US" sz="2400" dirty="0" err="1" smtClean="0"/>
              <a:t>asraj</a:t>
            </a:r>
            <a:r>
              <a:rPr lang="en-US" sz="2400" dirty="0" smtClean="0"/>
              <a:t> et al., 2011)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8884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3775" y="244445"/>
            <a:ext cx="10364451" cy="1272628"/>
          </a:xfrm>
        </p:spPr>
        <p:txBody>
          <a:bodyPr>
            <a:normAutofit/>
          </a:bodyPr>
          <a:lstStyle/>
          <a:p>
            <a:r>
              <a:rPr lang="en-US" dirty="0" smtClean="0"/>
              <a:t>Premise of Adult education Framework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13775" y="1163781"/>
            <a:ext cx="10363826" cy="3900053"/>
          </a:xfrm>
        </p:spPr>
        <p:txBody>
          <a:bodyPr>
            <a:noAutofit/>
          </a:bodyPr>
          <a:lstStyle/>
          <a:p>
            <a:r>
              <a:rPr lang="en-US" sz="2400" dirty="0" smtClean="0"/>
              <a:t>Adult education </a:t>
            </a:r>
            <a:r>
              <a:rPr lang="en-US" sz="2400" dirty="0" smtClean="0"/>
              <a:t>requires a critical understanding </a:t>
            </a:r>
            <a:r>
              <a:rPr lang="en-US" sz="2400" dirty="0" smtClean="0"/>
              <a:t>of the adult brain and processing capabilities </a:t>
            </a:r>
          </a:p>
          <a:p>
            <a:r>
              <a:rPr lang="en-US" sz="2400" dirty="0" smtClean="0"/>
              <a:t>Adults possess different learning curves and </a:t>
            </a:r>
            <a:r>
              <a:rPr lang="en-US" sz="2400" dirty="0" smtClean="0"/>
              <a:t>require </a:t>
            </a:r>
            <a:r>
              <a:rPr lang="en-US" sz="2400" dirty="0" smtClean="0"/>
              <a:t>additional assistance as necessary to stimulate </a:t>
            </a:r>
            <a:r>
              <a:rPr lang="en-US" sz="2400" dirty="0" smtClean="0"/>
              <a:t>learning</a:t>
            </a:r>
            <a:endParaRPr lang="en-US" sz="2400" dirty="0" smtClean="0"/>
          </a:p>
          <a:p>
            <a:r>
              <a:rPr lang="en-US" sz="2400" dirty="0" smtClean="0"/>
              <a:t>Adult education </a:t>
            </a:r>
            <a:r>
              <a:rPr lang="en-US" sz="2400" dirty="0" err="1" smtClean="0"/>
              <a:t>embracea</a:t>
            </a:r>
            <a:r>
              <a:rPr lang="en-US" sz="2400" dirty="0" smtClean="0"/>
              <a:t> </a:t>
            </a:r>
            <a:r>
              <a:rPr lang="en-US" sz="2400" dirty="0" smtClean="0"/>
              <a:t>a global framework </a:t>
            </a:r>
            <a:r>
              <a:rPr lang="en-US" sz="2400" dirty="0" smtClean="0"/>
              <a:t>to provide students with </a:t>
            </a:r>
            <a:r>
              <a:rPr lang="en-US" sz="2400" dirty="0" smtClean="0"/>
              <a:t>learning tools that will have widespread impact (</a:t>
            </a:r>
            <a:r>
              <a:rPr lang="en-US" sz="2400" dirty="0" err="1" smtClean="0"/>
              <a:t>riner</a:t>
            </a:r>
            <a:r>
              <a:rPr lang="en-US" sz="2400" dirty="0" smtClean="0"/>
              <a:t>, 2011)</a:t>
            </a:r>
          </a:p>
          <a:p>
            <a:r>
              <a:rPr lang="en-US" sz="2400" dirty="0" smtClean="0"/>
              <a:t>Adult education </a:t>
            </a:r>
            <a:r>
              <a:rPr lang="en-US" sz="2400" dirty="0" smtClean="0"/>
              <a:t>should engage </a:t>
            </a:r>
            <a:r>
              <a:rPr lang="en-US" sz="2400" dirty="0" smtClean="0"/>
              <a:t>students to make positive decisions </a:t>
            </a:r>
            <a:r>
              <a:rPr lang="en-US" sz="2400" dirty="0" smtClean="0"/>
              <a:t>and recognize the </a:t>
            </a:r>
            <a:r>
              <a:rPr lang="en-US" sz="2400" dirty="0" smtClean="0"/>
              <a:t>impact of these decisions </a:t>
            </a:r>
            <a:r>
              <a:rPr lang="en-US" sz="2400" dirty="0" smtClean="0"/>
              <a:t>in their application to </a:t>
            </a:r>
            <a:r>
              <a:rPr lang="en-US" sz="2400" dirty="0" smtClean="0"/>
              <a:t>real-world problems (Thompson and </a:t>
            </a:r>
            <a:r>
              <a:rPr lang="en-US" sz="2400" dirty="0" err="1" smtClean="0"/>
              <a:t>stapley</a:t>
            </a:r>
            <a:r>
              <a:rPr lang="en-US" sz="2400" dirty="0" smtClean="0"/>
              <a:t>, 2011) </a:t>
            </a:r>
          </a:p>
        </p:txBody>
      </p:sp>
    </p:spTree>
    <p:extLst>
      <p:ext uri="{BB962C8B-B14F-4D97-AF65-F5344CB8AC3E}">
        <p14:creationId xmlns:p14="http://schemas.microsoft.com/office/powerpoint/2010/main" val="3936303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272628"/>
          </a:xfrm>
        </p:spPr>
        <p:txBody>
          <a:bodyPr>
            <a:normAutofit/>
          </a:bodyPr>
          <a:lstStyle/>
          <a:p>
            <a:r>
              <a:rPr lang="en-US" dirty="0" smtClean="0"/>
              <a:t>Setting and climate of Cognitive Theory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13774" y="1756064"/>
            <a:ext cx="10363826" cy="4035135"/>
          </a:xfrm>
        </p:spPr>
        <p:txBody>
          <a:bodyPr>
            <a:noAutofit/>
          </a:bodyPr>
          <a:lstStyle/>
          <a:p>
            <a:r>
              <a:rPr lang="en-US" sz="2400" dirty="0" smtClean="0"/>
              <a:t>Cognitive theory </a:t>
            </a:r>
            <a:r>
              <a:rPr lang="en-US" sz="2400" dirty="0" smtClean="0"/>
              <a:t>is challenging for </a:t>
            </a:r>
            <a:r>
              <a:rPr lang="en-US" sz="2400" dirty="0" smtClean="0"/>
              <a:t>some adult learners if they are slow to process information </a:t>
            </a:r>
            <a:r>
              <a:rPr lang="en-US" sz="2400" dirty="0" smtClean="0"/>
              <a:t>to meet course requirements</a:t>
            </a:r>
          </a:p>
          <a:p>
            <a:r>
              <a:rPr lang="en-US" sz="2400" dirty="0" smtClean="0"/>
              <a:t>Adult learners should explore different strategies to improve their academic potential and achievement</a:t>
            </a:r>
          </a:p>
          <a:p>
            <a:r>
              <a:rPr lang="en-US" sz="2400" dirty="0" smtClean="0"/>
              <a:t>Cognitive </a:t>
            </a:r>
            <a:r>
              <a:rPr lang="en-US" sz="2400" dirty="0" smtClean="0"/>
              <a:t>learning theory </a:t>
            </a:r>
            <a:r>
              <a:rPr lang="en-US" sz="2400" dirty="0" smtClean="0"/>
              <a:t>supports </a:t>
            </a:r>
            <a:r>
              <a:rPr lang="en-US" sz="2400" dirty="0" smtClean="0"/>
              <a:t>a unique </a:t>
            </a:r>
            <a:r>
              <a:rPr lang="en-US" sz="2400" dirty="0" smtClean="0"/>
              <a:t>approach </a:t>
            </a:r>
            <a:r>
              <a:rPr lang="en-US" sz="2400" dirty="0" smtClean="0"/>
              <a:t>to </a:t>
            </a:r>
            <a:r>
              <a:rPr lang="en-US" sz="2400" dirty="0" smtClean="0"/>
              <a:t>adult </a:t>
            </a:r>
            <a:r>
              <a:rPr lang="en-US" sz="2400" dirty="0" smtClean="0"/>
              <a:t>learning </a:t>
            </a:r>
            <a:r>
              <a:rPr lang="en-US" sz="2400" dirty="0" smtClean="0"/>
              <a:t>in the classroom setting</a:t>
            </a:r>
          </a:p>
          <a:p>
            <a:r>
              <a:rPr lang="en-US" sz="2400" dirty="0" smtClean="0"/>
              <a:t>The integration of </a:t>
            </a:r>
            <a:r>
              <a:rPr lang="en-US" sz="2400" dirty="0" smtClean="0"/>
              <a:t>cognitive learning theory into adult education frameworks </a:t>
            </a:r>
            <a:r>
              <a:rPr lang="en-US" sz="2400" dirty="0" smtClean="0"/>
              <a:t>will </a:t>
            </a:r>
            <a:r>
              <a:rPr lang="en-US" sz="2400" dirty="0" smtClean="0"/>
              <a:t>improve outcomes and </a:t>
            </a:r>
            <a:r>
              <a:rPr lang="en-US" sz="2400" dirty="0" smtClean="0"/>
              <a:t>support </a:t>
            </a:r>
            <a:r>
              <a:rPr lang="en-US" sz="2400" dirty="0" smtClean="0"/>
              <a:t>knowledge </a:t>
            </a:r>
            <a:r>
              <a:rPr lang="en-US" sz="2400" dirty="0" smtClean="0"/>
              <a:t>acquisition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4834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7574" y="265226"/>
            <a:ext cx="10364451" cy="1137547"/>
          </a:xfrm>
        </p:spPr>
        <p:txBody>
          <a:bodyPr>
            <a:normAutofit/>
          </a:bodyPr>
          <a:lstStyle/>
          <a:p>
            <a:r>
              <a:rPr lang="en-US" dirty="0" smtClean="0"/>
              <a:t>Adult </a:t>
            </a:r>
            <a:r>
              <a:rPr lang="en-US" dirty="0" smtClean="0"/>
              <a:t>education Framework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13774" y="1330036"/>
            <a:ext cx="5106026" cy="5143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smtClean="0"/>
              <a:t>Setting</a:t>
            </a:r>
            <a:endParaRPr lang="en-US" sz="2600" b="1" dirty="0" smtClean="0"/>
          </a:p>
          <a:p>
            <a:r>
              <a:rPr lang="en-US" sz="2600" dirty="0" smtClean="0"/>
              <a:t>The nursing field requires significant memory retention and focus</a:t>
            </a:r>
          </a:p>
          <a:p>
            <a:r>
              <a:rPr lang="en-US" sz="2600" dirty="0" smtClean="0"/>
              <a:t>ADN student classrooms should embrace adult education techniques and strategies</a:t>
            </a:r>
          </a:p>
          <a:p>
            <a:pPr marL="0" indent="0">
              <a:buNone/>
            </a:pPr>
            <a:endParaRPr lang="en-US" sz="26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6172825" y="1246909"/>
            <a:ext cx="5105400" cy="46343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smtClean="0"/>
              <a:t>Climate</a:t>
            </a:r>
            <a:endParaRPr lang="en-US" sz="2600" dirty="0" smtClean="0"/>
          </a:p>
          <a:p>
            <a:r>
              <a:rPr lang="en-US" sz="2600" dirty="0" smtClean="0"/>
              <a:t>A collaborative and engaging environment is essential for growth and achievement</a:t>
            </a:r>
            <a:endParaRPr lang="en-US" sz="2600" dirty="0"/>
          </a:p>
          <a:p>
            <a:r>
              <a:rPr lang="en-US" sz="2600" dirty="0" smtClean="0"/>
              <a:t>Resources and instructional guidance should be part of the learning environment </a:t>
            </a:r>
          </a:p>
        </p:txBody>
      </p:sp>
    </p:spTree>
    <p:extLst>
      <p:ext uri="{BB962C8B-B14F-4D97-AF65-F5344CB8AC3E}">
        <p14:creationId xmlns:p14="http://schemas.microsoft.com/office/powerpoint/2010/main" val="2632513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3774" y="119753"/>
            <a:ext cx="10364451" cy="1596177"/>
          </a:xfrm>
        </p:spPr>
        <p:txBody>
          <a:bodyPr>
            <a:normAutofit/>
          </a:bodyPr>
          <a:lstStyle/>
          <a:p>
            <a:r>
              <a:rPr lang="en-US" dirty="0" smtClean="0"/>
              <a:t>Role of students and faculty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13774" y="1373030"/>
            <a:ext cx="5106026" cy="36264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b="1" dirty="0" smtClean="0"/>
              <a:t>Students</a:t>
            </a:r>
          </a:p>
          <a:p>
            <a:r>
              <a:rPr lang="en-US" sz="2500" dirty="0" smtClean="0"/>
              <a:t>responsible </a:t>
            </a:r>
            <a:r>
              <a:rPr lang="en-US" sz="2500" dirty="0" smtClean="0"/>
              <a:t>for examining material thoughtfully and appropriately </a:t>
            </a:r>
            <a:r>
              <a:rPr lang="en-US" sz="2500" dirty="0" smtClean="0"/>
              <a:t>to meet academic needs</a:t>
            </a:r>
            <a:endParaRPr lang="en-US" sz="2500" dirty="0" smtClean="0"/>
          </a:p>
          <a:p>
            <a:r>
              <a:rPr lang="en-US" sz="2500" dirty="0" smtClean="0"/>
              <a:t>Work with faculty to improve upon weaknesses to stimulate academic growth potential </a:t>
            </a:r>
            <a:endParaRPr lang="en-US" sz="25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6172825" y="1373030"/>
            <a:ext cx="5105400" cy="34241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b="1" dirty="0" smtClean="0"/>
              <a:t>Faculty</a:t>
            </a:r>
          </a:p>
          <a:p>
            <a:r>
              <a:rPr lang="en-US" sz="2500" dirty="0" smtClean="0"/>
              <a:t>Responsible for curricular development to improve learning</a:t>
            </a:r>
          </a:p>
          <a:p>
            <a:r>
              <a:rPr lang="en-US" sz="2500" dirty="0" smtClean="0"/>
              <a:t>Lead by example to stimulate learning </a:t>
            </a:r>
          </a:p>
          <a:p>
            <a:r>
              <a:rPr lang="en-US" sz="2500" dirty="0" smtClean="0"/>
              <a:t>Recognize weaknesses and address them in a timely manner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968689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89974" y="130144"/>
            <a:ext cx="10364451" cy="1596177"/>
          </a:xfrm>
        </p:spPr>
        <p:txBody>
          <a:bodyPr>
            <a:normAutofit/>
          </a:bodyPr>
          <a:lstStyle/>
          <a:p>
            <a:r>
              <a:rPr lang="en-US" dirty="0" smtClean="0"/>
              <a:t>Advantages of Theory and Framework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13774" y="1639728"/>
            <a:ext cx="5106026" cy="34241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b="1" dirty="0" smtClean="0"/>
              <a:t>Theory</a:t>
            </a:r>
          </a:p>
          <a:p>
            <a:r>
              <a:rPr lang="en-US" sz="2500" dirty="0" smtClean="0"/>
              <a:t>Cognitive </a:t>
            </a:r>
            <a:r>
              <a:rPr lang="en-US" sz="2500" dirty="0" smtClean="0"/>
              <a:t>learning theory </a:t>
            </a:r>
            <a:r>
              <a:rPr lang="en-US" sz="2500" dirty="0" smtClean="0"/>
              <a:t>supports the understanding of each learner’s ability to acquire knowledge </a:t>
            </a:r>
          </a:p>
          <a:p>
            <a:r>
              <a:rPr lang="en-US" sz="2500" dirty="0" smtClean="0"/>
              <a:t>Each learner requires individual attention and focus to expand academic potential</a:t>
            </a:r>
          </a:p>
          <a:p>
            <a:endParaRPr lang="en-US" sz="25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6134412" y="1618644"/>
            <a:ext cx="5105400" cy="3424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b="1" dirty="0" smtClean="0"/>
              <a:t>Framework</a:t>
            </a:r>
          </a:p>
          <a:p>
            <a:r>
              <a:rPr lang="en-US" sz="2500" dirty="0" smtClean="0"/>
              <a:t>Supports specific curricular designs for adult students</a:t>
            </a:r>
          </a:p>
          <a:p>
            <a:r>
              <a:rPr lang="en-US" sz="2500" dirty="0" smtClean="0"/>
              <a:t>Establishes a process to improve academic achievement and practical knowledge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462758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Disadvantages of theory and framework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13774" y="1776846"/>
            <a:ext cx="5106026" cy="40143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b="1" dirty="0" smtClean="0"/>
              <a:t>Theory	</a:t>
            </a:r>
          </a:p>
          <a:p>
            <a:r>
              <a:rPr lang="en-US" sz="2500" dirty="0" smtClean="0"/>
              <a:t>Effective student outcomes are not always achieved</a:t>
            </a:r>
          </a:p>
          <a:p>
            <a:r>
              <a:rPr lang="en-US" sz="2500" dirty="0" smtClean="0"/>
              <a:t>Learning is difficult to understand using a cognitive theoretical approach </a:t>
            </a:r>
            <a:endParaRPr lang="en-US" sz="36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6172200" y="1776846"/>
            <a:ext cx="5105400" cy="40143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b="1" dirty="0" smtClean="0"/>
              <a:t>Framework</a:t>
            </a:r>
          </a:p>
          <a:p>
            <a:r>
              <a:rPr lang="en-US" sz="2500" dirty="0" smtClean="0"/>
              <a:t>Inadequate for curricular needs</a:t>
            </a:r>
          </a:p>
          <a:p>
            <a:r>
              <a:rPr lang="en-US" sz="2500" dirty="0" smtClean="0"/>
              <a:t>Requires a comprehensive framework that encompasses several theories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558957920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0</TotalTime>
  <Words>629</Words>
  <Application>Microsoft Office PowerPoint</Application>
  <PresentationFormat>Widescreen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Tw Cen MT</vt:lpstr>
      <vt:lpstr>Droplet</vt:lpstr>
      <vt:lpstr>Learning Theory and Educational Framework for Second Year ADN students</vt:lpstr>
      <vt:lpstr>Cognitive Learning theory and adult education Framework: Differences</vt:lpstr>
      <vt:lpstr>Premise of Cognitive learning theory</vt:lpstr>
      <vt:lpstr>Premise of Adult education Framework</vt:lpstr>
      <vt:lpstr>Setting and climate of Cognitive Theory</vt:lpstr>
      <vt:lpstr>Adult education Framework</vt:lpstr>
      <vt:lpstr>Role of students and faculty</vt:lpstr>
      <vt:lpstr>Advantages of Theory and Framework</vt:lpstr>
      <vt:lpstr>Disadvantages of theory and framework</vt:lpstr>
      <vt:lpstr>Present applications for nurse educators</vt:lpstr>
      <vt:lpstr>summary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2014-02-06T13:40:03Z</dcterms:created>
  <dcterms:modified xsi:type="dcterms:W3CDTF">2014-02-12T19:49:36Z</dcterms:modified>
</cp:coreProperties>
</file>