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000087-E934-42C9-8B9C-2BBCE27ED066}" type="datetimeFigureOut">
              <a:rPr lang="ru-RU" smtClean="0"/>
              <a:t>25.05.2011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F91CA-27FC-498C-AB02-9CAE39CBAB0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main concepts related to the continuous process of body nourishment with the help of the food people eat are a ‘diet’ and ‘nutrition’. While the former is about the variety of food people consume, the latter refers to the way this food nourishes the human body, and the potential benefits and threats it brings to it. It is possible to speak about a good diet and adequate nutrition in case the body gets all necessary nutrients, vitamins, and minerals necessary for its successful physical and mental functioning. There is a common tendency to connect the healthy nutrition habits with adequate weight; however, this is not the only benefit of good nutrition. If the person has healthy dietary habits, they will help improve the cardiovascular system, to improve mental well-being, performance at school and at work, and will surely assist a patient in the recovery after a disease. Other benefits of proper nutrition include the reduction of risk of diseases and increase of bodily energy and immunity. There are many factors on which the choice of nutrition depends, and the main one is age of the individual.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main risks associated with the old age are arthritis that makes the immune system falsely attack the bones of the human body, and the problems connected with the aging brain. The first problem may be solved by increased consumption of omega-3 fatty acids contained in oil-rich fish. The aging brain issues are targeted with increased intake of vitamins A,B,C, and D, riboflavin, </a:t>
            </a:r>
            <a:r>
              <a:rPr lang="en-US" sz="1200" kern="1200" dirty="0" err="1" smtClean="0">
                <a:solidFill>
                  <a:schemeClr val="tx1"/>
                </a:solidFill>
                <a:latin typeface="+mn-lt"/>
                <a:ea typeface="+mn-ea"/>
                <a:cs typeface="+mn-cs"/>
              </a:rPr>
              <a:t>folate</a:t>
            </a:r>
            <a:r>
              <a:rPr lang="en-US" sz="1200" kern="1200" dirty="0" smtClean="0">
                <a:solidFill>
                  <a:schemeClr val="tx1"/>
                </a:solidFill>
                <a:latin typeface="+mn-lt"/>
                <a:ea typeface="+mn-ea"/>
                <a:cs typeface="+mn-cs"/>
              </a:rPr>
              <a:t> etc. Alzheimer’s disease is also an overwhelming disorder for the elderly that can be targeted by antioxidant nutrients, though evidence is limited in this issue.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11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Nutrition habits of patients suffering from a certain type of disorder are varied, but they have one similarity – they are directed at the compensation of the patient’s body in nutrients and fluids, at quicker recovery, and the restoration of metabolism. Hospitals’ patients who may frequently be immobilized should be provided with the adequate protein amounts, much higher than that of healthy persons, due to the muscle atrophy. Calorie intake should be adjusted according to the state of the patient, and altered periodically. Immobilized patients usually have the disturbed calcium metabolism and suffer from </a:t>
            </a:r>
            <a:r>
              <a:rPr lang="en-US" sz="1200" kern="1200" dirty="0" err="1" smtClean="0">
                <a:solidFill>
                  <a:schemeClr val="tx1"/>
                </a:solidFill>
                <a:latin typeface="+mn-lt"/>
                <a:ea typeface="+mn-ea"/>
                <a:cs typeface="+mn-cs"/>
              </a:rPr>
              <a:t>hypercalcemia</a:t>
            </a:r>
            <a:r>
              <a:rPr lang="en-US" sz="1200" kern="1200" dirty="0" smtClean="0">
                <a:solidFill>
                  <a:schemeClr val="tx1"/>
                </a:solidFill>
                <a:latin typeface="+mn-lt"/>
                <a:ea typeface="+mn-ea"/>
                <a:cs typeface="+mn-cs"/>
              </a:rPr>
              <a:t>, so the level of calcium should be adjusted accordingly. Patients should drink much fluid and avoid products that cause gas or indigestion.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12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major problem</a:t>
            </a:r>
            <a:r>
              <a:rPr lang="en-US" baseline="0" dirty="0" smtClean="0"/>
              <a:t> of patients is dehydration due to taking medications or undergoing certain medical manipulations. When the body is in some disorder, it loses fluid, so it is extremely necessary to restore the level of fluid in the organism. Immobilized patients may have muscle atrophy and skin lesions even if they undergo frequent position adjustments due to the loss of nitrogen by the organism; hence, proper education about the necessity of extra protein has to be provided. In addition, there are frequent problems with the excretory system for patients with various disorders, so proper food is essential to avoid inconvenience and aggravation of illnesses. Finally, the lack of nutrients should be compensated to speed up recovery, but it should be done with low-calorie diets due to the reduced physical activity of patients that may cause quick weight gains. </a:t>
            </a:r>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13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period of pregnancy is an essential part of the formation of the infant’s and mother’s health; research indicates that nutrition habits of a pregnant woman have a wide range of effects, from the short-term to long-term ones, influencing the state of health of the future child up to the middle or old age. Hence, there are a great number of nutritional recommendations for the pregnant. They first of all include the adequate consumption of folic acid (especially in the first trimester), proper consideration of energy costs of pregnancy that require reconsideration of nutrients consumed and moving towards a nutrient-rich but not fat-rich diets. In addition, the lack of ion, calcium, and vitamin D should be compensated by means of healthy nutritional habits.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are some recommendations for avoidance of certain nutrition habits during pregnancy. First of all, it is alcohol consumption, since alcohol is likely to cause many abnormalities of fetus development. In addition, pregnant women should be cautious about vitamin A consumption as it also has the </a:t>
            </a:r>
            <a:r>
              <a:rPr lang="en-US" sz="1200" kern="1200" dirty="0" err="1" smtClean="0">
                <a:solidFill>
                  <a:schemeClr val="tx1"/>
                </a:solidFill>
                <a:latin typeface="+mn-lt"/>
                <a:ea typeface="+mn-ea"/>
                <a:cs typeface="+mn-cs"/>
              </a:rPr>
              <a:t>teratogenic</a:t>
            </a:r>
            <a:r>
              <a:rPr lang="en-US" sz="1200" kern="1200" dirty="0" smtClean="0">
                <a:solidFill>
                  <a:schemeClr val="tx1"/>
                </a:solidFill>
                <a:latin typeface="+mn-lt"/>
                <a:ea typeface="+mn-ea"/>
                <a:cs typeface="+mn-cs"/>
              </a:rPr>
              <a:t> effect in cases of excess in the body. Pregnant women should avoid raw eggs and cheeses made of unpasteurized milk as these products carry the threat of acquiring </a:t>
            </a:r>
            <a:r>
              <a:rPr lang="en-US" sz="1200" kern="1200" dirty="0" err="1" smtClean="0">
                <a:solidFill>
                  <a:schemeClr val="tx1"/>
                </a:solidFill>
                <a:latin typeface="+mn-lt"/>
                <a:ea typeface="+mn-ea"/>
                <a:cs typeface="+mn-cs"/>
              </a:rPr>
              <a:t>Lesteriosis</a:t>
            </a:r>
            <a:r>
              <a:rPr lang="en-US" sz="1200" kern="1200" dirty="0" smtClean="0">
                <a:solidFill>
                  <a:schemeClr val="tx1"/>
                </a:solidFill>
                <a:latin typeface="+mn-lt"/>
                <a:ea typeface="+mn-ea"/>
                <a:cs typeface="+mn-cs"/>
              </a:rPr>
              <a:t>. Eating poultry and eggs should also be limited due to the risk of acquiring Salmonella, a dangerous infection. Consumption of caffeine should be reduced to minimum due to its ability to cause defects in fetus development and miscarriage.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Healthy nutrition for infants and children depends mostly on age and the level of physical activity; many parents try to make their children eat, but they should understand that the appetite of the child is flexible, and in case he or she eats less at one meal, he or she is most likely to eat more next time. The most important issues recognized for the nutrition provisions for children are the healthy consumption of fiber increasing proportionately with age, fat and fatty acids, carbohydrate responsible for the glucose use by the brain, protein referring directly to the maintenance of nitrogen balance and the quality of protein consumed by the body. The need for vitamins and minerals increases alongside with age, and the common recommendation for vitamin D consumption is 10 micrograms a day.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There are many risks associated with nutrition of children, especially when they are at school or kindergarten, and parents cannot keep track of the food they consume. The most common risks associated with children’s malnutrition are: the negative effects of short-term and long-term hunger that causes deterioration of behavior and health, iron deficiency influencing behavior and performance at school, other nutritional disorders that can cause irritability, depression etc. Children should eat nourishing breakfasts, which significantly improves their performance at school; otherwise, they become susceptible to lead poisoning. Low level of vegetable and fruit intake by modern children is a great concern at the national and international level; social influences such as proliferation of junk food and unhealthy food commercials also impair the children’s nutrition choices.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Nutrition for adolescents is marked by the abrupt growth of their bodies, and here the differences in nutrition for males and females manifest themselves due to the differences in further development. However, the common recommendations are to consume more vitamin D (responsible for the proper development of organism), more iron and calcium. The common risks associated with adolescent nutrition are the unhealthy eating habits such as skipping breakfast, increased freedom of food choices that usually results in eating more snacks, drinking beverages, eating away from home and consuming more fast food. Consequently, the common problem of adolescents is obesity; it can be solved only by means of comprehensive intervention.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nutritional habits of people reaching early and middle adulthood are already gender-related. The common energy intake is recommended at the level of about 2,500 Kcal for men, and 1,940 Kcal for women, while the requirements for consumption of vitamin C grow. It is extremely important to include calcium, phosphorus, and magnesium in the adults’ diet since they are responsible for the major part of the essential functions of the body, for the brain and bones. The level of sodium, potassium, and chloride should be controlled (not more than 40 </a:t>
            </a:r>
            <a:r>
              <a:rPr lang="en-US" sz="1200" kern="1200" dirty="0" err="1" smtClean="0">
                <a:solidFill>
                  <a:schemeClr val="tx1"/>
                </a:solidFill>
                <a:latin typeface="+mn-lt"/>
                <a:ea typeface="+mn-ea"/>
                <a:cs typeface="+mn-cs"/>
              </a:rPr>
              <a:t>mmol</a:t>
            </a:r>
            <a:r>
              <a:rPr lang="en-US" sz="1200" kern="1200" dirty="0" smtClean="0">
                <a:solidFill>
                  <a:schemeClr val="tx1"/>
                </a:solidFill>
                <a:latin typeface="+mn-lt"/>
                <a:ea typeface="+mn-ea"/>
                <a:cs typeface="+mn-cs"/>
              </a:rPr>
              <a:t> of sodium a day to avoid hypertension and heart failure). Iron is of high importance for women in particular due to the coming menopause.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 are many nutrition-related risks for adults mostly connected with the fact that at the adulthood stage of development, the human body works for body repair and maintenance, and the level of physical activity reduces. Thus, the level of energy intake should also be reduced; regular exercise programs may assist in the adjustment to the adulthood biorhythms. The common problems associated with adulthood are physical stress and sedentary lifestyle, increased use of drugs, alcohol, and tobacco, exposure to cardiovascular diseases and cancer, obesity, arthritis, and osteoporosis (in women). Hence, the mitigation of these disorders is possible by means of keeping the high dosages of vitamins C and D, keeping to low-fat and nutrient-rich diets, and controlling the level of cholesterol. </a:t>
            </a:r>
            <a:endParaRPr lang="ru-RU" sz="1200" kern="1200" dirty="0" smtClean="0">
              <a:solidFill>
                <a:schemeClr val="tx1"/>
              </a:solidFill>
              <a:latin typeface="+mn-lt"/>
              <a:ea typeface="+mn-ea"/>
              <a:cs typeface="+mn-cs"/>
            </a:endParaRPr>
          </a:p>
          <a:p>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Approaching the late adulthood and the old stage of life, people should understand that their nutrition choices throughout life have the tremendous effect on their state of health at the old age. However, there are some ways to preserve health for the elderly. To remain healthy longer, they have to consume well-balanced meals rich in fruits and vegetables, preserve healthy body weight, to avoid smoking and drinking. Their energy needs decline, so control of </a:t>
            </a:r>
            <a:r>
              <a:rPr lang="en-US" sz="1200" kern="1200" dirty="0" err="1" smtClean="0">
                <a:solidFill>
                  <a:schemeClr val="tx1"/>
                </a:solidFill>
                <a:latin typeface="+mn-lt"/>
                <a:ea typeface="+mn-ea"/>
                <a:cs typeface="+mn-cs"/>
              </a:rPr>
              <a:t>Kcalories</a:t>
            </a:r>
            <a:r>
              <a:rPr lang="en-US" sz="1200" kern="1200" dirty="0" smtClean="0">
                <a:solidFill>
                  <a:schemeClr val="tx1"/>
                </a:solidFill>
                <a:latin typeface="+mn-lt"/>
                <a:ea typeface="+mn-ea"/>
                <a:cs typeface="+mn-cs"/>
              </a:rPr>
              <a:t> is essential. The levels of protein, carbohydrate, and fiber increase and equal the ones of younger people. Increased consumption of water is essential, as dehydration is one of the major threats to health for elderly people. </a:t>
            </a:r>
            <a:endParaRPr lang="ru-RU" dirty="0"/>
          </a:p>
        </p:txBody>
      </p:sp>
      <p:sp>
        <p:nvSpPr>
          <p:cNvPr id="4" name="Slide Number Placeholder 3"/>
          <p:cNvSpPr>
            <a:spLocks noGrp="1"/>
          </p:cNvSpPr>
          <p:nvPr>
            <p:ph type="sldNum" sz="quarter" idx="10"/>
          </p:nvPr>
        </p:nvSpPr>
        <p:spPr/>
        <p:txBody>
          <a:bodyPr/>
          <a:lstStyle/>
          <a:p>
            <a:fld id="{500F91CA-27FC-498C-AB02-9CAE39CBAB06}" type="slidenum">
              <a:rPr lang="ru-RU" smtClean="0"/>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5/25/2011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5/25/2011</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5/25/2011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5/25/2011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5/25/2011</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5/25/2011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5/25/2011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752600"/>
            <a:ext cx="8229600" cy="2286000"/>
          </a:xfrm>
        </p:spPr>
        <p:txBody>
          <a:bodyPr/>
          <a:lstStyle/>
          <a:p>
            <a:pPr algn="ctr"/>
            <a:r>
              <a:rPr lang="en-US" dirty="0" smtClean="0"/>
              <a:t>Nutrition for Life</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Nutrition habits throughout the life span affect the state of health at old age</a:t>
            </a:r>
          </a:p>
          <a:p>
            <a:r>
              <a:rPr lang="en-US" dirty="0" smtClean="0"/>
              <a:t>Elderly people should consume well-balanced meals rich in fruits and vegetables</a:t>
            </a:r>
          </a:p>
          <a:p>
            <a:r>
              <a:rPr lang="en-US" dirty="0" smtClean="0"/>
              <a:t>No smoking</a:t>
            </a:r>
          </a:p>
          <a:p>
            <a:r>
              <a:rPr lang="en-US" dirty="0" smtClean="0"/>
              <a:t>No alcohol (or in moderation)</a:t>
            </a:r>
          </a:p>
          <a:p>
            <a:r>
              <a:rPr lang="en-US" dirty="0" smtClean="0"/>
              <a:t>Lower energy needs require restrictions in </a:t>
            </a:r>
            <a:r>
              <a:rPr lang="en-US" dirty="0" err="1" smtClean="0"/>
              <a:t>Kcalories</a:t>
            </a:r>
            <a:endParaRPr lang="en-US" dirty="0" smtClean="0"/>
          </a:p>
          <a:p>
            <a:r>
              <a:rPr lang="en-US" dirty="0" smtClean="0"/>
              <a:t>More protein </a:t>
            </a:r>
          </a:p>
          <a:p>
            <a:r>
              <a:rPr lang="en-US" dirty="0" smtClean="0"/>
              <a:t>More carbohydrate and fiber</a:t>
            </a:r>
          </a:p>
          <a:p>
            <a:r>
              <a:rPr lang="en-US" dirty="0" smtClean="0"/>
              <a:t>More water (to avoid the risk of dehydration)</a:t>
            </a:r>
          </a:p>
          <a:p>
            <a:pPr algn="r">
              <a:buNone/>
            </a:pPr>
            <a:r>
              <a:rPr lang="en-US" dirty="0" smtClean="0"/>
              <a:t>(Whitney et al., 2010)</a:t>
            </a:r>
            <a:endParaRPr lang="ru-RU" dirty="0"/>
          </a:p>
        </p:txBody>
      </p:sp>
      <p:sp>
        <p:nvSpPr>
          <p:cNvPr id="3" name="Title 2"/>
          <p:cNvSpPr>
            <a:spLocks noGrp="1"/>
          </p:cNvSpPr>
          <p:nvPr>
            <p:ph type="title"/>
          </p:nvPr>
        </p:nvSpPr>
        <p:spPr/>
        <p:txBody>
          <a:bodyPr/>
          <a:lstStyle/>
          <a:p>
            <a:pPr algn="ctr"/>
            <a:r>
              <a:rPr lang="en-US" dirty="0" smtClean="0"/>
              <a:t>Nutrition of Elderly People</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main problems of the elderly: arthritis, aging brain, Alzheimer’s disease, reduced physical activity</a:t>
            </a:r>
          </a:p>
          <a:p>
            <a:r>
              <a:rPr lang="en-US" dirty="0" smtClean="0"/>
              <a:t>Arthritis can be prevented by omega-3 fatty acids</a:t>
            </a:r>
          </a:p>
          <a:p>
            <a:r>
              <a:rPr lang="en-US" dirty="0" smtClean="0"/>
              <a:t>Aging brain problems are targeted by vitamins A,B,C,D, </a:t>
            </a:r>
            <a:r>
              <a:rPr lang="en-US" dirty="0" err="1" smtClean="0"/>
              <a:t>folate</a:t>
            </a:r>
            <a:r>
              <a:rPr lang="en-US" dirty="0" smtClean="0"/>
              <a:t>, riboflavin etc. </a:t>
            </a:r>
          </a:p>
          <a:p>
            <a:r>
              <a:rPr lang="en-US" dirty="0" smtClean="0"/>
              <a:t>Alzheimer’s disease can be prevented by increased use of antioxidant nutrients</a:t>
            </a:r>
          </a:p>
          <a:p>
            <a:r>
              <a:rPr lang="en-US" dirty="0" smtClean="0"/>
              <a:t>Regular physical exercise is highly recommended due to decreasing physical activity</a:t>
            </a:r>
            <a:endParaRPr lang="ru-RU" dirty="0"/>
          </a:p>
        </p:txBody>
      </p:sp>
      <p:sp>
        <p:nvSpPr>
          <p:cNvPr id="3" name="Title 2"/>
          <p:cNvSpPr>
            <a:spLocks noGrp="1"/>
          </p:cNvSpPr>
          <p:nvPr>
            <p:ph type="title"/>
          </p:nvPr>
        </p:nvSpPr>
        <p:spPr/>
        <p:txBody>
          <a:bodyPr>
            <a:normAutofit fontScale="90000"/>
          </a:bodyPr>
          <a:lstStyle/>
          <a:p>
            <a:r>
              <a:rPr lang="en-US" dirty="0" smtClean="0"/>
              <a:t>Risks of Malnutrition for Elderly People</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Nutrition therapies for patients are directed as restoration of metabolism, speeding up the recovery, and compensation of the need for fluids and nutrients</a:t>
            </a:r>
          </a:p>
          <a:p>
            <a:r>
              <a:rPr lang="en-US" dirty="0" smtClean="0"/>
              <a:t>Immobilized patients may have muscle atrophy, thus needing extra protein </a:t>
            </a:r>
          </a:p>
          <a:p>
            <a:r>
              <a:rPr lang="en-US" dirty="0" smtClean="0"/>
              <a:t>Calorie intake depends on the state of the patient and has to be adjusted periodically</a:t>
            </a:r>
          </a:p>
          <a:p>
            <a:r>
              <a:rPr lang="en-US" dirty="0" smtClean="0"/>
              <a:t>Patients should drink much fluid </a:t>
            </a:r>
          </a:p>
          <a:p>
            <a:r>
              <a:rPr lang="en-US" dirty="0" smtClean="0"/>
              <a:t>Avoidance of foods causing gas or indigestion is recommended </a:t>
            </a:r>
          </a:p>
          <a:p>
            <a:r>
              <a:rPr lang="en-US" dirty="0" smtClean="0"/>
              <a:t>Increased consumption of fiber accelerates recovery</a:t>
            </a:r>
          </a:p>
          <a:p>
            <a:pPr algn="r">
              <a:buNone/>
            </a:pPr>
            <a:r>
              <a:rPr lang="en-US" dirty="0" smtClean="0"/>
              <a:t>(Stanfield &amp; </a:t>
            </a:r>
            <a:r>
              <a:rPr lang="en-US" dirty="0" err="1" smtClean="0"/>
              <a:t>Hui</a:t>
            </a:r>
            <a:r>
              <a:rPr lang="en-US" dirty="0" smtClean="0"/>
              <a:t>, 2009)</a:t>
            </a:r>
            <a:endParaRPr lang="ru-RU" dirty="0"/>
          </a:p>
        </p:txBody>
      </p:sp>
      <p:sp>
        <p:nvSpPr>
          <p:cNvPr id="3" name="Title 2"/>
          <p:cNvSpPr>
            <a:spLocks noGrp="1"/>
          </p:cNvSpPr>
          <p:nvPr>
            <p:ph type="title"/>
          </p:nvPr>
        </p:nvSpPr>
        <p:spPr/>
        <p:txBody>
          <a:bodyPr>
            <a:normAutofit/>
          </a:bodyPr>
          <a:lstStyle/>
          <a:p>
            <a:r>
              <a:rPr lang="en-US" sz="2800" dirty="0" smtClean="0"/>
              <a:t>Education for Patients regarding Proper Nutrition</a:t>
            </a:r>
            <a:endParaRPr 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Dehydration</a:t>
            </a:r>
          </a:p>
          <a:p>
            <a:r>
              <a:rPr lang="en-US" dirty="0" smtClean="0"/>
              <a:t>Muscle atrophy and skin lesions </a:t>
            </a:r>
          </a:p>
          <a:p>
            <a:r>
              <a:rPr lang="en-US" dirty="0" err="1" smtClean="0"/>
              <a:t>Hypercalcemia</a:t>
            </a:r>
            <a:endParaRPr lang="en-US" dirty="0" smtClean="0"/>
          </a:p>
          <a:p>
            <a:r>
              <a:rPr lang="en-US" dirty="0" smtClean="0"/>
              <a:t>Problems with the excretory system </a:t>
            </a:r>
          </a:p>
          <a:p>
            <a:r>
              <a:rPr lang="en-US" dirty="0" smtClean="0"/>
              <a:t>Lack of nutrients </a:t>
            </a:r>
          </a:p>
          <a:p>
            <a:r>
              <a:rPr lang="en-US" dirty="0" smtClean="0"/>
              <a:t>Quick weight gains in case of non-compliance with low calorie diets </a:t>
            </a:r>
          </a:p>
          <a:p>
            <a:endParaRPr lang="en-US" dirty="0" smtClean="0"/>
          </a:p>
          <a:p>
            <a:pPr algn="r">
              <a:buNone/>
            </a:pPr>
            <a:r>
              <a:rPr lang="en-US" dirty="0" smtClean="0"/>
              <a:t>(Stanfield &amp; </a:t>
            </a:r>
            <a:r>
              <a:rPr lang="en-US" dirty="0" err="1" smtClean="0"/>
              <a:t>Hui</a:t>
            </a:r>
            <a:r>
              <a:rPr lang="en-US" dirty="0" smtClean="0"/>
              <a:t>, 2009)</a:t>
            </a:r>
            <a:endParaRPr lang="ru-RU" dirty="0"/>
          </a:p>
        </p:txBody>
      </p:sp>
      <p:sp>
        <p:nvSpPr>
          <p:cNvPr id="3" name="Title 2"/>
          <p:cNvSpPr>
            <a:spLocks noGrp="1"/>
          </p:cNvSpPr>
          <p:nvPr>
            <p:ph type="title"/>
          </p:nvPr>
        </p:nvSpPr>
        <p:spPr/>
        <p:txBody>
          <a:bodyPr>
            <a:normAutofit/>
          </a:bodyPr>
          <a:lstStyle/>
          <a:p>
            <a:pPr algn="ctr"/>
            <a:r>
              <a:rPr lang="en-US" sz="3200" dirty="0" smtClean="0"/>
              <a:t>Risks Connected with Patients’ Ignorance about Healthy Nutrition Habits</a:t>
            </a:r>
            <a:endParaRPr lang="ru-RU"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smtClean="0"/>
              <a:t>Diet and Nutrition </a:t>
            </a:r>
            <a:r>
              <a:rPr lang="en-US" dirty="0" smtClean="0"/>
              <a:t>(2011). Retrieved May 25, 2011</a:t>
            </a:r>
            <a:r>
              <a:rPr lang="en-US" dirty="0" smtClean="0"/>
              <a:t>, from http://www.nichd.nih.gov/health/topics/diet_and_nutrition.cfm</a:t>
            </a:r>
          </a:p>
          <a:p>
            <a:r>
              <a:rPr lang="en-US" dirty="0" err="1" smtClean="0"/>
              <a:t>Shetty</a:t>
            </a:r>
            <a:r>
              <a:rPr lang="en-US" dirty="0" smtClean="0"/>
              <a:t>, P.S. (2002). </a:t>
            </a:r>
            <a:r>
              <a:rPr lang="en-US" i="1" dirty="0" smtClean="0"/>
              <a:t>Nutrition through the life style.</a:t>
            </a:r>
            <a:r>
              <a:rPr lang="en-US" dirty="0" smtClean="0"/>
              <a:t> Cambridge, UK: Royal Society of Chemistry. </a:t>
            </a:r>
          </a:p>
          <a:p>
            <a:r>
              <a:rPr lang="en-US" dirty="0" smtClean="0"/>
              <a:t>Stanfield, P., &amp; </a:t>
            </a:r>
            <a:r>
              <a:rPr lang="en-US" dirty="0" err="1" smtClean="0"/>
              <a:t>Hui</a:t>
            </a:r>
            <a:r>
              <a:rPr lang="en-US" dirty="0" smtClean="0"/>
              <a:t>, Y.H. (2009). </a:t>
            </a:r>
            <a:r>
              <a:rPr lang="en-US" i="1" dirty="0" smtClean="0"/>
              <a:t>Nutrition and Diet Therapy: </a:t>
            </a:r>
            <a:r>
              <a:rPr lang="en-US" i="1" dirty="0" smtClean="0"/>
              <a:t>Self-Instructional Approaches</a:t>
            </a:r>
            <a:r>
              <a:rPr lang="en-US" dirty="0" smtClean="0"/>
              <a:t>. Sudbury, MA:  </a:t>
            </a:r>
            <a:r>
              <a:rPr lang="en-US" dirty="0" smtClean="0"/>
              <a:t>Jones &amp; Bartlett </a:t>
            </a:r>
            <a:r>
              <a:rPr lang="en-US" dirty="0" smtClean="0"/>
              <a:t>Learning. </a:t>
            </a:r>
          </a:p>
          <a:p>
            <a:r>
              <a:rPr lang="en-US" dirty="0" smtClean="0"/>
              <a:t>Whitney, E., </a:t>
            </a:r>
            <a:r>
              <a:rPr lang="en-US" dirty="0" err="1" smtClean="0"/>
              <a:t>DeBruyne</a:t>
            </a:r>
            <a:r>
              <a:rPr lang="en-US" dirty="0" smtClean="0"/>
              <a:t>, L.K., </a:t>
            </a:r>
            <a:r>
              <a:rPr lang="en-US" dirty="0" err="1" smtClean="0"/>
              <a:t>Pinna</a:t>
            </a:r>
            <a:r>
              <a:rPr lang="en-US" dirty="0" smtClean="0"/>
              <a:t>, K., &amp; </a:t>
            </a:r>
            <a:r>
              <a:rPr lang="en-US" dirty="0" err="1" smtClean="0"/>
              <a:t>Rolfes</a:t>
            </a:r>
            <a:r>
              <a:rPr lang="en-US" dirty="0" smtClean="0"/>
              <a:t>, S.R. (2010). </a:t>
            </a:r>
            <a:r>
              <a:rPr lang="en-US" i="1" dirty="0" smtClean="0"/>
              <a:t>Nutrition for Health and Health Care</a:t>
            </a:r>
            <a:r>
              <a:rPr lang="en-US" dirty="0" smtClean="0"/>
              <a:t>. Belmont, CA: Cengage Learning.</a:t>
            </a:r>
          </a:p>
          <a:p>
            <a:pPr>
              <a:buNone/>
            </a:pPr>
            <a:endParaRPr lang="ru-RU" dirty="0"/>
          </a:p>
        </p:txBody>
      </p:sp>
      <p:sp>
        <p:nvSpPr>
          <p:cNvPr id="3" name="Title 2"/>
          <p:cNvSpPr>
            <a:spLocks noGrp="1"/>
          </p:cNvSpPr>
          <p:nvPr>
            <p:ph type="title"/>
          </p:nvPr>
        </p:nvSpPr>
        <p:spPr/>
        <p:txBody>
          <a:bodyPr/>
          <a:lstStyle/>
          <a:p>
            <a:pPr algn="ctr"/>
            <a:r>
              <a:rPr lang="en-US" dirty="0" smtClean="0"/>
              <a:t>References</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Diet and nutrition</a:t>
            </a:r>
          </a:p>
          <a:p>
            <a:r>
              <a:rPr lang="en-US" dirty="0" smtClean="0"/>
              <a:t>Healthy nutrition – the body gets all nutrients, vitamins and minerals</a:t>
            </a:r>
          </a:p>
          <a:p>
            <a:r>
              <a:rPr lang="en-US" dirty="0" smtClean="0"/>
              <a:t>Benefits of healthy diet include improved work of the cardiovascular system, increased immunity and mental well-being of a subject</a:t>
            </a:r>
          </a:p>
          <a:p>
            <a:r>
              <a:rPr lang="en-US" dirty="0" smtClean="0"/>
              <a:t>The set of variables to be considered when choosing nutrition are: age, height, weight, health status, physical activity</a:t>
            </a:r>
          </a:p>
          <a:p>
            <a:pPr algn="r">
              <a:buNone/>
            </a:pPr>
            <a:r>
              <a:rPr lang="en-US" dirty="0" smtClean="0"/>
              <a:t>(</a:t>
            </a:r>
            <a:r>
              <a:rPr lang="en-US" dirty="0" smtClean="0"/>
              <a:t>Diet and Nutrition, 2011)</a:t>
            </a:r>
            <a:endParaRPr lang="ru-RU" dirty="0"/>
          </a:p>
        </p:txBody>
      </p:sp>
      <p:sp>
        <p:nvSpPr>
          <p:cNvPr id="3" name="Title 2"/>
          <p:cNvSpPr>
            <a:spLocks noGrp="1"/>
          </p:cNvSpPr>
          <p:nvPr>
            <p:ph type="title"/>
          </p:nvPr>
        </p:nvSpPr>
        <p:spPr/>
        <p:txBody>
          <a:bodyPr/>
          <a:lstStyle/>
          <a:p>
            <a:pPr algn="ctr"/>
            <a:r>
              <a:rPr lang="en-US" dirty="0" smtClean="0"/>
              <a:t>Introduction to Nutrition</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Short-term to long-term effects on mother and child </a:t>
            </a:r>
          </a:p>
          <a:p>
            <a:r>
              <a:rPr lang="en-US" dirty="0" smtClean="0"/>
              <a:t>Nutrition habits of a pregnant woman affect the child’s health up to middle and old age</a:t>
            </a:r>
          </a:p>
          <a:p>
            <a:r>
              <a:rPr lang="en-US" dirty="0" smtClean="0"/>
              <a:t>Nutrient-rich but not fat-rich diets</a:t>
            </a:r>
          </a:p>
          <a:p>
            <a:r>
              <a:rPr lang="en-US" dirty="0" smtClean="0"/>
              <a:t>Folic acid</a:t>
            </a:r>
          </a:p>
          <a:p>
            <a:r>
              <a:rPr lang="en-US" dirty="0" smtClean="0"/>
              <a:t>Iron (iron deficiency is the reason for 70% of pregnancy-related problems)</a:t>
            </a:r>
          </a:p>
          <a:p>
            <a:r>
              <a:rPr lang="en-US" dirty="0" smtClean="0"/>
              <a:t>Calcium </a:t>
            </a:r>
          </a:p>
          <a:p>
            <a:r>
              <a:rPr lang="en-US" dirty="0" smtClean="0"/>
              <a:t>Vitamin </a:t>
            </a:r>
            <a:r>
              <a:rPr lang="en-US" dirty="0" smtClean="0"/>
              <a:t>D</a:t>
            </a:r>
            <a:endParaRPr lang="en-US" dirty="0" smtClean="0"/>
          </a:p>
          <a:p>
            <a:pPr algn="r">
              <a:buNone/>
            </a:pPr>
            <a:r>
              <a:rPr lang="en-US" dirty="0" smtClean="0"/>
              <a:t>(</a:t>
            </a:r>
            <a:r>
              <a:rPr lang="en-US" dirty="0" err="1" smtClean="0"/>
              <a:t>Shetty</a:t>
            </a:r>
            <a:r>
              <a:rPr lang="en-US" dirty="0" smtClean="0"/>
              <a:t>, 2002</a:t>
            </a:r>
            <a:r>
              <a:rPr lang="en-US" dirty="0" smtClean="0"/>
              <a:t>)</a:t>
            </a:r>
            <a:endParaRPr lang="ru-RU" dirty="0" smtClean="0"/>
          </a:p>
        </p:txBody>
      </p:sp>
      <p:sp>
        <p:nvSpPr>
          <p:cNvPr id="3" name="Title 2"/>
          <p:cNvSpPr>
            <a:spLocks noGrp="1"/>
          </p:cNvSpPr>
          <p:nvPr>
            <p:ph type="title"/>
          </p:nvPr>
        </p:nvSpPr>
        <p:spPr/>
        <p:txBody>
          <a:bodyPr/>
          <a:lstStyle/>
          <a:p>
            <a:pPr algn="ctr"/>
            <a:r>
              <a:rPr lang="en-US" dirty="0" smtClean="0"/>
              <a:t>Nutrition During Pregnancy</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Many cases of malnutrition effects such as lack of energy, macronutrients and micronutrients in developing countries</a:t>
            </a:r>
          </a:p>
          <a:p>
            <a:r>
              <a:rPr lang="en-US" dirty="0" smtClean="0"/>
              <a:t>No alcohol</a:t>
            </a:r>
          </a:p>
          <a:p>
            <a:r>
              <a:rPr lang="en-US" dirty="0" smtClean="0"/>
              <a:t>Cautious vitamin A consumption</a:t>
            </a:r>
          </a:p>
          <a:p>
            <a:r>
              <a:rPr lang="en-US" dirty="0" smtClean="0"/>
              <a:t>Avoid raw eggs and cheese made of unpasteurized milk (</a:t>
            </a:r>
            <a:r>
              <a:rPr lang="en-US" dirty="0" err="1" smtClean="0"/>
              <a:t>Listeriosis</a:t>
            </a:r>
            <a:r>
              <a:rPr lang="en-US" dirty="0" smtClean="0"/>
              <a:t>)</a:t>
            </a:r>
          </a:p>
          <a:p>
            <a:r>
              <a:rPr lang="en-US" dirty="0" smtClean="0"/>
              <a:t>Avoid poultry and eggs (Salmonella)</a:t>
            </a:r>
          </a:p>
          <a:p>
            <a:r>
              <a:rPr lang="en-US" dirty="0" smtClean="0"/>
              <a:t>Avoid caffeine</a:t>
            </a:r>
          </a:p>
          <a:p>
            <a:pPr algn="r">
              <a:buNone/>
            </a:pPr>
            <a:r>
              <a:rPr lang="en-US" dirty="0" smtClean="0"/>
              <a:t>(</a:t>
            </a:r>
            <a:r>
              <a:rPr lang="en-US" dirty="0" err="1" smtClean="0"/>
              <a:t>Shetty</a:t>
            </a:r>
            <a:r>
              <a:rPr lang="en-US" dirty="0" smtClean="0"/>
              <a:t>, 2002)</a:t>
            </a:r>
            <a:endParaRPr lang="ru-RU" dirty="0"/>
          </a:p>
        </p:txBody>
      </p:sp>
      <p:sp>
        <p:nvSpPr>
          <p:cNvPr id="3" name="Title 2"/>
          <p:cNvSpPr>
            <a:spLocks noGrp="1"/>
          </p:cNvSpPr>
          <p:nvPr>
            <p:ph type="title"/>
          </p:nvPr>
        </p:nvSpPr>
        <p:spPr/>
        <p:txBody>
          <a:bodyPr>
            <a:normAutofit/>
          </a:bodyPr>
          <a:lstStyle/>
          <a:p>
            <a:r>
              <a:rPr lang="en-US" sz="3200" dirty="0" smtClean="0"/>
              <a:t>Risks of Improper Nutrition During Pregnancy</a:t>
            </a:r>
            <a:endParaRPr lang="ru-RU"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Choice of a nutritious diet depends on age and physical activity</a:t>
            </a:r>
          </a:p>
          <a:p>
            <a:r>
              <a:rPr lang="en-US" dirty="0" smtClean="0"/>
              <a:t>Fiber</a:t>
            </a:r>
          </a:p>
          <a:p>
            <a:r>
              <a:rPr lang="en-US" dirty="0" smtClean="0"/>
              <a:t>Fat and fatty acids</a:t>
            </a:r>
          </a:p>
          <a:p>
            <a:r>
              <a:rPr lang="en-US" dirty="0" smtClean="0"/>
              <a:t>Carbohydrate</a:t>
            </a:r>
          </a:p>
          <a:p>
            <a:r>
              <a:rPr lang="en-US" dirty="0" smtClean="0"/>
              <a:t>Protein</a:t>
            </a:r>
          </a:p>
          <a:p>
            <a:r>
              <a:rPr lang="en-US" dirty="0" smtClean="0"/>
              <a:t>Vitamins and minerals (proportions increase with age)</a:t>
            </a:r>
          </a:p>
          <a:p>
            <a:r>
              <a:rPr lang="en-US" dirty="0" smtClean="0"/>
              <a:t>Vitamin D (10 mcg a day)</a:t>
            </a:r>
          </a:p>
          <a:p>
            <a:pPr algn="r">
              <a:buNone/>
            </a:pPr>
            <a:r>
              <a:rPr lang="en-US" dirty="0" smtClean="0"/>
              <a:t>(Whitney, </a:t>
            </a:r>
            <a:r>
              <a:rPr lang="en-US" dirty="0" err="1" smtClean="0"/>
              <a:t>DeBruyne</a:t>
            </a:r>
            <a:r>
              <a:rPr lang="en-US" dirty="0" smtClean="0"/>
              <a:t>, </a:t>
            </a:r>
            <a:r>
              <a:rPr lang="en-US" dirty="0" err="1" smtClean="0"/>
              <a:t>Pinna</a:t>
            </a:r>
            <a:r>
              <a:rPr lang="en-US" dirty="0" smtClean="0"/>
              <a:t>, &amp; </a:t>
            </a:r>
            <a:r>
              <a:rPr lang="en-US" dirty="0" err="1" smtClean="0"/>
              <a:t>Rolfes</a:t>
            </a:r>
            <a:r>
              <a:rPr lang="en-US" dirty="0" smtClean="0"/>
              <a:t>, 2010)</a:t>
            </a:r>
            <a:endParaRPr lang="ru-RU" dirty="0"/>
          </a:p>
        </p:txBody>
      </p:sp>
      <p:sp>
        <p:nvSpPr>
          <p:cNvPr id="3" name="Title 2"/>
          <p:cNvSpPr>
            <a:spLocks noGrp="1"/>
          </p:cNvSpPr>
          <p:nvPr>
            <p:ph type="title"/>
          </p:nvPr>
        </p:nvSpPr>
        <p:spPr/>
        <p:txBody>
          <a:bodyPr/>
          <a:lstStyle/>
          <a:p>
            <a:pPr algn="ctr"/>
            <a:r>
              <a:rPr lang="en-US" dirty="0" smtClean="0"/>
              <a:t>Nutrition for Children</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School and kindergarten – lack of parental control over nutrition</a:t>
            </a:r>
          </a:p>
          <a:p>
            <a:r>
              <a:rPr lang="en-US" dirty="0" smtClean="0"/>
              <a:t>Destructive effect of short-term and long-term hunger</a:t>
            </a:r>
          </a:p>
          <a:p>
            <a:r>
              <a:rPr lang="en-US" dirty="0" smtClean="0"/>
              <a:t>Lack of nutritional breakfasts impairs school performance</a:t>
            </a:r>
          </a:p>
          <a:p>
            <a:r>
              <a:rPr lang="en-US" dirty="0" smtClean="0"/>
              <a:t>Nutritional disorders and hunger cause iron deficiency, behavior disorders, and threat of lead poisoning</a:t>
            </a:r>
          </a:p>
          <a:p>
            <a:r>
              <a:rPr lang="en-US" dirty="0" smtClean="0"/>
              <a:t>Low fruit and vegetable intake </a:t>
            </a:r>
          </a:p>
          <a:p>
            <a:r>
              <a:rPr lang="en-US" dirty="0" smtClean="0"/>
              <a:t>Social influences on food choices </a:t>
            </a:r>
          </a:p>
          <a:p>
            <a:pPr algn="r">
              <a:buNone/>
            </a:pPr>
            <a:r>
              <a:rPr lang="en-US" dirty="0" smtClean="0"/>
              <a:t>(</a:t>
            </a:r>
            <a:r>
              <a:rPr lang="en-US" dirty="0" err="1" smtClean="0"/>
              <a:t>Stanner</a:t>
            </a:r>
            <a:r>
              <a:rPr lang="en-US" dirty="0" smtClean="0"/>
              <a:t> &amp; </a:t>
            </a:r>
            <a:r>
              <a:rPr lang="en-US" dirty="0" err="1" smtClean="0"/>
              <a:t>Buttriss</a:t>
            </a:r>
            <a:r>
              <a:rPr lang="en-US" dirty="0" smtClean="0"/>
              <a:t>, 2002; Whitney et al., 2010)</a:t>
            </a:r>
            <a:endParaRPr lang="ru-RU" dirty="0"/>
          </a:p>
        </p:txBody>
      </p:sp>
      <p:sp>
        <p:nvSpPr>
          <p:cNvPr id="3" name="Title 2"/>
          <p:cNvSpPr>
            <a:spLocks noGrp="1"/>
          </p:cNvSpPr>
          <p:nvPr>
            <p:ph type="title"/>
          </p:nvPr>
        </p:nvSpPr>
        <p:spPr/>
        <p:txBody>
          <a:bodyPr>
            <a:normAutofit/>
          </a:bodyPr>
          <a:lstStyle/>
          <a:p>
            <a:r>
              <a:rPr lang="en-US" sz="3200" dirty="0" smtClean="0"/>
              <a:t>Nutrition Disorders and Threats for Children</a:t>
            </a:r>
            <a:endParaRPr lang="ru-RU"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Provisions </a:t>
            </a:r>
            <a:endParaRPr lang="ru-RU" dirty="0"/>
          </a:p>
        </p:txBody>
      </p:sp>
      <p:sp>
        <p:nvSpPr>
          <p:cNvPr id="8" name="Content Placeholder 7"/>
          <p:cNvSpPr>
            <a:spLocks noGrp="1"/>
          </p:cNvSpPr>
          <p:nvPr>
            <p:ph sz="half" idx="2"/>
          </p:nvPr>
        </p:nvSpPr>
        <p:spPr/>
        <p:txBody>
          <a:bodyPr>
            <a:normAutofit fontScale="92500" lnSpcReduction="20000"/>
          </a:bodyPr>
          <a:lstStyle/>
          <a:p>
            <a:r>
              <a:rPr lang="en-US" dirty="0" smtClean="0"/>
              <a:t>Bodily growth increases abruptly during adolescence</a:t>
            </a:r>
          </a:p>
          <a:p>
            <a:r>
              <a:rPr lang="en-US" dirty="0" smtClean="0"/>
              <a:t>Larger consumption of vitamin D</a:t>
            </a:r>
          </a:p>
          <a:p>
            <a:r>
              <a:rPr lang="en-US" dirty="0" smtClean="0"/>
              <a:t>Increased iron consumption (females – due to menstruation, males – due to lean body mass growth)</a:t>
            </a:r>
          </a:p>
          <a:p>
            <a:r>
              <a:rPr lang="en-US" dirty="0" smtClean="0"/>
              <a:t>Calcium consumption</a:t>
            </a:r>
            <a:endParaRPr lang="ru-RU" dirty="0"/>
          </a:p>
        </p:txBody>
      </p:sp>
      <p:sp>
        <p:nvSpPr>
          <p:cNvPr id="10" name="Content Placeholder 9"/>
          <p:cNvSpPr>
            <a:spLocks noGrp="1"/>
          </p:cNvSpPr>
          <p:nvPr>
            <p:ph sz="quarter" idx="4"/>
          </p:nvPr>
        </p:nvSpPr>
        <p:spPr/>
        <p:txBody>
          <a:bodyPr>
            <a:normAutofit fontScale="92500" lnSpcReduction="10000"/>
          </a:bodyPr>
          <a:lstStyle/>
          <a:p>
            <a:r>
              <a:rPr lang="en-US" dirty="0" smtClean="0"/>
              <a:t>Obesity</a:t>
            </a:r>
          </a:p>
          <a:p>
            <a:r>
              <a:rPr lang="en-US" dirty="0" smtClean="0"/>
              <a:t>Skipping breakfast</a:t>
            </a:r>
          </a:p>
          <a:p>
            <a:r>
              <a:rPr lang="en-US" dirty="0" smtClean="0"/>
              <a:t>More freedom in eating habits</a:t>
            </a:r>
          </a:p>
          <a:p>
            <a:r>
              <a:rPr lang="en-US" dirty="0" smtClean="0"/>
              <a:t>Peer influence</a:t>
            </a:r>
          </a:p>
          <a:p>
            <a:r>
              <a:rPr lang="en-US" dirty="0" smtClean="0"/>
              <a:t>Snacks, beverages, fast food, eating away from home</a:t>
            </a:r>
          </a:p>
          <a:p>
            <a:pPr>
              <a:buNone/>
            </a:pPr>
            <a:endParaRPr lang="en-US" dirty="0" smtClean="0"/>
          </a:p>
          <a:p>
            <a:pPr algn="r">
              <a:buNone/>
            </a:pPr>
            <a:r>
              <a:rPr lang="en-US" sz="2000" dirty="0" smtClean="0"/>
              <a:t>(Whitney et al., 2010)</a:t>
            </a:r>
            <a:endParaRPr lang="ru-RU" sz="2000" dirty="0"/>
          </a:p>
        </p:txBody>
      </p:sp>
      <p:sp>
        <p:nvSpPr>
          <p:cNvPr id="4" name="Title 3"/>
          <p:cNvSpPr>
            <a:spLocks noGrp="1"/>
          </p:cNvSpPr>
          <p:nvPr>
            <p:ph type="title"/>
          </p:nvPr>
        </p:nvSpPr>
        <p:spPr/>
        <p:txBody>
          <a:bodyPr/>
          <a:lstStyle/>
          <a:p>
            <a:pPr algn="ctr"/>
            <a:r>
              <a:rPr lang="en-US" dirty="0" smtClean="0"/>
              <a:t>Nutrition for Adolescents </a:t>
            </a:r>
            <a:endParaRPr lang="ru-RU" dirty="0"/>
          </a:p>
        </p:txBody>
      </p:sp>
      <p:sp>
        <p:nvSpPr>
          <p:cNvPr id="9" name="Text Placeholder 8"/>
          <p:cNvSpPr>
            <a:spLocks noGrp="1"/>
          </p:cNvSpPr>
          <p:nvPr>
            <p:ph type="body" idx="3"/>
          </p:nvPr>
        </p:nvSpPr>
        <p:spPr/>
        <p:txBody>
          <a:bodyPr/>
          <a:lstStyle/>
          <a:p>
            <a:pPr algn="ctr"/>
            <a:r>
              <a:rPr lang="en-US" dirty="0" smtClean="0"/>
              <a:t>Risks</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Gender-related nutrition recommendations</a:t>
            </a:r>
          </a:p>
          <a:p>
            <a:r>
              <a:rPr lang="en-US" dirty="0" smtClean="0"/>
              <a:t>Energy intake (2,500 Kcal for men, 1,940 Kcal for women)</a:t>
            </a:r>
          </a:p>
          <a:p>
            <a:r>
              <a:rPr lang="en-US" dirty="0" smtClean="0"/>
              <a:t>Increased consumption of calcium, phosphorus, and magnesium </a:t>
            </a:r>
          </a:p>
          <a:p>
            <a:r>
              <a:rPr lang="en-US" dirty="0" smtClean="0"/>
              <a:t>Controlled consumption of chloride, sodium, and potassium (sodium – not more than 40 </a:t>
            </a:r>
            <a:r>
              <a:rPr lang="en-US" dirty="0" err="1" smtClean="0"/>
              <a:t>mmol</a:t>
            </a:r>
            <a:r>
              <a:rPr lang="en-US" dirty="0" smtClean="0"/>
              <a:t> a day)</a:t>
            </a:r>
          </a:p>
          <a:p>
            <a:r>
              <a:rPr lang="en-US" dirty="0" smtClean="0"/>
              <a:t>Increased consumption of iron for women (due to menopause)</a:t>
            </a:r>
          </a:p>
        </p:txBody>
      </p:sp>
      <p:sp>
        <p:nvSpPr>
          <p:cNvPr id="3" name="Title 2"/>
          <p:cNvSpPr>
            <a:spLocks noGrp="1"/>
          </p:cNvSpPr>
          <p:nvPr>
            <p:ph type="title"/>
          </p:nvPr>
        </p:nvSpPr>
        <p:spPr/>
        <p:txBody>
          <a:bodyPr/>
          <a:lstStyle/>
          <a:p>
            <a:pPr algn="ctr"/>
            <a:r>
              <a:rPr lang="en-US" dirty="0" smtClean="0"/>
              <a:t>Nutrition of Adults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Human body works for repair and maintenance</a:t>
            </a:r>
          </a:p>
          <a:p>
            <a:r>
              <a:rPr lang="en-US" dirty="0" smtClean="0"/>
              <a:t>Level of physical activity reduces</a:t>
            </a:r>
          </a:p>
          <a:p>
            <a:r>
              <a:rPr lang="en-US" dirty="0" smtClean="0"/>
              <a:t>Physical stress, arthritis, cardiovascular disorders, obesity, osteoporosis (in women) are common disorders for adulthood</a:t>
            </a:r>
          </a:p>
          <a:p>
            <a:r>
              <a:rPr lang="en-US" dirty="0" smtClean="0"/>
              <a:t>Nutrition provisions: control the energy intake with regular exercise programs; control the level of sodium consumption; increase iron intake</a:t>
            </a:r>
          </a:p>
          <a:p>
            <a:endParaRPr lang="en-US" dirty="0" smtClean="0"/>
          </a:p>
          <a:p>
            <a:pPr algn="r">
              <a:buNone/>
            </a:pPr>
            <a:r>
              <a:rPr lang="en-US" dirty="0" smtClean="0"/>
              <a:t>(Stanfield &amp; </a:t>
            </a:r>
            <a:r>
              <a:rPr lang="en-US" dirty="0" err="1" smtClean="0"/>
              <a:t>Hui</a:t>
            </a:r>
            <a:r>
              <a:rPr lang="en-US" dirty="0" smtClean="0"/>
              <a:t>, 2009; </a:t>
            </a:r>
            <a:r>
              <a:rPr lang="en-US" dirty="0" err="1" smtClean="0"/>
              <a:t>Shetty</a:t>
            </a:r>
            <a:r>
              <a:rPr lang="en-US" dirty="0" smtClean="0"/>
              <a:t>, 2002)</a:t>
            </a:r>
          </a:p>
        </p:txBody>
      </p:sp>
      <p:sp>
        <p:nvSpPr>
          <p:cNvPr id="3" name="Title 2"/>
          <p:cNvSpPr>
            <a:spLocks noGrp="1"/>
          </p:cNvSpPr>
          <p:nvPr>
            <p:ph type="title"/>
          </p:nvPr>
        </p:nvSpPr>
        <p:spPr/>
        <p:txBody>
          <a:bodyPr>
            <a:normAutofit/>
          </a:bodyPr>
          <a:lstStyle/>
          <a:p>
            <a:r>
              <a:rPr lang="en-US" sz="3600" dirty="0" smtClean="0"/>
              <a:t>Risks Associated with Adult Malnutrition</a:t>
            </a:r>
            <a:endParaRPr lang="ru-RU" sz="3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143</TotalTime>
  <Words>2519</Words>
  <Application>Microsoft Office PowerPoint</Application>
  <PresentationFormat>On-screen Show (4:3)</PresentationFormat>
  <Paragraphs>131</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Nutrition for Life</vt:lpstr>
      <vt:lpstr>Introduction to Nutrition</vt:lpstr>
      <vt:lpstr>Nutrition During Pregnancy</vt:lpstr>
      <vt:lpstr>Risks of Improper Nutrition During Pregnancy</vt:lpstr>
      <vt:lpstr>Nutrition for Children</vt:lpstr>
      <vt:lpstr>Nutrition Disorders and Threats for Children</vt:lpstr>
      <vt:lpstr>Nutrition for Adolescents </vt:lpstr>
      <vt:lpstr>Nutrition of Adults </vt:lpstr>
      <vt:lpstr>Risks Associated with Adult Malnutrition</vt:lpstr>
      <vt:lpstr>Nutrition of Elderly People</vt:lpstr>
      <vt:lpstr>Risks of Malnutrition for Elderly People</vt:lpstr>
      <vt:lpstr>Education for Patients regarding Proper Nutrition</vt:lpstr>
      <vt:lpstr>Risks Connected with Patients’ Ignorance about Healthy Nutrition Habits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for Life</dc:title>
  <dc:creator/>
  <cp:lastModifiedBy>     </cp:lastModifiedBy>
  <cp:revision>16</cp:revision>
  <dcterms:created xsi:type="dcterms:W3CDTF">2006-08-16T00:00:00Z</dcterms:created>
  <dcterms:modified xsi:type="dcterms:W3CDTF">2011-05-25T17:51:49Z</dcterms:modified>
</cp:coreProperties>
</file>