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287000" cy="6858000" type="35mm"/>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0"/>
    <p:restoredTop sz="86410"/>
  </p:normalViewPr>
  <p:slideViewPr>
    <p:cSldViewPr>
      <p:cViewPr varScale="1">
        <p:scale>
          <a:sx n="78" d="100"/>
          <a:sy n="78" d="100"/>
        </p:scale>
        <p:origin x="-810" y="-96"/>
      </p:cViewPr>
      <p:guideLst>
        <p:guide orient="horz" pos="2160"/>
        <p:guide pos="3240"/>
      </p:guideLst>
    </p:cSldViewPr>
  </p:slideViewPr>
  <p:notesTextViewPr>
    <p:cViewPr>
      <p:scale>
        <a:sx n="1" d="1"/>
        <a:sy n="1" d="1"/>
      </p:scale>
      <p:origin x="0" y="492"/>
    </p:cViewPr>
  </p:notesTextViewPr>
  <p:notesViewPr>
    <p:cSldViewPr>
      <p:cViewPr>
        <p:scale>
          <a:sx n="100" d="100"/>
          <a:sy n="100" d="100"/>
        </p:scale>
        <p:origin x="-2112" y="1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3536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Rot="1" noChangeArrowheads="1" noTextEdit="1"/>
          </p:cNvSpPr>
          <p:nvPr>
            <p:ph type="sldImg" idx="2"/>
          </p:nvPr>
        </p:nvSpPr>
        <p:spPr bwMode="auto">
          <a:xfrm>
            <a:off x="863600" y="692150"/>
            <a:ext cx="51308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73181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9"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dirty="0"/>
              <a:t>1</a:t>
            </a:r>
          </a:p>
        </p:txBody>
      </p:sp>
      <p:sp>
        <p:nvSpPr>
          <p:cNvPr id="410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2" name="Rectangle 6"/>
          <p:cNvSpPr>
            <a:spLocks noGrp="1" noChangeArrowheads="1"/>
          </p:cNvSpPr>
          <p:nvPr>
            <p:ph type="body" idx="1"/>
          </p:nvPr>
        </p:nvSpPr>
        <p:spPr>
          <a:ln/>
        </p:spPr>
        <p:txBody>
          <a:bodyPr/>
          <a:lstStyle/>
          <a:p>
            <a:r>
              <a:rPr lang="en-US" dirty="0" smtClean="0"/>
              <a:t>Title Slide</a:t>
            </a:r>
            <a:endParaRPr lang="en-US" dirty="0"/>
          </a:p>
        </p:txBody>
      </p:sp>
      <p:sp>
        <p:nvSpPr>
          <p:cNvPr id="4103" name="Rectangle 7"/>
          <p:cNvSpPr>
            <a:spLocks noRot="1" noChangeArrowheads="1" noTextEdit="1"/>
          </p:cNvSpPr>
          <p:nvPr>
            <p:ph type="sldImg"/>
          </p:nvPr>
        </p:nvSpPr>
        <p:spPr>
          <a:xfrm>
            <a:off x="866775" y="692150"/>
            <a:ext cx="5124450"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692150"/>
            <a:ext cx="5124450" cy="3416300"/>
          </a:xfrm>
        </p:spPr>
      </p:sp>
      <p:sp>
        <p:nvSpPr>
          <p:cNvPr id="3" name="Notes Placeholder 2"/>
          <p:cNvSpPr>
            <a:spLocks noGrp="1"/>
          </p:cNvSpPr>
          <p:nvPr>
            <p:ph type="body" idx="1"/>
          </p:nvPr>
        </p:nvSpPr>
        <p:spPr/>
        <p:txBody>
          <a:bodyPr/>
          <a:lstStyle/>
          <a:p>
            <a:pPr>
              <a:lnSpc>
                <a:spcPct val="150000"/>
              </a:lnSpc>
            </a:pPr>
            <a:r>
              <a:rPr lang="en-US" sz="800" dirty="0" smtClean="0"/>
              <a:t>Bradbury Anderson is the Vice Chairman and CEO of Best Buy with 5 Senior Executives as direct reports. Shari Ballard looks after the Retail Chanel Management of the organization that takes in the Sales and Marketing function of the Company. Brian Dunn is the President of the Company ( Senior Executive) and Chief Operating Officer. His right hand person is Jim Meuehlbauer who is the Executive Vice President of Finance and Deputy Chief Operating Officer.  Robert Willet looks after the international business of the firm and responsible for the overseas operating units of the Best Buy group.  Robert works closely with Sheri and Mike Vitelli.  Mike Vitelli is the Executive responsible for the customer operating group.</a:t>
            </a:r>
          </a:p>
          <a:p>
            <a:pPr>
              <a:lnSpc>
                <a:spcPct val="150000"/>
              </a:lnSpc>
            </a:pPr>
            <a:r>
              <a:rPr lang="en-GB" sz="800" dirty="0" smtClean="0"/>
              <a:t>Brian Dun was promoted to Chief Operating Officer and of Best Buy on 26th February 2006. Equally, Shari Ballard was given the added responsibility of Human Resources and Legal Administration. Allan Lenzmeier retained his role as the Vice Chairman of the Company.  Bradbury Anderson the CEO of Best Buy stated that the changes were a result of the significant leadership skills in the new Executive Team. They are responsible for taking on the challenges and growth potential of the Best Buy Group. The new structure is a forward looking approach to expand the company and face new market challenges. </a:t>
            </a:r>
          </a:p>
          <a:p>
            <a:pPr>
              <a:lnSpc>
                <a:spcPct val="150000"/>
              </a:lnSpc>
            </a:pPr>
            <a:r>
              <a:rPr lang="en-GB" sz="800" dirty="0" smtClean="0"/>
              <a:t>Robert Willet was an important promotion for Best Buy as they are poised for international growth and expansion. His new title of CEO for Best Buy International will see specific responsibilities overseeing the Canada and China business operations. He will look at the re-engineering of the Companies supply chain and information technology functions. It is expected that these are significant areas of responsibility that can be leveraged across the entire spectrum of Best Buy's operations. He will be the key anchor person in establishing the foundation of Best Buy in China and helping to drive the globalization ambitions of the Company. </a:t>
            </a:r>
          </a:p>
          <a:p>
            <a:pPr>
              <a:lnSpc>
                <a:spcPct val="150000"/>
              </a:lnSpc>
            </a:pPr>
            <a:endParaRPr lang="en-GB" sz="1000" dirty="0" smtClean="0"/>
          </a:p>
          <a:p>
            <a:pPr>
              <a:lnSpc>
                <a:spcPct val="150000"/>
              </a:lnSpc>
            </a:pPr>
            <a:endParaRPr lang="en-US" sz="1000" dirty="0"/>
          </a:p>
        </p:txBody>
      </p:sp>
    </p:spTree>
    <p:extLst>
      <p:ext uri="{BB962C8B-B14F-4D97-AF65-F5344CB8AC3E}">
        <p14:creationId xmlns:p14="http://schemas.microsoft.com/office/powerpoint/2010/main" val="2465894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234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196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609600"/>
            <a:ext cx="2095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38300" y="609600"/>
            <a:ext cx="6134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506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1855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3936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83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055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057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472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1296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86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935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8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0285413" cy="6856413"/>
          </a:xfrm>
          <a:prstGeom prst="rect">
            <a:avLst/>
          </a:prstGeom>
          <a:solidFill>
            <a:srgbClr val="00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7" name="Rectangle 3"/>
          <p:cNvSpPr>
            <a:spLocks noGrp="1" noChangeArrowheads="1"/>
          </p:cNvSpPr>
          <p:nvPr>
            <p:ph type="title"/>
          </p:nvPr>
        </p:nvSpPr>
        <p:spPr bwMode="auto">
          <a:xfrm>
            <a:off x="1638300" y="6096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endParaRPr lang="en-US" smtClean="0"/>
          </a:p>
        </p:txBody>
      </p:sp>
      <p:sp>
        <p:nvSpPr>
          <p:cNvPr id="1028" name="Rectangle 4"/>
          <p:cNvSpPr>
            <a:spLocks noGrp="1" noChangeArrowheads="1"/>
          </p:cNvSpPr>
          <p:nvPr>
            <p:ph type="body" idx="1"/>
          </p:nvPr>
        </p:nvSpPr>
        <p:spPr bwMode="auto">
          <a:xfrm>
            <a:off x="1638300" y="1981200"/>
            <a:ext cx="8382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9" name="Line 5"/>
          <p:cNvSpPr>
            <a:spLocks noChangeShapeType="1"/>
          </p:cNvSpPr>
          <p:nvPr/>
        </p:nvSpPr>
        <p:spPr bwMode="auto">
          <a:xfrm>
            <a:off x="1646238" y="304800"/>
            <a:ext cx="8367712"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0" name="Rectangle 6"/>
          <p:cNvSpPr>
            <a:spLocks noChangeArrowheads="1"/>
          </p:cNvSpPr>
          <p:nvPr/>
        </p:nvSpPr>
        <p:spPr bwMode="auto">
          <a:xfrm>
            <a:off x="0" y="0"/>
            <a:ext cx="1562100" cy="6856413"/>
          </a:xfrm>
          <a:prstGeom prst="rect">
            <a:avLst/>
          </a:prstGeom>
          <a:gradFill rotWithShape="0">
            <a:gsLst>
              <a:gs pos="0">
                <a:srgbClr val="00CC99">
                  <a:gamma/>
                  <a:shade val="49804"/>
                  <a:invGamma/>
                </a:srgbClr>
              </a:gs>
              <a:gs pos="50000">
                <a:srgbClr val="00CC99"/>
              </a:gs>
              <a:gs pos="100000">
                <a:srgbClr val="00CC99">
                  <a:gamma/>
                  <a:shade val="49804"/>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Times New Roman" pitchFamily="18" charset="0"/>
        </a:defRPr>
      </a:lvl2pPr>
      <a:lvl3pPr algn="ctr" rtl="0" eaLnBrk="1" fontAlgn="base" hangingPunct="1">
        <a:spcBef>
          <a:spcPct val="0"/>
        </a:spcBef>
        <a:spcAft>
          <a:spcPct val="0"/>
        </a:spcAft>
        <a:defRPr sz="4400" b="1">
          <a:solidFill>
            <a:schemeClr val="tx2"/>
          </a:solidFill>
          <a:latin typeface="Times New Roman" pitchFamily="18" charset="0"/>
        </a:defRPr>
      </a:lvl3pPr>
      <a:lvl4pPr algn="ctr" rtl="0" eaLnBrk="1" fontAlgn="base" hangingPunct="1">
        <a:spcBef>
          <a:spcPct val="0"/>
        </a:spcBef>
        <a:spcAft>
          <a:spcPct val="0"/>
        </a:spcAft>
        <a:defRPr sz="4400" b="1">
          <a:solidFill>
            <a:schemeClr val="tx2"/>
          </a:solidFill>
          <a:latin typeface="Times New Roman" pitchFamily="18" charset="0"/>
        </a:defRPr>
      </a:lvl4pPr>
      <a:lvl5pPr algn="ctr" rtl="0" eaLnBrk="1" fontAlgn="base" hangingPunct="1">
        <a:spcBef>
          <a:spcPct val="0"/>
        </a:spcBef>
        <a:spcAft>
          <a:spcPct val="0"/>
        </a:spcAft>
        <a:defRPr sz="4400" b="1">
          <a:solidFill>
            <a:schemeClr val="tx2"/>
          </a:solidFill>
          <a:latin typeface="Times New Roman" pitchFamily="18" charset="0"/>
        </a:defRPr>
      </a:lvl5pPr>
      <a:lvl6pPr marL="457200" algn="ctr" rtl="0" eaLnBrk="1" fontAlgn="base" hangingPunct="1">
        <a:spcBef>
          <a:spcPct val="0"/>
        </a:spcBef>
        <a:spcAft>
          <a:spcPct val="0"/>
        </a:spcAft>
        <a:defRPr sz="4400" b="1">
          <a:solidFill>
            <a:schemeClr val="tx2"/>
          </a:solidFill>
          <a:latin typeface="Times New Roman" pitchFamily="18" charset="0"/>
        </a:defRPr>
      </a:lvl6pPr>
      <a:lvl7pPr marL="914400" algn="ctr" rtl="0" eaLnBrk="1" fontAlgn="base" hangingPunct="1">
        <a:spcBef>
          <a:spcPct val="0"/>
        </a:spcBef>
        <a:spcAft>
          <a:spcPct val="0"/>
        </a:spcAft>
        <a:defRPr sz="4400" b="1">
          <a:solidFill>
            <a:schemeClr val="tx2"/>
          </a:solidFill>
          <a:latin typeface="Times New Roman" pitchFamily="18" charset="0"/>
        </a:defRPr>
      </a:lvl7pPr>
      <a:lvl8pPr marL="1371600" algn="ctr" rtl="0" eaLnBrk="1" fontAlgn="base" hangingPunct="1">
        <a:spcBef>
          <a:spcPct val="0"/>
        </a:spcBef>
        <a:spcAft>
          <a:spcPct val="0"/>
        </a:spcAft>
        <a:defRPr sz="4400" b="1">
          <a:solidFill>
            <a:schemeClr val="tx2"/>
          </a:solidFill>
          <a:latin typeface="Times New Roman" pitchFamily="18" charset="0"/>
        </a:defRPr>
      </a:lvl8pPr>
      <a:lvl9pPr marL="1828800" algn="ctr" rtl="0" eaLnBrk="1" fontAlgn="base" hangingPunct="1">
        <a:spcBef>
          <a:spcPct val="0"/>
        </a:spcBef>
        <a:spcAft>
          <a:spcPct val="0"/>
        </a:spcAft>
        <a:defRPr sz="44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SzPct val="10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a:solidFill>
            <a:schemeClr val="tx1"/>
          </a:solidFill>
          <a:latin typeface="+mn-lt"/>
        </a:defRPr>
      </a:lvl2pPr>
      <a:lvl3pPr marL="1143000" indent="-228600" algn="l" rtl="0" eaLnBrk="1" fontAlgn="base" hangingPunct="1">
        <a:spcBef>
          <a:spcPct val="20000"/>
        </a:spcBef>
        <a:spcAft>
          <a:spcPct val="0"/>
        </a:spcAft>
        <a:buSzPct val="100000"/>
        <a:buChar char="•"/>
        <a:defRPr sz="2400">
          <a:solidFill>
            <a:schemeClr val="tx1"/>
          </a:solidFill>
          <a:latin typeface="+mn-lt"/>
        </a:defRPr>
      </a:lvl3pPr>
      <a:lvl4pPr marL="1600200" indent="-228600" algn="l" rtl="0" eaLnBrk="1" fontAlgn="base" hangingPunct="1">
        <a:spcBef>
          <a:spcPct val="20000"/>
        </a:spcBef>
        <a:spcAft>
          <a:spcPct val="0"/>
        </a:spcAft>
        <a:buSzPct val="100000"/>
        <a:buChar char="–"/>
        <a:defRPr sz="2000">
          <a:solidFill>
            <a:schemeClr val="tx1"/>
          </a:solidFill>
          <a:latin typeface="+mn-lt"/>
        </a:defRPr>
      </a:lvl4pPr>
      <a:lvl5pPr marL="2057400" indent="-228600" algn="l" rtl="0" eaLnBrk="1" fontAlgn="base" hangingPunct="1">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001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5" name="Rectangle 3"/>
          <p:cNvSpPr>
            <a:spLocks noChangeArrowheads="1"/>
          </p:cNvSpPr>
          <p:nvPr/>
        </p:nvSpPr>
        <p:spPr bwMode="auto">
          <a:xfrm>
            <a:off x="3543300" y="62484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6" name="Rectangle 4"/>
          <p:cNvSpPr>
            <a:spLocks noChangeArrowheads="1"/>
          </p:cNvSpPr>
          <p:nvPr/>
        </p:nvSpPr>
        <p:spPr bwMode="auto">
          <a:xfrm>
            <a:off x="1622425" y="6248400"/>
            <a:ext cx="2143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7" name="Rectangle 5"/>
          <p:cNvSpPr>
            <a:spLocks noChangeArrowheads="1"/>
          </p:cNvSpPr>
          <p:nvPr/>
        </p:nvSpPr>
        <p:spPr bwMode="auto">
          <a:xfrm>
            <a:off x="4365625" y="6248400"/>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8" name="Rectangle 6"/>
          <p:cNvSpPr>
            <a:spLocks noGrp="1" noChangeArrowheads="1"/>
          </p:cNvSpPr>
          <p:nvPr>
            <p:ph type="ctrTitle"/>
          </p:nvPr>
        </p:nvSpPr>
        <p:spPr>
          <a:ln/>
        </p:spPr>
        <p:txBody>
          <a:bodyPr/>
          <a:lstStyle/>
          <a:p>
            <a:r>
              <a:rPr lang="en-US" dirty="0" smtClean="0"/>
              <a:t>Organization Structure</a:t>
            </a:r>
            <a:endParaRPr lang="en-US" dirty="0"/>
          </a:p>
        </p:txBody>
      </p:sp>
      <p:sp>
        <p:nvSpPr>
          <p:cNvPr id="2" name="Subtitle 1"/>
          <p:cNvSpPr>
            <a:spLocks noGrp="1"/>
          </p:cNvSpPr>
          <p:nvPr>
            <p:ph type="subTitle" idx="1"/>
          </p:nvPr>
        </p:nvSpPr>
        <p:spPr/>
        <p:txBody>
          <a:bodyPr/>
          <a:lstStyle/>
          <a:p>
            <a:r>
              <a:rPr lang="en-US" dirty="0" smtClean="0"/>
              <a:t>Best Buy Co Inc.</a:t>
            </a:r>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Framework</a:t>
            </a:r>
            <a:endParaRPr lang="en-US" dirty="0"/>
          </a:p>
        </p:txBody>
      </p:sp>
      <p:sp>
        <p:nvSpPr>
          <p:cNvPr id="3" name="Content Placeholder 2"/>
          <p:cNvSpPr>
            <a:spLocks noGrp="1"/>
          </p:cNvSpPr>
          <p:nvPr>
            <p:ph idx="1"/>
          </p:nvPr>
        </p:nvSpPr>
        <p:spPr/>
        <p:txBody>
          <a:bodyPr/>
          <a:lstStyle/>
          <a:p>
            <a:r>
              <a:rPr lang="en-US" dirty="0" smtClean="0"/>
              <a:t>Bradbury Anderson Vice Chairman &amp;CEO</a:t>
            </a:r>
          </a:p>
          <a:p>
            <a:r>
              <a:rPr lang="en-US" dirty="0" smtClean="0"/>
              <a:t>5 reports</a:t>
            </a:r>
          </a:p>
          <a:p>
            <a:pPr lvl="1"/>
            <a:r>
              <a:rPr lang="en-US" sz="2400" dirty="0" smtClean="0"/>
              <a:t>Shari Ballard EVP Retail Channel Management</a:t>
            </a:r>
          </a:p>
          <a:p>
            <a:pPr lvl="1"/>
            <a:r>
              <a:rPr lang="en-US" sz="2400" dirty="0" smtClean="0"/>
              <a:t>Brian Dunn President and COO</a:t>
            </a:r>
          </a:p>
          <a:p>
            <a:pPr lvl="1"/>
            <a:r>
              <a:rPr lang="en-US" sz="2400" dirty="0" smtClean="0"/>
              <a:t>Jim </a:t>
            </a:r>
            <a:r>
              <a:rPr lang="en-US" sz="2400" dirty="0" smtClean="0"/>
              <a:t>Muehlbauer</a:t>
            </a:r>
            <a:r>
              <a:rPr lang="en-US" sz="2400" dirty="0" smtClean="0"/>
              <a:t> EVP Finance and COO</a:t>
            </a:r>
          </a:p>
          <a:p>
            <a:pPr lvl="1"/>
            <a:r>
              <a:rPr lang="en-US" sz="2400" dirty="0" smtClean="0"/>
              <a:t>Robert Willet  CEO Best Buy International</a:t>
            </a:r>
          </a:p>
          <a:p>
            <a:pPr lvl="1"/>
            <a:r>
              <a:rPr lang="en-US" sz="2400" dirty="0" smtClean="0"/>
              <a:t>Mike Vitelli Customer Operating </a:t>
            </a:r>
            <a:r>
              <a:rPr lang="en-US" sz="2400" dirty="0" smtClean="0"/>
              <a:t>Goup</a:t>
            </a:r>
            <a:endParaRPr lang="en-US" sz="2400" dirty="0"/>
          </a:p>
        </p:txBody>
      </p:sp>
    </p:spTree>
    <p:extLst>
      <p:ext uri="{BB962C8B-B14F-4D97-AF65-F5344CB8AC3E}">
        <p14:creationId xmlns:p14="http://schemas.microsoft.com/office/powerpoint/2010/main" val="3397353402"/>
      </p:ext>
    </p:extLst>
  </p:cSld>
  <p:clrMapOvr>
    <a:masterClrMapping/>
  </p:clrMapOvr>
</p:sld>
</file>

<file path=ppt/theme/theme1.xml><?xml version="1.0" encoding="utf-8"?>
<a:theme xmlns:a="http://schemas.openxmlformats.org/drawingml/2006/main" name="GRNTUBE">
  <a:themeElements>
    <a:clrScheme name="">
      <a:dk1>
        <a:srgbClr val="969696"/>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FFCC66"/>
      </a:hlink>
      <a:folHlink>
        <a:srgbClr val="969696"/>
      </a:folHlink>
    </a:clrScheme>
    <a:fontScheme name="GRNTUB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RNTUB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NTUB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NTUB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NTUB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NTUB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NTUB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NTUB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NTUB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NTUB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NTUB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NTUB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NTUB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GRNTUBE</Template>
  <TotalTime>29</TotalTime>
  <Pages>8899840</Pages>
  <Words>384</Words>
  <Application>Microsoft Office PowerPoint</Application>
  <PresentationFormat>35mm Slides</PresentationFormat>
  <Paragraphs>15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GRNTUBE</vt:lpstr>
      <vt:lpstr>Organization Structure</vt:lpstr>
      <vt:lpstr>Organizational Framework</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Structure</dc:title>
  <dc:creator>Owner</dc:creator>
  <cp:lastModifiedBy>Owner</cp:lastModifiedBy>
  <cp:revision>3</cp:revision>
  <dcterms:created xsi:type="dcterms:W3CDTF">2011-07-14T03:56:54Z</dcterms:created>
  <dcterms:modified xsi:type="dcterms:W3CDTF">2011-07-14T04:26:49Z</dcterms:modified>
</cp:coreProperties>
</file>