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9" r:id="rId4"/>
    <p:sldId id="264" r:id="rId5"/>
    <p:sldId id="260" r:id="rId6"/>
    <p:sldId id="259" r:id="rId7"/>
    <p:sldId id="261" r:id="rId8"/>
    <p:sldId id="263" r:id="rId9"/>
    <p:sldId id="266" r:id="rId10"/>
    <p:sldId id="268" r:id="rId11"/>
    <p:sldId id="262" r:id="rId12"/>
    <p:sldId id="273" r:id="rId13"/>
    <p:sldId id="275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3E8D"/>
    <a:srgbClr val="231F20"/>
    <a:srgbClr val="322C24"/>
    <a:srgbClr val="494949"/>
    <a:srgbClr val="65482B"/>
    <a:srgbClr val="C75806"/>
    <a:srgbClr val="00499F"/>
    <a:srgbClr val="003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74" d="100"/>
          <a:sy n="74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94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10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0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0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10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1A9B01-9417-4EA0-9DFF-25F4B919930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289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7B0D7-A7E1-4668-B4A0-32BFE702391E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9966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19A1BE-2798-460E-8D5C-B8FD3C3BBB25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8098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CBAF1F-8995-42D2-8F0C-A3A78652DB22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653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A72565-905A-49DD-87C2-4A982B652C2E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341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866CC9-0823-4074-94F8-F33E14F5AF03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68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95EE3F-B92B-4CF3-8943-AF8DAF40B471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150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5649BB-2591-44E4-A684-B14FCC5283E5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001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35B7F8-B25D-4F8E-8319-31C4FDB57BFB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36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9928FF-B13A-4AFA-8FCF-402236A52A83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417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BB2E5-BE7C-45DE-BD24-085360E7FEF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380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D96204-0135-4770-8916-E60BFCF885A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35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272C2-682C-43CD-A539-D53A4350C063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709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69A4B3-4ED8-41EA-9670-D8B5F01E5BFE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283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5589588"/>
            <a:ext cx="6048375" cy="503237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smtClean="0"/>
          </a:p>
        </p:txBody>
      </p:sp>
      <p:sp>
        <p:nvSpPr>
          <p:cNvPr id="273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6165850"/>
            <a:ext cx="6048375" cy="431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1800" b="1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91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2133600"/>
            <a:ext cx="1871662" cy="4464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2988" y="2133600"/>
            <a:ext cx="5464175" cy="4464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42988" y="2133600"/>
            <a:ext cx="7488237" cy="4464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3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39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0387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2781300"/>
            <a:ext cx="3667125" cy="381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2781300"/>
            <a:ext cx="3668712" cy="381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3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6679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101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661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2133600"/>
            <a:ext cx="525621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2781300"/>
            <a:ext cx="7488237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231F2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31F20"/>
          </a:solidFill>
          <a:latin typeface="HelveticaNeueLT Pro 33 ThEx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31F20"/>
          </a:solidFill>
          <a:latin typeface="HelveticaNeueLT Pro 33 ThEx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31F20"/>
          </a:solidFill>
          <a:latin typeface="HelveticaNeueLT Pro 33 ThEx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31F20"/>
          </a:solidFill>
          <a:latin typeface="HelveticaNeueLT Pro 33 ThEx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31F20"/>
          </a:solidFill>
          <a:latin typeface="HelveticaNeueLT Pro 33 ThEx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31F20"/>
          </a:solidFill>
          <a:latin typeface="HelveticaNeueLT Pro 33 ThEx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31F20"/>
          </a:solidFill>
          <a:latin typeface="HelveticaNeueLT Pro 33 ThEx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31F20"/>
          </a:solidFill>
          <a:latin typeface="HelveticaNeueLT Pro 33 ThEx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kern="1200">
          <a:solidFill>
            <a:srgbClr val="231F2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kern="1200">
          <a:solidFill>
            <a:srgbClr val="231F20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rgbClr val="231F20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rgbClr val="231F20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rgbClr val="231F2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5259388"/>
            <a:ext cx="4321175" cy="841375"/>
          </a:xfrm>
        </p:spPr>
        <p:txBody>
          <a:bodyPr/>
          <a:lstStyle/>
          <a:p>
            <a:r>
              <a:rPr lang="en-US" sz="3200" dirty="0" smtClean="0"/>
              <a:t>Target Scandal Analysis</a:t>
            </a:r>
            <a:endParaRPr lang="uk-UA" sz="3200" dirty="0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6092825"/>
            <a:ext cx="4308475" cy="536575"/>
          </a:xfrm>
        </p:spPr>
        <p:txBody>
          <a:bodyPr/>
          <a:lstStyle/>
          <a:p>
            <a:r>
              <a:rPr lang="en-US" dirty="0" smtClean="0"/>
              <a:t>Presented by Student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AutoShape 2"/>
          <p:cNvSpPr>
            <a:spLocks noChangeArrowheads="1"/>
          </p:cNvSpPr>
          <p:nvPr/>
        </p:nvSpPr>
        <p:spPr bwMode="auto">
          <a:xfrm rot="-442307">
            <a:off x="541338" y="1624013"/>
            <a:ext cx="7848600" cy="792162"/>
          </a:xfrm>
          <a:custGeom>
            <a:avLst/>
            <a:gdLst>
              <a:gd name="G0" fmla="+- 19791 0 0"/>
              <a:gd name="G1" fmla="+- 4979 0 0"/>
              <a:gd name="G2" fmla="+- 21600 0 4979"/>
              <a:gd name="G3" fmla="+- 10800 0 4979"/>
              <a:gd name="G4" fmla="+- 21600 0 19791"/>
              <a:gd name="G5" fmla="*/ G4 G3 10800"/>
              <a:gd name="G6" fmla="+- 21600 0 G5"/>
              <a:gd name="T0" fmla="*/ 19791 w 21600"/>
              <a:gd name="T1" fmla="*/ 0 h 21600"/>
              <a:gd name="T2" fmla="*/ 0 w 21600"/>
              <a:gd name="T3" fmla="*/ 10800 h 21600"/>
              <a:gd name="T4" fmla="*/ 19791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9791" y="0"/>
                </a:moveTo>
                <a:lnTo>
                  <a:pt x="19791" y="4979"/>
                </a:lnTo>
                <a:lnTo>
                  <a:pt x="3375" y="4979"/>
                </a:lnTo>
                <a:lnTo>
                  <a:pt x="3375" y="16621"/>
                </a:lnTo>
                <a:lnTo>
                  <a:pt x="19791" y="16621"/>
                </a:lnTo>
                <a:lnTo>
                  <a:pt x="19791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4979"/>
                </a:moveTo>
                <a:lnTo>
                  <a:pt x="1350" y="16621"/>
                </a:lnTo>
                <a:lnTo>
                  <a:pt x="2700" y="16621"/>
                </a:lnTo>
                <a:lnTo>
                  <a:pt x="2700" y="4979"/>
                </a:lnTo>
                <a:close/>
              </a:path>
              <a:path w="21600" h="21600">
                <a:moveTo>
                  <a:pt x="0" y="4979"/>
                </a:moveTo>
                <a:lnTo>
                  <a:pt x="0" y="16621"/>
                </a:lnTo>
                <a:lnTo>
                  <a:pt x="675" y="16621"/>
                </a:lnTo>
                <a:lnTo>
                  <a:pt x="675" y="4979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92867" name="Group 3"/>
          <p:cNvGrpSpPr>
            <a:grpSpLocks/>
          </p:cNvGrpSpPr>
          <p:nvPr/>
        </p:nvGrpSpPr>
        <p:grpSpPr bwMode="auto">
          <a:xfrm>
            <a:off x="396875" y="4178300"/>
            <a:ext cx="1584325" cy="1800225"/>
            <a:chOff x="113" y="2432"/>
            <a:chExt cx="998" cy="1134"/>
          </a:xfrm>
        </p:grpSpPr>
        <p:sp>
          <p:nvSpPr>
            <p:cNvPr id="292868" name="AutoShape 4"/>
            <p:cNvSpPr>
              <a:spLocks noChangeArrowheads="1"/>
            </p:cNvSpPr>
            <p:nvPr/>
          </p:nvSpPr>
          <p:spPr bwMode="auto">
            <a:xfrm rot="16200000">
              <a:off x="45" y="2500"/>
              <a:ext cx="1134" cy="998"/>
            </a:xfrm>
            <a:custGeom>
              <a:avLst/>
              <a:gdLst>
                <a:gd name="G0" fmla="+- 15028 0 0"/>
                <a:gd name="G1" fmla="+- 2121 0 0"/>
                <a:gd name="G2" fmla="+- 21600 0 2121"/>
                <a:gd name="G3" fmla="+- 10800 0 2121"/>
                <a:gd name="G4" fmla="+- 21600 0 15028"/>
                <a:gd name="G5" fmla="*/ G4 G3 10800"/>
                <a:gd name="G6" fmla="+- 21600 0 G5"/>
                <a:gd name="T0" fmla="*/ 15028 w 21600"/>
                <a:gd name="T1" fmla="*/ 0 h 21600"/>
                <a:gd name="T2" fmla="*/ 0 w 21600"/>
                <a:gd name="T3" fmla="*/ 10800 h 21600"/>
                <a:gd name="T4" fmla="*/ 15028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5028" y="0"/>
                  </a:moveTo>
                  <a:lnTo>
                    <a:pt x="15028" y="2121"/>
                  </a:lnTo>
                  <a:lnTo>
                    <a:pt x="3375" y="2121"/>
                  </a:lnTo>
                  <a:lnTo>
                    <a:pt x="3375" y="19479"/>
                  </a:lnTo>
                  <a:lnTo>
                    <a:pt x="15028" y="19479"/>
                  </a:lnTo>
                  <a:lnTo>
                    <a:pt x="15028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2121"/>
                  </a:moveTo>
                  <a:lnTo>
                    <a:pt x="1350" y="19479"/>
                  </a:lnTo>
                  <a:lnTo>
                    <a:pt x="2700" y="19479"/>
                  </a:lnTo>
                  <a:lnTo>
                    <a:pt x="2700" y="2121"/>
                  </a:lnTo>
                  <a:close/>
                </a:path>
                <a:path w="21600" h="21600">
                  <a:moveTo>
                    <a:pt x="0" y="2121"/>
                  </a:moveTo>
                  <a:lnTo>
                    <a:pt x="0" y="19479"/>
                  </a:lnTo>
                  <a:lnTo>
                    <a:pt x="675" y="19479"/>
                  </a:lnTo>
                  <a:lnTo>
                    <a:pt x="675" y="2121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2869" name="Text Box 5"/>
            <p:cNvSpPr txBox="1">
              <a:spLocks noChangeArrowheads="1"/>
            </p:cNvSpPr>
            <p:nvPr/>
          </p:nvSpPr>
          <p:spPr bwMode="auto">
            <a:xfrm>
              <a:off x="113" y="2659"/>
              <a:ext cx="998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tint val="72941"/>
                          <a:invGamma/>
                          <a:alpha val="0"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ko-KR" b="1" dirty="0" smtClean="0">
                  <a:latin typeface="Verdana" panose="020B0604030504040204" pitchFamily="34" charset="0"/>
                  <a:ea typeface="굴림" panose="020B0600000101010101" pitchFamily="34" charset="-127"/>
                </a:rPr>
                <a:t>Enron Ponzi Scheme</a:t>
              </a:r>
              <a:endParaRPr lang="en-US" altLang="ko-KR" sz="1400" b="1" dirty="0">
                <a:latin typeface="Verdana" panose="020B0604030504040204" pitchFamily="34" charset="0"/>
                <a:ea typeface="굴림" panose="020B0600000101010101" pitchFamily="34" charset="-127"/>
              </a:endParaRPr>
            </a:p>
          </p:txBody>
        </p:sp>
      </p:grpSp>
      <p:grpSp>
        <p:nvGrpSpPr>
          <p:cNvPr id="292870" name="Group 6"/>
          <p:cNvGrpSpPr>
            <a:grpSpLocks/>
          </p:cNvGrpSpPr>
          <p:nvPr/>
        </p:nvGrpSpPr>
        <p:grpSpPr bwMode="auto">
          <a:xfrm>
            <a:off x="2125663" y="4178300"/>
            <a:ext cx="1584325" cy="1838325"/>
            <a:chOff x="113" y="2432"/>
            <a:chExt cx="998" cy="1158"/>
          </a:xfrm>
        </p:grpSpPr>
        <p:sp>
          <p:nvSpPr>
            <p:cNvPr id="292871" name="AutoShape 7"/>
            <p:cNvSpPr>
              <a:spLocks noChangeArrowheads="1"/>
            </p:cNvSpPr>
            <p:nvPr/>
          </p:nvSpPr>
          <p:spPr bwMode="auto">
            <a:xfrm rot="16200000">
              <a:off x="45" y="2500"/>
              <a:ext cx="1134" cy="998"/>
            </a:xfrm>
            <a:custGeom>
              <a:avLst/>
              <a:gdLst>
                <a:gd name="G0" fmla="+- 15028 0 0"/>
                <a:gd name="G1" fmla="+- 2121 0 0"/>
                <a:gd name="G2" fmla="+- 21600 0 2121"/>
                <a:gd name="G3" fmla="+- 10800 0 2121"/>
                <a:gd name="G4" fmla="+- 21600 0 15028"/>
                <a:gd name="G5" fmla="*/ G4 G3 10800"/>
                <a:gd name="G6" fmla="+- 21600 0 G5"/>
                <a:gd name="T0" fmla="*/ 15028 w 21600"/>
                <a:gd name="T1" fmla="*/ 0 h 21600"/>
                <a:gd name="T2" fmla="*/ 0 w 21600"/>
                <a:gd name="T3" fmla="*/ 10800 h 21600"/>
                <a:gd name="T4" fmla="*/ 15028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5028" y="0"/>
                  </a:moveTo>
                  <a:lnTo>
                    <a:pt x="15028" y="2121"/>
                  </a:lnTo>
                  <a:lnTo>
                    <a:pt x="3375" y="2121"/>
                  </a:lnTo>
                  <a:lnTo>
                    <a:pt x="3375" y="19479"/>
                  </a:lnTo>
                  <a:lnTo>
                    <a:pt x="15028" y="19479"/>
                  </a:lnTo>
                  <a:lnTo>
                    <a:pt x="15028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2121"/>
                  </a:moveTo>
                  <a:lnTo>
                    <a:pt x="1350" y="19479"/>
                  </a:lnTo>
                  <a:lnTo>
                    <a:pt x="2700" y="19479"/>
                  </a:lnTo>
                  <a:lnTo>
                    <a:pt x="2700" y="2121"/>
                  </a:lnTo>
                  <a:close/>
                </a:path>
                <a:path w="21600" h="21600">
                  <a:moveTo>
                    <a:pt x="0" y="2121"/>
                  </a:moveTo>
                  <a:lnTo>
                    <a:pt x="0" y="19479"/>
                  </a:lnTo>
                  <a:lnTo>
                    <a:pt x="675" y="19479"/>
                  </a:lnTo>
                  <a:lnTo>
                    <a:pt x="675" y="2121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2872" name="Text Box 8"/>
            <p:cNvSpPr txBox="1">
              <a:spLocks noChangeArrowheads="1"/>
            </p:cNvSpPr>
            <p:nvPr/>
          </p:nvSpPr>
          <p:spPr bwMode="auto">
            <a:xfrm>
              <a:off x="113" y="2659"/>
              <a:ext cx="998" cy="9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tint val="72941"/>
                          <a:invGamma/>
                          <a:alpha val="0"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ko-KR" b="1" dirty="0" smtClean="0">
                  <a:latin typeface="Verdana" panose="020B0604030504040204" pitchFamily="34" charset="0"/>
                  <a:ea typeface="굴림" panose="020B0600000101010101" pitchFamily="34" charset="-127"/>
                </a:rPr>
                <a:t>Neiman Marcus customers data is breached</a:t>
              </a:r>
              <a:endParaRPr lang="en-US" altLang="ko-KR" sz="1400" b="1" dirty="0">
                <a:latin typeface="Verdana" panose="020B0604030504040204" pitchFamily="34" charset="0"/>
                <a:ea typeface="굴림" panose="020B0600000101010101" pitchFamily="34" charset="-127"/>
              </a:endParaRPr>
            </a:p>
          </p:txBody>
        </p:sp>
      </p:grpSp>
      <p:grpSp>
        <p:nvGrpSpPr>
          <p:cNvPr id="292873" name="Group 9"/>
          <p:cNvGrpSpPr>
            <a:grpSpLocks/>
          </p:cNvGrpSpPr>
          <p:nvPr/>
        </p:nvGrpSpPr>
        <p:grpSpPr bwMode="auto">
          <a:xfrm>
            <a:off x="4140200" y="4178300"/>
            <a:ext cx="1584325" cy="1838325"/>
            <a:chOff x="113" y="2432"/>
            <a:chExt cx="998" cy="1158"/>
          </a:xfrm>
        </p:grpSpPr>
        <p:sp>
          <p:nvSpPr>
            <p:cNvPr id="292874" name="AutoShape 10"/>
            <p:cNvSpPr>
              <a:spLocks noChangeArrowheads="1"/>
            </p:cNvSpPr>
            <p:nvPr/>
          </p:nvSpPr>
          <p:spPr bwMode="auto">
            <a:xfrm rot="16200000">
              <a:off x="45" y="2500"/>
              <a:ext cx="1134" cy="998"/>
            </a:xfrm>
            <a:custGeom>
              <a:avLst/>
              <a:gdLst>
                <a:gd name="G0" fmla="+- 15028 0 0"/>
                <a:gd name="G1" fmla="+- 2121 0 0"/>
                <a:gd name="G2" fmla="+- 21600 0 2121"/>
                <a:gd name="G3" fmla="+- 10800 0 2121"/>
                <a:gd name="G4" fmla="+- 21600 0 15028"/>
                <a:gd name="G5" fmla="*/ G4 G3 10800"/>
                <a:gd name="G6" fmla="+- 21600 0 G5"/>
                <a:gd name="T0" fmla="*/ 15028 w 21600"/>
                <a:gd name="T1" fmla="*/ 0 h 21600"/>
                <a:gd name="T2" fmla="*/ 0 w 21600"/>
                <a:gd name="T3" fmla="*/ 10800 h 21600"/>
                <a:gd name="T4" fmla="*/ 15028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5028" y="0"/>
                  </a:moveTo>
                  <a:lnTo>
                    <a:pt x="15028" y="2121"/>
                  </a:lnTo>
                  <a:lnTo>
                    <a:pt x="3375" y="2121"/>
                  </a:lnTo>
                  <a:lnTo>
                    <a:pt x="3375" y="19479"/>
                  </a:lnTo>
                  <a:lnTo>
                    <a:pt x="15028" y="19479"/>
                  </a:lnTo>
                  <a:lnTo>
                    <a:pt x="15028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2121"/>
                  </a:moveTo>
                  <a:lnTo>
                    <a:pt x="1350" y="19479"/>
                  </a:lnTo>
                  <a:lnTo>
                    <a:pt x="2700" y="19479"/>
                  </a:lnTo>
                  <a:lnTo>
                    <a:pt x="2700" y="2121"/>
                  </a:lnTo>
                  <a:close/>
                </a:path>
                <a:path w="21600" h="21600">
                  <a:moveTo>
                    <a:pt x="0" y="2121"/>
                  </a:moveTo>
                  <a:lnTo>
                    <a:pt x="0" y="19479"/>
                  </a:lnTo>
                  <a:lnTo>
                    <a:pt x="675" y="19479"/>
                  </a:lnTo>
                  <a:lnTo>
                    <a:pt x="675" y="2121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2875" name="Text Box 11"/>
            <p:cNvSpPr txBox="1">
              <a:spLocks noChangeArrowheads="1"/>
            </p:cNvSpPr>
            <p:nvPr/>
          </p:nvSpPr>
          <p:spPr bwMode="auto">
            <a:xfrm>
              <a:off x="113" y="2659"/>
              <a:ext cx="998" cy="9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tint val="72941"/>
                          <a:invGamma/>
                          <a:alpha val="0"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ko-KR" b="1" dirty="0" smtClean="0">
                  <a:latin typeface="Verdana" panose="020B0604030504040204" pitchFamily="34" charset="0"/>
                  <a:ea typeface="굴림" panose="020B0600000101010101" pitchFamily="34" charset="-127"/>
                </a:rPr>
                <a:t>WorldCom insider fraud by CEO of WorldCom</a:t>
              </a:r>
              <a:endParaRPr lang="en-US" altLang="ko-KR" sz="1400" b="1" dirty="0">
                <a:latin typeface="Verdana" panose="020B0604030504040204" pitchFamily="34" charset="0"/>
                <a:ea typeface="굴림" panose="020B0600000101010101" pitchFamily="34" charset="-127"/>
              </a:endParaRPr>
            </a:p>
          </p:txBody>
        </p:sp>
      </p:grpSp>
      <p:grpSp>
        <p:nvGrpSpPr>
          <p:cNvPr id="292876" name="Group 12"/>
          <p:cNvGrpSpPr>
            <a:grpSpLocks/>
          </p:cNvGrpSpPr>
          <p:nvPr/>
        </p:nvGrpSpPr>
        <p:grpSpPr bwMode="auto">
          <a:xfrm>
            <a:off x="6734175" y="4178300"/>
            <a:ext cx="1952626" cy="1800225"/>
            <a:chOff x="113" y="2432"/>
            <a:chExt cx="1230" cy="1134"/>
          </a:xfrm>
        </p:grpSpPr>
        <p:sp>
          <p:nvSpPr>
            <p:cNvPr id="292877" name="AutoShape 13"/>
            <p:cNvSpPr>
              <a:spLocks noChangeArrowheads="1"/>
            </p:cNvSpPr>
            <p:nvPr/>
          </p:nvSpPr>
          <p:spPr bwMode="auto">
            <a:xfrm rot="16200000">
              <a:off x="45" y="2500"/>
              <a:ext cx="1134" cy="998"/>
            </a:xfrm>
            <a:custGeom>
              <a:avLst/>
              <a:gdLst>
                <a:gd name="G0" fmla="+- 15028 0 0"/>
                <a:gd name="G1" fmla="+- 2121 0 0"/>
                <a:gd name="G2" fmla="+- 21600 0 2121"/>
                <a:gd name="G3" fmla="+- 10800 0 2121"/>
                <a:gd name="G4" fmla="+- 21600 0 15028"/>
                <a:gd name="G5" fmla="*/ G4 G3 10800"/>
                <a:gd name="G6" fmla="+- 21600 0 G5"/>
                <a:gd name="T0" fmla="*/ 15028 w 21600"/>
                <a:gd name="T1" fmla="*/ 0 h 21600"/>
                <a:gd name="T2" fmla="*/ 0 w 21600"/>
                <a:gd name="T3" fmla="*/ 10800 h 21600"/>
                <a:gd name="T4" fmla="*/ 15028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5028" y="0"/>
                  </a:moveTo>
                  <a:lnTo>
                    <a:pt x="15028" y="2121"/>
                  </a:lnTo>
                  <a:lnTo>
                    <a:pt x="3375" y="2121"/>
                  </a:lnTo>
                  <a:lnTo>
                    <a:pt x="3375" y="19479"/>
                  </a:lnTo>
                  <a:lnTo>
                    <a:pt x="15028" y="19479"/>
                  </a:lnTo>
                  <a:lnTo>
                    <a:pt x="15028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2121"/>
                  </a:moveTo>
                  <a:lnTo>
                    <a:pt x="1350" y="19479"/>
                  </a:lnTo>
                  <a:lnTo>
                    <a:pt x="2700" y="19479"/>
                  </a:lnTo>
                  <a:lnTo>
                    <a:pt x="2700" y="2121"/>
                  </a:lnTo>
                  <a:close/>
                </a:path>
                <a:path w="21600" h="21600">
                  <a:moveTo>
                    <a:pt x="0" y="2121"/>
                  </a:moveTo>
                  <a:lnTo>
                    <a:pt x="0" y="19479"/>
                  </a:lnTo>
                  <a:lnTo>
                    <a:pt x="675" y="19479"/>
                  </a:lnTo>
                  <a:lnTo>
                    <a:pt x="675" y="2121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2878" name="Text Box 14"/>
            <p:cNvSpPr txBox="1">
              <a:spLocks noChangeArrowheads="1"/>
            </p:cNvSpPr>
            <p:nvPr/>
          </p:nvSpPr>
          <p:spPr bwMode="auto">
            <a:xfrm>
              <a:off x="113" y="2659"/>
              <a:ext cx="123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tint val="72941"/>
                          <a:invGamma/>
                          <a:alpha val="0"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altLang="ko-KR" b="1" dirty="0" smtClean="0">
                  <a:latin typeface="Verdana" panose="020B0604030504040204" pitchFamily="34" charset="0"/>
                  <a:ea typeface="굴림" panose="020B0600000101010101" pitchFamily="34" charset="-127"/>
                </a:rPr>
                <a:t>Tyco International accounting fraud</a:t>
              </a:r>
              <a:endParaRPr lang="en-US" altLang="ko-KR" sz="1400" b="1" dirty="0">
                <a:latin typeface="Verdana" panose="020B0604030504040204" pitchFamily="34" charset="0"/>
                <a:ea typeface="굴림" panose="020B0600000101010101" pitchFamily="34" charset="-127"/>
              </a:endParaRPr>
            </a:p>
          </p:txBody>
        </p:sp>
      </p:grpSp>
      <p:sp>
        <p:nvSpPr>
          <p:cNvPr id="292879" name="Text Box 15"/>
          <p:cNvSpPr txBox="1">
            <a:spLocks noChangeArrowheads="1"/>
          </p:cNvSpPr>
          <p:nvPr/>
        </p:nvSpPr>
        <p:spPr bwMode="auto">
          <a:xfrm rot="16200000">
            <a:off x="1480961" y="461566"/>
            <a:ext cx="1046440" cy="294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ctr" eaLnBrk="0" hangingPunct="0"/>
            <a:r>
              <a:rPr lang="en-US" altLang="ko-KR" sz="2800" b="1" dirty="0" smtClean="0">
                <a:ea typeface="굴림" panose="020B0600000101010101" pitchFamily="34" charset="-127"/>
              </a:rPr>
              <a:t>Trend of Scandals </a:t>
            </a:r>
            <a:endParaRPr lang="en-US" altLang="ko-KR" sz="2800" b="1" dirty="0">
              <a:ea typeface="굴림" panose="020B0600000101010101" pitchFamily="34" charset="-127"/>
            </a:endParaRPr>
          </a:p>
        </p:txBody>
      </p:sp>
      <p:grpSp>
        <p:nvGrpSpPr>
          <p:cNvPr id="292880" name="Group 16"/>
          <p:cNvGrpSpPr>
            <a:grpSpLocks/>
          </p:cNvGrpSpPr>
          <p:nvPr/>
        </p:nvGrpSpPr>
        <p:grpSpPr bwMode="auto">
          <a:xfrm>
            <a:off x="468313" y="2705100"/>
            <a:ext cx="1439862" cy="1439863"/>
            <a:chOff x="249" y="1979"/>
            <a:chExt cx="907" cy="907"/>
          </a:xfrm>
        </p:grpSpPr>
        <p:grpSp>
          <p:nvGrpSpPr>
            <p:cNvPr id="292881" name="Group 17"/>
            <p:cNvGrpSpPr>
              <a:grpSpLocks/>
            </p:cNvGrpSpPr>
            <p:nvPr/>
          </p:nvGrpSpPr>
          <p:grpSpPr bwMode="auto">
            <a:xfrm>
              <a:off x="249" y="1979"/>
              <a:ext cx="907" cy="907"/>
              <a:chOff x="431" y="2750"/>
              <a:chExt cx="1134" cy="993"/>
            </a:xfrm>
          </p:grpSpPr>
          <p:grpSp>
            <p:nvGrpSpPr>
              <p:cNvPr id="292882" name="Group 18"/>
              <p:cNvGrpSpPr>
                <a:grpSpLocks/>
              </p:cNvGrpSpPr>
              <p:nvPr/>
            </p:nvGrpSpPr>
            <p:grpSpPr bwMode="auto">
              <a:xfrm>
                <a:off x="431" y="2750"/>
                <a:ext cx="1134" cy="993"/>
                <a:chOff x="868" y="1477"/>
                <a:chExt cx="4251" cy="2141"/>
              </a:xfrm>
            </p:grpSpPr>
            <p:sp>
              <p:nvSpPr>
                <p:cNvPr id="292883" name="Oval 19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2884" name="Oval 20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92885" name="Oval 21"/>
              <p:cNvSpPr>
                <a:spLocks noChangeArrowheads="1"/>
              </p:cNvSpPr>
              <p:nvPr/>
            </p:nvSpPr>
            <p:spPr bwMode="auto">
              <a:xfrm flipH="1">
                <a:off x="522" y="2840"/>
                <a:ext cx="953" cy="79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2886" name="Oval 22"/>
              <p:cNvSpPr>
                <a:spLocks noChangeArrowheads="1"/>
              </p:cNvSpPr>
              <p:nvPr/>
            </p:nvSpPr>
            <p:spPr bwMode="auto">
              <a:xfrm flipH="1">
                <a:off x="611" y="2862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35686"/>
                      <a:invGamma/>
                    </a:schemeClr>
                  </a:gs>
                  <a:gs pos="100000">
                    <a:schemeClr val="accent2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92887" name="Rectangle 23"/>
            <p:cNvSpPr>
              <a:spLocks noChangeArrowheads="1"/>
            </p:cNvSpPr>
            <p:nvPr/>
          </p:nvSpPr>
          <p:spPr bwMode="auto">
            <a:xfrm>
              <a:off x="249" y="2266"/>
              <a:ext cx="90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4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Scandal</a:t>
              </a:r>
              <a:endParaRPr lang="en-US" sz="24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2888" name="Group 24"/>
          <p:cNvGrpSpPr>
            <a:grpSpLocks/>
          </p:cNvGrpSpPr>
          <p:nvPr/>
        </p:nvGrpSpPr>
        <p:grpSpPr bwMode="auto">
          <a:xfrm>
            <a:off x="6516688" y="2128838"/>
            <a:ext cx="2016125" cy="2016125"/>
            <a:chOff x="4059" y="1616"/>
            <a:chExt cx="1270" cy="1270"/>
          </a:xfrm>
        </p:grpSpPr>
        <p:grpSp>
          <p:nvGrpSpPr>
            <p:cNvPr id="292889" name="Group 25"/>
            <p:cNvGrpSpPr>
              <a:grpSpLocks/>
            </p:cNvGrpSpPr>
            <p:nvPr/>
          </p:nvGrpSpPr>
          <p:grpSpPr bwMode="auto">
            <a:xfrm>
              <a:off x="4059" y="1616"/>
              <a:ext cx="1270" cy="1270"/>
              <a:chOff x="4195" y="2750"/>
              <a:chExt cx="1134" cy="993"/>
            </a:xfrm>
          </p:grpSpPr>
          <p:grpSp>
            <p:nvGrpSpPr>
              <p:cNvPr id="292890" name="Group 26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92891" name="Oval 27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2892" name="Oval 28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92893" name="Oval 29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2894" name="Oval 30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92895" name="Rectangle 31"/>
            <p:cNvSpPr>
              <a:spLocks noChangeArrowheads="1"/>
            </p:cNvSpPr>
            <p:nvPr/>
          </p:nvSpPr>
          <p:spPr bwMode="auto">
            <a:xfrm>
              <a:off x="4059" y="2024"/>
              <a:ext cx="127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36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Scandal</a:t>
              </a:r>
              <a:endParaRPr lang="en-US" sz="36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2896" name="Group 32"/>
          <p:cNvGrpSpPr>
            <a:grpSpLocks/>
          </p:cNvGrpSpPr>
          <p:nvPr/>
        </p:nvGrpSpPr>
        <p:grpSpPr bwMode="auto">
          <a:xfrm>
            <a:off x="2124075" y="2568575"/>
            <a:ext cx="1584325" cy="1576388"/>
            <a:chOff x="1292" y="1893"/>
            <a:chExt cx="998" cy="993"/>
          </a:xfrm>
        </p:grpSpPr>
        <p:grpSp>
          <p:nvGrpSpPr>
            <p:cNvPr id="292897" name="Group 33"/>
            <p:cNvGrpSpPr>
              <a:grpSpLocks/>
            </p:cNvGrpSpPr>
            <p:nvPr/>
          </p:nvGrpSpPr>
          <p:grpSpPr bwMode="auto">
            <a:xfrm>
              <a:off x="1292" y="1893"/>
              <a:ext cx="998" cy="993"/>
              <a:chOff x="2336" y="3117"/>
              <a:chExt cx="1134" cy="993"/>
            </a:xfrm>
          </p:grpSpPr>
          <p:grpSp>
            <p:nvGrpSpPr>
              <p:cNvPr id="292898" name="Group 34"/>
              <p:cNvGrpSpPr>
                <a:grpSpLocks/>
              </p:cNvGrpSpPr>
              <p:nvPr/>
            </p:nvGrpSpPr>
            <p:grpSpPr bwMode="auto">
              <a:xfrm>
                <a:off x="2336" y="3117"/>
                <a:ext cx="1134" cy="993"/>
                <a:chOff x="868" y="1477"/>
                <a:chExt cx="4251" cy="2141"/>
              </a:xfrm>
            </p:grpSpPr>
            <p:sp>
              <p:nvSpPr>
                <p:cNvPr id="292899" name="Oval 35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2900" name="Oval 36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92901" name="Oval 37"/>
              <p:cNvSpPr>
                <a:spLocks noChangeArrowheads="1"/>
              </p:cNvSpPr>
              <p:nvPr/>
            </p:nvSpPr>
            <p:spPr bwMode="auto">
              <a:xfrm flipH="1">
                <a:off x="2427" y="3208"/>
                <a:ext cx="953" cy="79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2902" name="Oval 38"/>
              <p:cNvSpPr>
                <a:spLocks noChangeArrowheads="1"/>
              </p:cNvSpPr>
              <p:nvPr/>
            </p:nvSpPr>
            <p:spPr bwMode="auto">
              <a:xfrm flipH="1">
                <a:off x="2515" y="3229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42353"/>
                      <a:invGamma/>
                    </a:schemeClr>
                  </a:gs>
                  <a:gs pos="100000">
                    <a:schemeClr val="accent1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92903" name="Rectangle 39"/>
            <p:cNvSpPr>
              <a:spLocks noChangeArrowheads="1"/>
            </p:cNvSpPr>
            <p:nvPr/>
          </p:nvSpPr>
          <p:spPr bwMode="auto">
            <a:xfrm>
              <a:off x="1292" y="2205"/>
              <a:ext cx="998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Scandal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2904" name="Group 40"/>
          <p:cNvGrpSpPr>
            <a:grpSpLocks/>
          </p:cNvGrpSpPr>
          <p:nvPr/>
        </p:nvGrpSpPr>
        <p:grpSpPr bwMode="auto">
          <a:xfrm>
            <a:off x="4068763" y="2344738"/>
            <a:ext cx="1800225" cy="1800225"/>
            <a:chOff x="2517" y="1752"/>
            <a:chExt cx="1134" cy="1134"/>
          </a:xfrm>
        </p:grpSpPr>
        <p:grpSp>
          <p:nvGrpSpPr>
            <p:cNvPr id="292905" name="Group 41"/>
            <p:cNvGrpSpPr>
              <a:grpSpLocks/>
            </p:cNvGrpSpPr>
            <p:nvPr/>
          </p:nvGrpSpPr>
          <p:grpSpPr bwMode="auto">
            <a:xfrm>
              <a:off x="2517" y="1752"/>
              <a:ext cx="1134" cy="1134"/>
              <a:chOff x="4195" y="2750"/>
              <a:chExt cx="1134" cy="993"/>
            </a:xfrm>
          </p:grpSpPr>
          <p:grpSp>
            <p:nvGrpSpPr>
              <p:cNvPr id="292906" name="Group 42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92907" name="Oval 43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2908" name="Oval 44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92909" name="Oval 45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2910" name="Oval 46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5686"/>
                      <a:invGamma/>
                    </a:schemeClr>
                  </a:gs>
                  <a:gs pos="100000">
                    <a:schemeClr val="hlink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92911" name="Rectangle 47"/>
            <p:cNvSpPr>
              <a:spLocks noChangeArrowheads="1"/>
            </p:cNvSpPr>
            <p:nvPr/>
          </p:nvSpPr>
          <p:spPr bwMode="auto">
            <a:xfrm>
              <a:off x="2517" y="2115"/>
              <a:ext cx="1134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32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Scandal</a:t>
              </a:r>
              <a:endParaRPr lang="en-US" sz="32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70942" y="6248159"/>
            <a:ext cx="7672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MaxCDN.(2013). 25 biggest corporate scandals. Retrieved </a:t>
            </a:r>
            <a:r>
              <a:rPr lang="en-US" sz="1400" dirty="0" smtClean="0"/>
              <a:t>from http://list25.com/25/biggest-corporate-scandals/ever</a:t>
            </a:r>
            <a:endParaRPr lang="en-US" sz="14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22" name="Group 2"/>
          <p:cNvGrpSpPr>
            <a:grpSpLocks/>
          </p:cNvGrpSpPr>
          <p:nvPr/>
        </p:nvGrpSpPr>
        <p:grpSpPr bwMode="auto">
          <a:xfrm>
            <a:off x="2351088" y="3005138"/>
            <a:ext cx="4741862" cy="3303587"/>
            <a:chOff x="1438" y="1888"/>
            <a:chExt cx="2987" cy="2081"/>
          </a:xfrm>
        </p:grpSpPr>
        <p:sp>
          <p:nvSpPr>
            <p:cNvPr id="286723" name="AutoShape 3"/>
            <p:cNvSpPr>
              <a:spLocks noChangeArrowheads="1"/>
            </p:cNvSpPr>
            <p:nvPr/>
          </p:nvSpPr>
          <p:spPr bwMode="auto">
            <a:xfrm rot="10582451">
              <a:off x="1438" y="3106"/>
              <a:ext cx="363" cy="318"/>
            </a:xfrm>
            <a:prstGeom prst="chevron">
              <a:avLst>
                <a:gd name="adj" fmla="val 28538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6902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6724" name="AutoShape 4"/>
            <p:cNvSpPr>
              <a:spLocks noChangeArrowheads="1"/>
            </p:cNvSpPr>
            <p:nvPr/>
          </p:nvSpPr>
          <p:spPr bwMode="auto">
            <a:xfrm rot="16200000">
              <a:off x="2950" y="1911"/>
              <a:ext cx="363" cy="318"/>
            </a:xfrm>
            <a:prstGeom prst="chevron">
              <a:avLst>
                <a:gd name="adj" fmla="val 28538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86725" name="Group 5"/>
            <p:cNvGrpSpPr>
              <a:grpSpLocks/>
            </p:cNvGrpSpPr>
            <p:nvPr/>
          </p:nvGrpSpPr>
          <p:grpSpPr bwMode="auto">
            <a:xfrm>
              <a:off x="1860" y="2244"/>
              <a:ext cx="2565" cy="1725"/>
              <a:chOff x="1860" y="2244"/>
              <a:chExt cx="2565" cy="1725"/>
            </a:xfrm>
          </p:grpSpPr>
          <p:sp>
            <p:nvSpPr>
              <p:cNvPr id="286726" name="AutoShape 6"/>
              <p:cNvSpPr>
                <a:spLocks noChangeArrowheads="1"/>
              </p:cNvSpPr>
              <p:nvPr/>
            </p:nvSpPr>
            <p:spPr bwMode="auto">
              <a:xfrm rot="56991899">
                <a:off x="1837" y="2267"/>
                <a:ext cx="363" cy="318"/>
              </a:xfrm>
              <a:prstGeom prst="chevron">
                <a:avLst>
                  <a:gd name="adj" fmla="val 28538"/>
                </a:avLst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7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86727" name="AutoShape 7"/>
              <p:cNvSpPr>
                <a:spLocks noChangeArrowheads="1"/>
              </p:cNvSpPr>
              <p:nvPr/>
            </p:nvSpPr>
            <p:spPr bwMode="auto">
              <a:xfrm rot="18989892">
                <a:off x="4062" y="2296"/>
                <a:ext cx="363" cy="318"/>
              </a:xfrm>
              <a:prstGeom prst="chevron">
                <a:avLst>
                  <a:gd name="adj" fmla="val 28538"/>
                </a:avLst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7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86728" name="Oval 8"/>
              <p:cNvSpPr>
                <a:spLocks noChangeArrowheads="1"/>
              </p:cNvSpPr>
              <p:nvPr/>
            </p:nvSpPr>
            <p:spPr bwMode="auto">
              <a:xfrm>
                <a:off x="1879" y="2302"/>
                <a:ext cx="2404" cy="1667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86729" name="Oval 9"/>
              <p:cNvSpPr>
                <a:spLocks noChangeArrowheads="1"/>
              </p:cNvSpPr>
              <p:nvPr/>
            </p:nvSpPr>
            <p:spPr bwMode="auto">
              <a:xfrm>
                <a:off x="1914" y="2304"/>
                <a:ext cx="2343" cy="1624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5568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4000" baseline="-25000" dirty="0"/>
              </a:p>
            </p:txBody>
          </p:sp>
          <p:sp>
            <p:nvSpPr>
              <p:cNvPr id="286730" name="Oval 10"/>
              <p:cNvSpPr>
                <a:spLocks noChangeArrowheads="1"/>
              </p:cNvSpPr>
              <p:nvPr/>
            </p:nvSpPr>
            <p:spPr bwMode="auto">
              <a:xfrm flipH="1">
                <a:off x="2051" y="2341"/>
                <a:ext cx="2065" cy="119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5764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6731" name="Rectangle 11"/>
              <p:cNvSpPr>
                <a:spLocks noChangeArrowheads="1"/>
              </p:cNvSpPr>
              <p:nvPr/>
            </p:nvSpPr>
            <p:spPr bwMode="auto">
              <a:xfrm>
                <a:off x="2142" y="2791"/>
                <a:ext cx="1987" cy="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ko-KR" sz="2800" b="1" baseline="-25000" dirty="0" smtClean="0">
                    <a:ea typeface="굴림" panose="020B0600000101010101" pitchFamily="34" charset="-127"/>
                  </a:rPr>
                  <a:t>Targets Misrepresentation</a:t>
                </a:r>
              </a:p>
              <a:p>
                <a:pPr algn="ctr"/>
                <a:r>
                  <a:rPr lang="en-US" altLang="ko-KR" sz="2800" b="1" baseline="-25000" dirty="0" smtClean="0">
                    <a:ea typeface="굴림" panose="020B0600000101010101" pitchFamily="34" charset="-127"/>
                  </a:rPr>
                  <a:t>To the Public and Media</a:t>
                </a:r>
                <a:r>
                  <a:rPr lang="en-US" altLang="ko-KR" sz="3200" b="1" baseline="-25000" dirty="0" smtClean="0">
                    <a:ea typeface="굴림" panose="020B0600000101010101" pitchFamily="34" charset="-127"/>
                  </a:rPr>
                  <a:t> </a:t>
                </a:r>
                <a:endParaRPr lang="uk-UA" sz="3200" b="1" baseline="-25000" dirty="0"/>
              </a:p>
            </p:txBody>
          </p:sp>
        </p:grpSp>
      </p:grpSp>
      <p:grpSp>
        <p:nvGrpSpPr>
          <p:cNvPr id="286732" name="Group 12"/>
          <p:cNvGrpSpPr>
            <a:grpSpLocks/>
          </p:cNvGrpSpPr>
          <p:nvPr/>
        </p:nvGrpSpPr>
        <p:grpSpPr bwMode="auto">
          <a:xfrm>
            <a:off x="468313" y="4452938"/>
            <a:ext cx="1800225" cy="1576387"/>
            <a:chOff x="431" y="2750"/>
            <a:chExt cx="1134" cy="993"/>
          </a:xfrm>
        </p:grpSpPr>
        <p:grpSp>
          <p:nvGrpSpPr>
            <p:cNvPr id="286733" name="Group 13"/>
            <p:cNvGrpSpPr>
              <a:grpSpLocks/>
            </p:cNvGrpSpPr>
            <p:nvPr/>
          </p:nvGrpSpPr>
          <p:grpSpPr bwMode="auto">
            <a:xfrm>
              <a:off x="431" y="2750"/>
              <a:ext cx="1134" cy="993"/>
              <a:chOff x="431" y="2750"/>
              <a:chExt cx="1134" cy="993"/>
            </a:xfrm>
          </p:grpSpPr>
          <p:grpSp>
            <p:nvGrpSpPr>
              <p:cNvPr id="286734" name="Group 14"/>
              <p:cNvGrpSpPr>
                <a:grpSpLocks/>
              </p:cNvGrpSpPr>
              <p:nvPr/>
            </p:nvGrpSpPr>
            <p:grpSpPr bwMode="auto">
              <a:xfrm>
                <a:off x="431" y="2750"/>
                <a:ext cx="1134" cy="993"/>
                <a:chOff x="868" y="1477"/>
                <a:chExt cx="4251" cy="2141"/>
              </a:xfrm>
            </p:grpSpPr>
            <p:sp>
              <p:nvSpPr>
                <p:cNvPr id="286735" name="Oval 15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6736" name="Oval 16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6737" name="Oval 17"/>
              <p:cNvSpPr>
                <a:spLocks noChangeArrowheads="1"/>
              </p:cNvSpPr>
              <p:nvPr/>
            </p:nvSpPr>
            <p:spPr bwMode="auto">
              <a:xfrm flipH="1">
                <a:off x="522" y="2840"/>
                <a:ext cx="953" cy="79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6738" name="Oval 18"/>
              <p:cNvSpPr>
                <a:spLocks noChangeArrowheads="1"/>
              </p:cNvSpPr>
              <p:nvPr/>
            </p:nvSpPr>
            <p:spPr bwMode="auto">
              <a:xfrm flipH="1">
                <a:off x="611" y="2862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35686"/>
                      <a:invGamma/>
                    </a:schemeClr>
                  </a:gs>
                  <a:gs pos="100000">
                    <a:schemeClr val="accent2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6739" name="Rectangle 19"/>
            <p:cNvSpPr>
              <a:spLocks noChangeArrowheads="1"/>
            </p:cNvSpPr>
            <p:nvPr/>
          </p:nvSpPr>
          <p:spPr bwMode="auto">
            <a:xfrm>
              <a:off x="628" y="2800"/>
              <a:ext cx="771" cy="7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Under reported 40 million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6740" name="Group 20"/>
          <p:cNvGrpSpPr>
            <a:grpSpLocks/>
          </p:cNvGrpSpPr>
          <p:nvPr/>
        </p:nvGrpSpPr>
        <p:grpSpPr bwMode="auto">
          <a:xfrm>
            <a:off x="6805613" y="2292350"/>
            <a:ext cx="1800225" cy="1576388"/>
            <a:chOff x="4195" y="2750"/>
            <a:chExt cx="1134" cy="993"/>
          </a:xfrm>
        </p:grpSpPr>
        <p:grpSp>
          <p:nvGrpSpPr>
            <p:cNvPr id="286741" name="Group 21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86742" name="Group 22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86743" name="Oval 23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6744" name="Oval 24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6745" name="Oval 25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6746" name="Oval 26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6747" name="Rectangle 27"/>
            <p:cNvSpPr>
              <a:spLocks noChangeArrowheads="1"/>
            </p:cNvSpPr>
            <p:nvPr/>
          </p:nvSpPr>
          <p:spPr bwMode="auto">
            <a:xfrm>
              <a:off x="4377" y="3067"/>
              <a:ext cx="859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Response Times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6748" name="Group 28"/>
          <p:cNvGrpSpPr>
            <a:grpSpLocks/>
          </p:cNvGrpSpPr>
          <p:nvPr/>
        </p:nvGrpSpPr>
        <p:grpSpPr bwMode="auto">
          <a:xfrm>
            <a:off x="1476375" y="2212976"/>
            <a:ext cx="1800225" cy="1576389"/>
            <a:chOff x="1111" y="1394"/>
            <a:chExt cx="1134" cy="993"/>
          </a:xfrm>
        </p:grpSpPr>
        <p:grpSp>
          <p:nvGrpSpPr>
            <p:cNvPr id="286749" name="Group 29"/>
            <p:cNvGrpSpPr>
              <a:grpSpLocks/>
            </p:cNvGrpSpPr>
            <p:nvPr/>
          </p:nvGrpSpPr>
          <p:grpSpPr bwMode="auto">
            <a:xfrm>
              <a:off x="1111" y="1394"/>
              <a:ext cx="1134" cy="993"/>
              <a:chOff x="2336" y="3117"/>
              <a:chExt cx="1134" cy="993"/>
            </a:xfrm>
          </p:grpSpPr>
          <p:grpSp>
            <p:nvGrpSpPr>
              <p:cNvPr id="286750" name="Group 30"/>
              <p:cNvGrpSpPr>
                <a:grpSpLocks/>
              </p:cNvGrpSpPr>
              <p:nvPr/>
            </p:nvGrpSpPr>
            <p:grpSpPr bwMode="auto">
              <a:xfrm>
                <a:off x="2336" y="3117"/>
                <a:ext cx="1134" cy="993"/>
                <a:chOff x="868" y="1477"/>
                <a:chExt cx="4251" cy="2141"/>
              </a:xfrm>
            </p:grpSpPr>
            <p:sp>
              <p:nvSpPr>
                <p:cNvPr id="286751" name="Oval 31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6752" name="Oval 32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6753" name="Oval 33"/>
              <p:cNvSpPr>
                <a:spLocks noChangeArrowheads="1"/>
              </p:cNvSpPr>
              <p:nvPr/>
            </p:nvSpPr>
            <p:spPr bwMode="auto">
              <a:xfrm flipH="1">
                <a:off x="2427" y="3208"/>
                <a:ext cx="953" cy="79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6754" name="Oval 34"/>
              <p:cNvSpPr>
                <a:spLocks noChangeArrowheads="1"/>
              </p:cNvSpPr>
              <p:nvPr/>
            </p:nvSpPr>
            <p:spPr bwMode="auto">
              <a:xfrm flipH="1">
                <a:off x="2515" y="3229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42353"/>
                      <a:invGamma/>
                    </a:schemeClr>
                  </a:gs>
                  <a:gs pos="100000">
                    <a:schemeClr val="accent1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6755" name="Rectangle 35"/>
            <p:cNvSpPr>
              <a:spLocks noChangeArrowheads="1"/>
            </p:cNvSpPr>
            <p:nvPr/>
          </p:nvSpPr>
          <p:spPr bwMode="auto">
            <a:xfrm>
              <a:off x="1318" y="1452"/>
              <a:ext cx="771" cy="7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>
                  <a:solidFill>
                    <a:schemeClr val="bg1"/>
                  </a:solidFill>
                  <a:ea typeface="굴림" panose="020B0600000101010101" pitchFamily="34" charset="-127"/>
                </a:rPr>
                <a:t>A</a:t>
              </a:r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ware of hackers in July 2013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6756" name="Group 36"/>
          <p:cNvGrpSpPr>
            <a:grpSpLocks/>
          </p:cNvGrpSpPr>
          <p:nvPr/>
        </p:nvGrpSpPr>
        <p:grpSpPr bwMode="auto">
          <a:xfrm>
            <a:off x="4043363" y="1349375"/>
            <a:ext cx="1898650" cy="1576388"/>
            <a:chOff x="4133" y="2750"/>
            <a:chExt cx="1196" cy="993"/>
          </a:xfrm>
        </p:grpSpPr>
        <p:grpSp>
          <p:nvGrpSpPr>
            <p:cNvPr id="286757" name="Group 37"/>
            <p:cNvGrpSpPr>
              <a:grpSpLocks/>
            </p:cNvGrpSpPr>
            <p:nvPr/>
          </p:nvGrpSpPr>
          <p:grpSpPr bwMode="auto">
            <a:xfrm>
              <a:off x="4133" y="2750"/>
              <a:ext cx="1196" cy="993"/>
              <a:chOff x="4133" y="2750"/>
              <a:chExt cx="1196" cy="993"/>
            </a:xfrm>
          </p:grpSpPr>
          <p:grpSp>
            <p:nvGrpSpPr>
              <p:cNvPr id="286758" name="Group 38"/>
              <p:cNvGrpSpPr>
                <a:grpSpLocks/>
              </p:cNvGrpSpPr>
              <p:nvPr/>
            </p:nvGrpSpPr>
            <p:grpSpPr bwMode="auto">
              <a:xfrm>
                <a:off x="4133" y="2750"/>
                <a:ext cx="1196" cy="993"/>
                <a:chOff x="635" y="1477"/>
                <a:chExt cx="4484" cy="2141"/>
              </a:xfrm>
            </p:grpSpPr>
            <p:sp>
              <p:nvSpPr>
                <p:cNvPr id="286759" name="Oval 39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6760" name="Oval 40"/>
                <p:cNvSpPr>
                  <a:spLocks noChangeArrowheads="1"/>
                </p:cNvSpPr>
                <p:nvPr/>
              </p:nvSpPr>
              <p:spPr bwMode="auto">
                <a:xfrm>
                  <a:off x="635" y="1477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6761" name="Oval 41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6762" name="Oval 42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5686"/>
                      <a:invGamma/>
                    </a:schemeClr>
                  </a:gs>
                  <a:gs pos="100000">
                    <a:schemeClr val="hlink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6763" name="Rectangle 43"/>
            <p:cNvSpPr>
              <a:spLocks noChangeArrowheads="1"/>
            </p:cNvSpPr>
            <p:nvPr/>
          </p:nvSpPr>
          <p:spPr bwMode="auto">
            <a:xfrm>
              <a:off x="4332" y="2953"/>
              <a:ext cx="856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Cover-Up Time-Line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81051" y="6347084"/>
            <a:ext cx="80581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Rosenblum, P. (2014). The Target data breach is becoming a nightmare. </a:t>
            </a:r>
            <a:r>
              <a:rPr lang="en-US" sz="1200" i="1" dirty="0"/>
              <a:t>Forbes.</a:t>
            </a:r>
            <a:r>
              <a:rPr lang="en-US" sz="1200" dirty="0"/>
              <a:t> Retrieved January 30, 2014 from http://www.forbes.com/sites/paularosenblum/2014/01/17/the-target-breach-is-becoming-a-nightmare/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AutoShape 2"/>
          <p:cNvSpPr>
            <a:spLocks noChangeArrowheads="1"/>
          </p:cNvSpPr>
          <p:nvPr/>
        </p:nvSpPr>
        <p:spPr bwMode="auto">
          <a:xfrm rot="5400000">
            <a:off x="6373019" y="2429669"/>
            <a:ext cx="3240088" cy="2089150"/>
          </a:xfrm>
          <a:custGeom>
            <a:avLst/>
            <a:gdLst>
              <a:gd name="G0" fmla="+- 17885 0 0"/>
              <a:gd name="G1" fmla="+- 3413 0 0"/>
              <a:gd name="G2" fmla="+- 21600 0 3413"/>
              <a:gd name="G3" fmla="+- 10800 0 3413"/>
              <a:gd name="G4" fmla="+- 21600 0 17885"/>
              <a:gd name="G5" fmla="*/ G4 G3 10800"/>
              <a:gd name="G6" fmla="+- 21600 0 G5"/>
              <a:gd name="T0" fmla="*/ 17885 w 21600"/>
              <a:gd name="T1" fmla="*/ 0 h 21600"/>
              <a:gd name="T2" fmla="*/ 0 w 21600"/>
              <a:gd name="T3" fmla="*/ 10800 h 21600"/>
              <a:gd name="T4" fmla="*/ 17885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885" y="0"/>
                </a:moveTo>
                <a:lnTo>
                  <a:pt x="17885" y="3413"/>
                </a:lnTo>
                <a:lnTo>
                  <a:pt x="3375" y="3413"/>
                </a:lnTo>
                <a:lnTo>
                  <a:pt x="3375" y="18187"/>
                </a:lnTo>
                <a:lnTo>
                  <a:pt x="17885" y="18187"/>
                </a:lnTo>
                <a:lnTo>
                  <a:pt x="17885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413"/>
                </a:moveTo>
                <a:lnTo>
                  <a:pt x="1350" y="18187"/>
                </a:lnTo>
                <a:lnTo>
                  <a:pt x="2700" y="18187"/>
                </a:lnTo>
                <a:lnTo>
                  <a:pt x="2700" y="3413"/>
                </a:lnTo>
                <a:close/>
              </a:path>
              <a:path w="21600" h="21600">
                <a:moveTo>
                  <a:pt x="0" y="3413"/>
                </a:moveTo>
                <a:lnTo>
                  <a:pt x="0" y="18187"/>
                </a:lnTo>
                <a:lnTo>
                  <a:pt x="675" y="18187"/>
                </a:lnTo>
                <a:lnTo>
                  <a:pt x="675" y="3413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7987" name="AutoShape 3"/>
          <p:cNvSpPr>
            <a:spLocks noChangeArrowheads="1"/>
          </p:cNvSpPr>
          <p:nvPr/>
        </p:nvSpPr>
        <p:spPr bwMode="auto">
          <a:xfrm rot="5400000">
            <a:off x="4175125" y="2465388"/>
            <a:ext cx="3168650" cy="2089150"/>
          </a:xfrm>
          <a:custGeom>
            <a:avLst/>
            <a:gdLst>
              <a:gd name="G0" fmla="+- 17888 0 0"/>
              <a:gd name="G1" fmla="+- 2823 0 0"/>
              <a:gd name="G2" fmla="+- 21600 0 2823"/>
              <a:gd name="G3" fmla="+- 10800 0 2823"/>
              <a:gd name="G4" fmla="+- 21600 0 17888"/>
              <a:gd name="G5" fmla="*/ G4 G3 10800"/>
              <a:gd name="G6" fmla="+- 21600 0 G5"/>
              <a:gd name="T0" fmla="*/ 17888 w 21600"/>
              <a:gd name="T1" fmla="*/ 0 h 21600"/>
              <a:gd name="T2" fmla="*/ 0 w 21600"/>
              <a:gd name="T3" fmla="*/ 10800 h 21600"/>
              <a:gd name="T4" fmla="*/ 17888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888" y="0"/>
                </a:moveTo>
                <a:lnTo>
                  <a:pt x="17888" y="2823"/>
                </a:lnTo>
                <a:lnTo>
                  <a:pt x="3375" y="2823"/>
                </a:lnTo>
                <a:lnTo>
                  <a:pt x="3375" y="18777"/>
                </a:lnTo>
                <a:lnTo>
                  <a:pt x="17888" y="18777"/>
                </a:lnTo>
                <a:lnTo>
                  <a:pt x="17888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823"/>
                </a:moveTo>
                <a:lnTo>
                  <a:pt x="1350" y="18777"/>
                </a:lnTo>
                <a:lnTo>
                  <a:pt x="2700" y="18777"/>
                </a:lnTo>
                <a:lnTo>
                  <a:pt x="2700" y="2823"/>
                </a:lnTo>
                <a:close/>
              </a:path>
              <a:path w="21600" h="21600">
                <a:moveTo>
                  <a:pt x="0" y="2823"/>
                </a:moveTo>
                <a:lnTo>
                  <a:pt x="0" y="18777"/>
                </a:lnTo>
                <a:lnTo>
                  <a:pt x="675" y="18777"/>
                </a:lnTo>
                <a:lnTo>
                  <a:pt x="675" y="2823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7988" name="AutoShape 4"/>
          <p:cNvSpPr>
            <a:spLocks noChangeArrowheads="1"/>
          </p:cNvSpPr>
          <p:nvPr/>
        </p:nvSpPr>
        <p:spPr bwMode="auto">
          <a:xfrm rot="5400000">
            <a:off x="1764506" y="2429669"/>
            <a:ext cx="3240088" cy="2089150"/>
          </a:xfrm>
          <a:custGeom>
            <a:avLst/>
            <a:gdLst>
              <a:gd name="G0" fmla="+- 17885 0 0"/>
              <a:gd name="G1" fmla="+- 3217 0 0"/>
              <a:gd name="G2" fmla="+- 21600 0 3217"/>
              <a:gd name="G3" fmla="+- 10800 0 3217"/>
              <a:gd name="G4" fmla="+- 21600 0 17885"/>
              <a:gd name="G5" fmla="*/ G4 G3 10800"/>
              <a:gd name="G6" fmla="+- 21600 0 G5"/>
              <a:gd name="T0" fmla="*/ 17885 w 21600"/>
              <a:gd name="T1" fmla="*/ 0 h 21600"/>
              <a:gd name="T2" fmla="*/ 0 w 21600"/>
              <a:gd name="T3" fmla="*/ 10800 h 21600"/>
              <a:gd name="T4" fmla="*/ 17885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885" y="0"/>
                </a:moveTo>
                <a:lnTo>
                  <a:pt x="17885" y="3217"/>
                </a:lnTo>
                <a:lnTo>
                  <a:pt x="3375" y="3217"/>
                </a:lnTo>
                <a:lnTo>
                  <a:pt x="3375" y="18383"/>
                </a:lnTo>
                <a:lnTo>
                  <a:pt x="17885" y="18383"/>
                </a:lnTo>
                <a:lnTo>
                  <a:pt x="17885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217"/>
                </a:moveTo>
                <a:lnTo>
                  <a:pt x="1350" y="18383"/>
                </a:lnTo>
                <a:lnTo>
                  <a:pt x="2700" y="18383"/>
                </a:lnTo>
                <a:lnTo>
                  <a:pt x="2700" y="3217"/>
                </a:lnTo>
                <a:close/>
              </a:path>
              <a:path w="21600" h="21600">
                <a:moveTo>
                  <a:pt x="0" y="3217"/>
                </a:moveTo>
                <a:lnTo>
                  <a:pt x="0" y="18383"/>
                </a:lnTo>
                <a:lnTo>
                  <a:pt x="675" y="18383"/>
                </a:lnTo>
                <a:lnTo>
                  <a:pt x="675" y="3217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7989" name="AutoShape 5"/>
          <p:cNvSpPr>
            <a:spLocks noChangeArrowheads="1"/>
          </p:cNvSpPr>
          <p:nvPr/>
        </p:nvSpPr>
        <p:spPr bwMode="auto">
          <a:xfrm rot="5400000">
            <a:off x="-433387" y="2465388"/>
            <a:ext cx="3168650" cy="2089150"/>
          </a:xfrm>
          <a:custGeom>
            <a:avLst/>
            <a:gdLst>
              <a:gd name="G0" fmla="+- 17888 0 0"/>
              <a:gd name="G1" fmla="+- 3315 0 0"/>
              <a:gd name="G2" fmla="+- 21600 0 3315"/>
              <a:gd name="G3" fmla="+- 10800 0 3315"/>
              <a:gd name="G4" fmla="+- 21600 0 17888"/>
              <a:gd name="G5" fmla="*/ G4 G3 10800"/>
              <a:gd name="G6" fmla="+- 21600 0 G5"/>
              <a:gd name="T0" fmla="*/ 17888 w 21600"/>
              <a:gd name="T1" fmla="*/ 0 h 21600"/>
              <a:gd name="T2" fmla="*/ 0 w 21600"/>
              <a:gd name="T3" fmla="*/ 10800 h 21600"/>
              <a:gd name="T4" fmla="*/ 17888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888" y="0"/>
                </a:moveTo>
                <a:lnTo>
                  <a:pt x="17888" y="3315"/>
                </a:lnTo>
                <a:lnTo>
                  <a:pt x="3375" y="3315"/>
                </a:lnTo>
                <a:lnTo>
                  <a:pt x="3375" y="18285"/>
                </a:lnTo>
                <a:lnTo>
                  <a:pt x="17888" y="18285"/>
                </a:lnTo>
                <a:lnTo>
                  <a:pt x="17888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315"/>
                </a:moveTo>
                <a:lnTo>
                  <a:pt x="1350" y="18285"/>
                </a:lnTo>
                <a:lnTo>
                  <a:pt x="2700" y="18285"/>
                </a:lnTo>
                <a:lnTo>
                  <a:pt x="2700" y="3315"/>
                </a:lnTo>
                <a:close/>
              </a:path>
              <a:path w="21600" h="21600">
                <a:moveTo>
                  <a:pt x="0" y="3315"/>
                </a:moveTo>
                <a:lnTo>
                  <a:pt x="0" y="18285"/>
                </a:lnTo>
                <a:lnTo>
                  <a:pt x="675" y="18285"/>
                </a:lnTo>
                <a:lnTo>
                  <a:pt x="675" y="3315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97990" name="Group 6"/>
          <p:cNvGrpSpPr>
            <a:grpSpLocks/>
          </p:cNvGrpSpPr>
          <p:nvPr/>
        </p:nvGrpSpPr>
        <p:grpSpPr bwMode="auto">
          <a:xfrm>
            <a:off x="0" y="1782763"/>
            <a:ext cx="7667625" cy="287337"/>
            <a:chOff x="609" y="2024"/>
            <a:chExt cx="4083" cy="230"/>
          </a:xfrm>
        </p:grpSpPr>
        <p:sp>
          <p:nvSpPr>
            <p:cNvPr id="297991" name="AutoShape 7"/>
            <p:cNvSpPr>
              <a:spLocks noChangeArrowheads="1"/>
            </p:cNvSpPr>
            <p:nvPr/>
          </p:nvSpPr>
          <p:spPr bwMode="auto">
            <a:xfrm>
              <a:off x="609" y="2024"/>
              <a:ext cx="4083" cy="230"/>
            </a:xfrm>
            <a:prstGeom prst="roundRect">
              <a:avLst>
                <a:gd name="adj" fmla="val 0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7992" name="AutoShape 8"/>
            <p:cNvSpPr>
              <a:spLocks noChangeArrowheads="1"/>
            </p:cNvSpPr>
            <p:nvPr/>
          </p:nvSpPr>
          <p:spPr bwMode="auto">
            <a:xfrm rot="10800000">
              <a:off x="609" y="2031"/>
              <a:ext cx="4083" cy="12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folHlink">
                    <a:alpha val="0"/>
                  </a:schemeClr>
                </a:gs>
                <a:gs pos="100000">
                  <a:schemeClr val="folHlink">
                    <a:gamma/>
                    <a:tint val="0"/>
                    <a:invGamma/>
                    <a:alpha val="67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7993" name="Group 9"/>
          <p:cNvGrpSpPr>
            <a:grpSpLocks/>
          </p:cNvGrpSpPr>
          <p:nvPr/>
        </p:nvGrpSpPr>
        <p:grpSpPr bwMode="auto">
          <a:xfrm>
            <a:off x="1042988" y="6389688"/>
            <a:ext cx="8101012" cy="287337"/>
            <a:chOff x="609" y="2024"/>
            <a:chExt cx="4083" cy="230"/>
          </a:xfrm>
        </p:grpSpPr>
        <p:sp>
          <p:nvSpPr>
            <p:cNvPr id="297994" name="AutoShape 10"/>
            <p:cNvSpPr>
              <a:spLocks noChangeArrowheads="1"/>
            </p:cNvSpPr>
            <p:nvPr/>
          </p:nvSpPr>
          <p:spPr bwMode="auto">
            <a:xfrm>
              <a:off x="609" y="2024"/>
              <a:ext cx="4083" cy="230"/>
            </a:xfrm>
            <a:prstGeom prst="roundRect">
              <a:avLst>
                <a:gd name="adj" fmla="val 0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7995" name="AutoShape 11"/>
            <p:cNvSpPr>
              <a:spLocks noChangeArrowheads="1"/>
            </p:cNvSpPr>
            <p:nvPr/>
          </p:nvSpPr>
          <p:spPr bwMode="auto">
            <a:xfrm rot="10800000">
              <a:off x="609" y="2031"/>
              <a:ext cx="4083" cy="12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folHlink">
                    <a:alpha val="0"/>
                  </a:schemeClr>
                </a:gs>
                <a:gs pos="100000">
                  <a:schemeClr val="folHlink">
                    <a:gamma/>
                    <a:tint val="0"/>
                    <a:invGamma/>
                    <a:alpha val="67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dirty="0"/>
            </a:p>
          </p:txBody>
        </p:sp>
      </p:grpSp>
      <p:sp>
        <p:nvSpPr>
          <p:cNvPr id="297996" name="Text Box 12"/>
          <p:cNvSpPr txBox="1">
            <a:spLocks noChangeArrowheads="1"/>
          </p:cNvSpPr>
          <p:nvPr/>
        </p:nvSpPr>
        <p:spPr bwMode="auto">
          <a:xfrm>
            <a:off x="322263" y="3194050"/>
            <a:ext cx="1584325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72941"/>
                        <a:invGamma/>
                        <a:alpha val="39999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ko-KR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New </a:t>
            </a:r>
            <a:r>
              <a:rPr lang="en-US" altLang="ko-KR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legislation on disclosure laws</a:t>
            </a: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>
              <a:buFontTx/>
              <a:buChar char="•"/>
            </a:pP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  <p:sp>
        <p:nvSpPr>
          <p:cNvPr id="297997" name="Text Box 13"/>
          <p:cNvSpPr txBox="1">
            <a:spLocks noChangeArrowheads="1"/>
          </p:cNvSpPr>
          <p:nvPr/>
        </p:nvSpPr>
        <p:spPr bwMode="auto">
          <a:xfrm>
            <a:off x="2627313" y="3294063"/>
            <a:ext cx="1584325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72941"/>
                        <a:invGamma/>
                        <a:alpha val="39999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ko-KR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Public using more cash than credit cards</a:t>
            </a:r>
            <a:endParaRPr lang="en-US" altLang="ko-KR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/>
            <a:endParaRPr lang="en-US" altLang="ko-KR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/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>
              <a:buFontTx/>
              <a:buChar char="•"/>
            </a:pP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  <p:sp>
        <p:nvSpPr>
          <p:cNvPr id="297998" name="Text Box 14"/>
          <p:cNvSpPr txBox="1">
            <a:spLocks noChangeArrowheads="1"/>
          </p:cNvSpPr>
          <p:nvPr/>
        </p:nvSpPr>
        <p:spPr bwMode="auto">
          <a:xfrm>
            <a:off x="4967288" y="3294063"/>
            <a:ext cx="1584325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72941"/>
                        <a:invGamma/>
                        <a:alpha val="39999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ko-KR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California was the first to  pass disclosure law</a:t>
            </a: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>
              <a:buFontTx/>
              <a:buChar char="•"/>
            </a:pP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  <p:sp>
        <p:nvSpPr>
          <p:cNvPr id="297999" name="Text Box 15"/>
          <p:cNvSpPr txBox="1">
            <a:spLocks noChangeArrowheads="1"/>
          </p:cNvSpPr>
          <p:nvPr/>
        </p:nvSpPr>
        <p:spPr bwMode="auto">
          <a:xfrm>
            <a:off x="7235825" y="3294063"/>
            <a:ext cx="1584325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72941"/>
                        <a:invGamma/>
                        <a:alpha val="39999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ko-KR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46 to 50 states have </a:t>
            </a:r>
            <a:r>
              <a:rPr lang="en-US" altLang="ko-KR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passed disclosure laws</a:t>
            </a:r>
            <a:endParaRPr lang="en-US" altLang="ko-KR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/>
            <a:endParaRPr lang="en-US" altLang="ko-KR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/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>
              <a:buFontTx/>
              <a:buChar char="•"/>
            </a:pP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  <p:grpSp>
        <p:nvGrpSpPr>
          <p:cNvPr id="298000" name="Group 16"/>
          <p:cNvGrpSpPr>
            <a:grpSpLocks/>
          </p:cNvGrpSpPr>
          <p:nvPr/>
        </p:nvGrpSpPr>
        <p:grpSpPr bwMode="auto">
          <a:xfrm>
            <a:off x="2484438" y="1357313"/>
            <a:ext cx="1800225" cy="1576387"/>
            <a:chOff x="431" y="2750"/>
            <a:chExt cx="1134" cy="993"/>
          </a:xfrm>
        </p:grpSpPr>
        <p:grpSp>
          <p:nvGrpSpPr>
            <p:cNvPr id="298001" name="Group 17"/>
            <p:cNvGrpSpPr>
              <a:grpSpLocks/>
            </p:cNvGrpSpPr>
            <p:nvPr/>
          </p:nvGrpSpPr>
          <p:grpSpPr bwMode="auto">
            <a:xfrm>
              <a:off x="431" y="2750"/>
              <a:ext cx="1134" cy="993"/>
              <a:chOff x="431" y="2750"/>
              <a:chExt cx="1134" cy="993"/>
            </a:xfrm>
          </p:grpSpPr>
          <p:grpSp>
            <p:nvGrpSpPr>
              <p:cNvPr id="298002" name="Group 18"/>
              <p:cNvGrpSpPr>
                <a:grpSpLocks/>
              </p:cNvGrpSpPr>
              <p:nvPr/>
            </p:nvGrpSpPr>
            <p:grpSpPr bwMode="auto">
              <a:xfrm>
                <a:off x="431" y="2750"/>
                <a:ext cx="1134" cy="993"/>
                <a:chOff x="868" y="1477"/>
                <a:chExt cx="4251" cy="2141"/>
              </a:xfrm>
            </p:grpSpPr>
            <p:sp>
              <p:nvSpPr>
                <p:cNvPr id="298003" name="Oval 19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8004" name="Oval 20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98005" name="Oval 21"/>
              <p:cNvSpPr>
                <a:spLocks noChangeArrowheads="1"/>
              </p:cNvSpPr>
              <p:nvPr/>
            </p:nvSpPr>
            <p:spPr bwMode="auto">
              <a:xfrm flipH="1">
                <a:off x="522" y="2840"/>
                <a:ext cx="953" cy="79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8006" name="Oval 22"/>
              <p:cNvSpPr>
                <a:spLocks noChangeArrowheads="1"/>
              </p:cNvSpPr>
              <p:nvPr/>
            </p:nvSpPr>
            <p:spPr bwMode="auto">
              <a:xfrm flipH="1">
                <a:off x="611" y="2862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35686"/>
                      <a:invGamma/>
                    </a:schemeClr>
                  </a:gs>
                  <a:gs pos="100000">
                    <a:schemeClr val="accent2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98007" name="Rectangle 23"/>
            <p:cNvSpPr>
              <a:spLocks noChangeArrowheads="1"/>
            </p:cNvSpPr>
            <p:nvPr/>
          </p:nvSpPr>
          <p:spPr bwMode="auto">
            <a:xfrm>
              <a:off x="612" y="3067"/>
              <a:ext cx="771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Results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8008" name="Group 24"/>
          <p:cNvGrpSpPr>
            <a:grpSpLocks/>
          </p:cNvGrpSpPr>
          <p:nvPr/>
        </p:nvGrpSpPr>
        <p:grpSpPr bwMode="auto">
          <a:xfrm>
            <a:off x="7092950" y="1349375"/>
            <a:ext cx="1800225" cy="1576388"/>
            <a:chOff x="4195" y="2750"/>
            <a:chExt cx="1134" cy="993"/>
          </a:xfrm>
        </p:grpSpPr>
        <p:grpSp>
          <p:nvGrpSpPr>
            <p:cNvPr id="298009" name="Group 25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98010" name="Group 26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98011" name="Oval 27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8012" name="Oval 28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98013" name="Oval 29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8014" name="Oval 30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98015" name="Rectangle 31"/>
            <p:cNvSpPr>
              <a:spLocks noChangeArrowheads="1"/>
            </p:cNvSpPr>
            <p:nvPr/>
          </p:nvSpPr>
          <p:spPr bwMode="auto">
            <a:xfrm>
              <a:off x="4377" y="3067"/>
              <a:ext cx="771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Results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8016" name="Group 32"/>
          <p:cNvGrpSpPr>
            <a:grpSpLocks/>
          </p:cNvGrpSpPr>
          <p:nvPr/>
        </p:nvGrpSpPr>
        <p:grpSpPr bwMode="auto">
          <a:xfrm>
            <a:off x="250825" y="1357313"/>
            <a:ext cx="1800225" cy="1576387"/>
            <a:chOff x="1111" y="1394"/>
            <a:chExt cx="1134" cy="993"/>
          </a:xfrm>
        </p:grpSpPr>
        <p:grpSp>
          <p:nvGrpSpPr>
            <p:cNvPr id="298017" name="Group 33"/>
            <p:cNvGrpSpPr>
              <a:grpSpLocks/>
            </p:cNvGrpSpPr>
            <p:nvPr/>
          </p:nvGrpSpPr>
          <p:grpSpPr bwMode="auto">
            <a:xfrm>
              <a:off x="1111" y="1394"/>
              <a:ext cx="1134" cy="993"/>
              <a:chOff x="2336" y="3117"/>
              <a:chExt cx="1134" cy="993"/>
            </a:xfrm>
          </p:grpSpPr>
          <p:grpSp>
            <p:nvGrpSpPr>
              <p:cNvPr id="298018" name="Group 34"/>
              <p:cNvGrpSpPr>
                <a:grpSpLocks/>
              </p:cNvGrpSpPr>
              <p:nvPr/>
            </p:nvGrpSpPr>
            <p:grpSpPr bwMode="auto">
              <a:xfrm>
                <a:off x="2336" y="3117"/>
                <a:ext cx="1134" cy="993"/>
                <a:chOff x="868" y="1477"/>
                <a:chExt cx="4251" cy="2141"/>
              </a:xfrm>
            </p:grpSpPr>
            <p:sp>
              <p:nvSpPr>
                <p:cNvPr id="298019" name="Oval 35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8020" name="Oval 36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98021" name="Oval 37"/>
              <p:cNvSpPr>
                <a:spLocks noChangeArrowheads="1"/>
              </p:cNvSpPr>
              <p:nvPr/>
            </p:nvSpPr>
            <p:spPr bwMode="auto">
              <a:xfrm flipH="1">
                <a:off x="2427" y="3208"/>
                <a:ext cx="953" cy="79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8022" name="Oval 38"/>
              <p:cNvSpPr>
                <a:spLocks noChangeArrowheads="1"/>
              </p:cNvSpPr>
              <p:nvPr/>
            </p:nvSpPr>
            <p:spPr bwMode="auto">
              <a:xfrm flipH="1">
                <a:off x="2515" y="3229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42353"/>
                      <a:invGamma/>
                    </a:schemeClr>
                  </a:gs>
                  <a:gs pos="100000">
                    <a:schemeClr val="accent1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98023" name="Rectangle 39"/>
            <p:cNvSpPr>
              <a:spLocks noChangeArrowheads="1"/>
            </p:cNvSpPr>
            <p:nvPr/>
          </p:nvSpPr>
          <p:spPr bwMode="auto">
            <a:xfrm>
              <a:off x="1292" y="1706"/>
              <a:ext cx="771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 Results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8024" name="Group 40"/>
          <p:cNvGrpSpPr>
            <a:grpSpLocks/>
          </p:cNvGrpSpPr>
          <p:nvPr/>
        </p:nvGrpSpPr>
        <p:grpSpPr bwMode="auto">
          <a:xfrm>
            <a:off x="4859338" y="1349375"/>
            <a:ext cx="1800225" cy="1576388"/>
            <a:chOff x="4195" y="2750"/>
            <a:chExt cx="1134" cy="993"/>
          </a:xfrm>
        </p:grpSpPr>
        <p:grpSp>
          <p:nvGrpSpPr>
            <p:cNvPr id="298025" name="Group 41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98026" name="Group 42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98027" name="Oval 43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8028" name="Oval 44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98029" name="Oval 45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8030" name="Oval 46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5686"/>
                      <a:invGamma/>
                    </a:schemeClr>
                  </a:gs>
                  <a:gs pos="100000">
                    <a:schemeClr val="hlink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98031" name="Rectangle 47"/>
            <p:cNvSpPr>
              <a:spLocks noChangeArrowheads="1"/>
            </p:cNvSpPr>
            <p:nvPr/>
          </p:nvSpPr>
          <p:spPr bwMode="auto">
            <a:xfrm>
              <a:off x="4377" y="3067"/>
              <a:ext cx="771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Results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79450" y="5601661"/>
            <a:ext cx="821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Freifeld, </a:t>
            </a:r>
            <a:r>
              <a:rPr lang="en-US" sz="1400" dirty="0" smtClean="0"/>
              <a:t>K. </a:t>
            </a:r>
            <a:r>
              <a:rPr lang="en-US" sz="1400" dirty="0"/>
              <a:t>(2014). U.S. companies allowed to delay disclosure of data breaches. </a:t>
            </a:r>
            <a:r>
              <a:rPr lang="en-US" sz="1400" i="1" dirty="0"/>
              <a:t>Reuters.</a:t>
            </a:r>
            <a:r>
              <a:rPr lang="en-US" sz="1400" dirty="0"/>
              <a:t> Retrieved February 1, 2014 from http://www.reuters.com/article/2014/01/16/us/target-data-notification-idUSBREAOF1LO20140116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5" name="WordArt 3"/>
          <p:cNvSpPr>
            <a:spLocks noChangeArrowheads="1" noChangeShapeType="1" noTextEdit="1"/>
          </p:cNvSpPr>
          <p:nvPr/>
        </p:nvSpPr>
        <p:spPr bwMode="gray">
          <a:xfrm>
            <a:off x="612775" y="5397500"/>
            <a:ext cx="3744913" cy="508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 dirty="0">
                <a:ln w="38100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0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700213"/>
            <a:ext cx="6623050" cy="719137"/>
          </a:xfrm>
        </p:spPr>
        <p:txBody>
          <a:bodyPr/>
          <a:lstStyle/>
          <a:p>
            <a:r>
              <a:rPr lang="en-US" sz="3000" b="1" dirty="0" smtClean="0"/>
              <a:t>Agenda</a:t>
            </a:r>
            <a:endParaRPr lang="uk-UA" sz="3000" b="1" dirty="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2492375"/>
            <a:ext cx="7643813" cy="3673475"/>
          </a:xfrm>
        </p:spPr>
        <p:txBody>
          <a:bodyPr/>
          <a:lstStyle/>
          <a:p>
            <a:r>
              <a:rPr lang="en-US" sz="2000" dirty="0" smtClean="0"/>
              <a:t>Target Background</a:t>
            </a:r>
          </a:p>
          <a:p>
            <a:r>
              <a:rPr lang="en-US" sz="2000" dirty="0" smtClean="0"/>
              <a:t>Target Scandal(Breach)</a:t>
            </a:r>
            <a:endParaRPr lang="en-US" sz="2000" dirty="0" smtClean="0"/>
          </a:p>
          <a:p>
            <a:r>
              <a:rPr lang="en-US" sz="2000" dirty="0" smtClean="0"/>
              <a:t>Reason for Data Breach</a:t>
            </a:r>
          </a:p>
          <a:p>
            <a:r>
              <a:rPr lang="en-US" sz="2000" dirty="0" smtClean="0"/>
              <a:t>Security Officer-Bill Kreb</a:t>
            </a:r>
          </a:p>
          <a:p>
            <a:r>
              <a:rPr lang="en-US" sz="2000" dirty="0" smtClean="0"/>
              <a:t>Targets Credibility</a:t>
            </a:r>
          </a:p>
          <a:p>
            <a:r>
              <a:rPr lang="en-US" sz="2000" dirty="0" smtClean="0"/>
              <a:t>Target Backlash</a:t>
            </a:r>
          </a:p>
          <a:p>
            <a:r>
              <a:rPr lang="en-US" sz="2000" dirty="0" smtClean="0"/>
              <a:t>Target Public Perception</a:t>
            </a:r>
          </a:p>
          <a:p>
            <a:r>
              <a:rPr lang="en-US" sz="2000" dirty="0" smtClean="0"/>
              <a:t>Trends of Scandal</a:t>
            </a:r>
          </a:p>
          <a:p>
            <a:r>
              <a:rPr lang="en-US" sz="2000" dirty="0" smtClean="0"/>
              <a:t>Target Misrepresentation</a:t>
            </a:r>
          </a:p>
          <a:p>
            <a:r>
              <a:rPr lang="en-US" sz="2000" dirty="0" smtClean="0"/>
              <a:t>Results</a:t>
            </a:r>
          </a:p>
          <a:p>
            <a:endParaRPr lang="en-US" sz="2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AutoShape 2"/>
          <p:cNvSpPr>
            <a:spLocks noChangeArrowheads="1"/>
          </p:cNvSpPr>
          <p:nvPr/>
        </p:nvSpPr>
        <p:spPr bwMode="auto">
          <a:xfrm rot="-19651190">
            <a:off x="4211638" y="4054475"/>
            <a:ext cx="2592387" cy="1081088"/>
          </a:xfrm>
          <a:custGeom>
            <a:avLst/>
            <a:gdLst>
              <a:gd name="G0" fmla="+- 17296 0 0"/>
              <a:gd name="G1" fmla="+- 4589 0 0"/>
              <a:gd name="G2" fmla="+- 21600 0 4589"/>
              <a:gd name="G3" fmla="+- 10800 0 4589"/>
              <a:gd name="G4" fmla="+- 21600 0 17296"/>
              <a:gd name="G5" fmla="*/ G4 G3 10800"/>
              <a:gd name="G6" fmla="+- 21600 0 G5"/>
              <a:gd name="T0" fmla="*/ 17296 w 21600"/>
              <a:gd name="T1" fmla="*/ 0 h 21600"/>
              <a:gd name="T2" fmla="*/ 0 w 21600"/>
              <a:gd name="T3" fmla="*/ 10800 h 21600"/>
              <a:gd name="T4" fmla="*/ 17296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296" y="0"/>
                </a:moveTo>
                <a:lnTo>
                  <a:pt x="17296" y="4589"/>
                </a:lnTo>
                <a:lnTo>
                  <a:pt x="3375" y="4589"/>
                </a:lnTo>
                <a:lnTo>
                  <a:pt x="3375" y="17011"/>
                </a:lnTo>
                <a:lnTo>
                  <a:pt x="17296" y="17011"/>
                </a:lnTo>
                <a:lnTo>
                  <a:pt x="1729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4589"/>
                </a:moveTo>
                <a:lnTo>
                  <a:pt x="1350" y="17011"/>
                </a:lnTo>
                <a:lnTo>
                  <a:pt x="2700" y="17011"/>
                </a:lnTo>
                <a:lnTo>
                  <a:pt x="2700" y="4589"/>
                </a:lnTo>
                <a:close/>
              </a:path>
              <a:path w="21600" h="21600">
                <a:moveTo>
                  <a:pt x="0" y="4589"/>
                </a:moveTo>
                <a:lnTo>
                  <a:pt x="0" y="17011"/>
                </a:lnTo>
                <a:lnTo>
                  <a:pt x="675" y="17011"/>
                </a:lnTo>
                <a:lnTo>
                  <a:pt x="675" y="4589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3891" name="AutoShape 3"/>
          <p:cNvSpPr>
            <a:spLocks noChangeArrowheads="1"/>
          </p:cNvSpPr>
          <p:nvPr/>
        </p:nvSpPr>
        <p:spPr bwMode="auto">
          <a:xfrm rot="-23646396">
            <a:off x="4211638" y="2974975"/>
            <a:ext cx="2592387" cy="1081088"/>
          </a:xfrm>
          <a:custGeom>
            <a:avLst/>
            <a:gdLst>
              <a:gd name="G0" fmla="+- 17296 0 0"/>
              <a:gd name="G1" fmla="+- 4589 0 0"/>
              <a:gd name="G2" fmla="+- 21600 0 4589"/>
              <a:gd name="G3" fmla="+- 10800 0 4589"/>
              <a:gd name="G4" fmla="+- 21600 0 17296"/>
              <a:gd name="G5" fmla="*/ G4 G3 10800"/>
              <a:gd name="G6" fmla="+- 21600 0 G5"/>
              <a:gd name="T0" fmla="*/ 17296 w 21600"/>
              <a:gd name="T1" fmla="*/ 0 h 21600"/>
              <a:gd name="T2" fmla="*/ 0 w 21600"/>
              <a:gd name="T3" fmla="*/ 10800 h 21600"/>
              <a:gd name="T4" fmla="*/ 17296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296" y="0"/>
                </a:moveTo>
                <a:lnTo>
                  <a:pt x="17296" y="4589"/>
                </a:lnTo>
                <a:lnTo>
                  <a:pt x="3375" y="4589"/>
                </a:lnTo>
                <a:lnTo>
                  <a:pt x="3375" y="17011"/>
                </a:lnTo>
                <a:lnTo>
                  <a:pt x="17296" y="17011"/>
                </a:lnTo>
                <a:lnTo>
                  <a:pt x="1729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4589"/>
                </a:moveTo>
                <a:lnTo>
                  <a:pt x="1350" y="17011"/>
                </a:lnTo>
                <a:lnTo>
                  <a:pt x="2700" y="17011"/>
                </a:lnTo>
                <a:lnTo>
                  <a:pt x="2700" y="4589"/>
                </a:lnTo>
                <a:close/>
              </a:path>
              <a:path w="21600" h="21600">
                <a:moveTo>
                  <a:pt x="0" y="4589"/>
                </a:moveTo>
                <a:lnTo>
                  <a:pt x="0" y="17011"/>
                </a:lnTo>
                <a:lnTo>
                  <a:pt x="675" y="17011"/>
                </a:lnTo>
                <a:lnTo>
                  <a:pt x="675" y="4589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3892" name="AutoShape 4"/>
          <p:cNvSpPr>
            <a:spLocks noChangeArrowheads="1"/>
          </p:cNvSpPr>
          <p:nvPr/>
        </p:nvSpPr>
        <p:spPr bwMode="auto">
          <a:xfrm>
            <a:off x="179388" y="2687638"/>
            <a:ext cx="2952750" cy="2879725"/>
          </a:xfrm>
          <a:custGeom>
            <a:avLst/>
            <a:gdLst>
              <a:gd name="G0" fmla="+- 14946 0 0"/>
              <a:gd name="G1" fmla="+- 3929 0 0"/>
              <a:gd name="G2" fmla="+- 21600 0 3929"/>
              <a:gd name="G3" fmla="+- 10800 0 3929"/>
              <a:gd name="G4" fmla="+- 21600 0 14946"/>
              <a:gd name="G5" fmla="*/ G4 G3 10800"/>
              <a:gd name="G6" fmla="+- 21600 0 G5"/>
              <a:gd name="T0" fmla="*/ 14946 w 21600"/>
              <a:gd name="T1" fmla="*/ 0 h 21600"/>
              <a:gd name="T2" fmla="*/ 0 w 21600"/>
              <a:gd name="T3" fmla="*/ 10800 h 21600"/>
              <a:gd name="T4" fmla="*/ 14946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946" y="0"/>
                </a:moveTo>
                <a:lnTo>
                  <a:pt x="14946" y="3929"/>
                </a:lnTo>
                <a:lnTo>
                  <a:pt x="3375" y="3929"/>
                </a:lnTo>
                <a:lnTo>
                  <a:pt x="3375" y="17671"/>
                </a:lnTo>
                <a:lnTo>
                  <a:pt x="14946" y="17671"/>
                </a:lnTo>
                <a:lnTo>
                  <a:pt x="1494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929"/>
                </a:moveTo>
                <a:lnTo>
                  <a:pt x="1350" y="17671"/>
                </a:lnTo>
                <a:lnTo>
                  <a:pt x="2700" y="17671"/>
                </a:lnTo>
                <a:lnTo>
                  <a:pt x="2700" y="3929"/>
                </a:lnTo>
                <a:close/>
              </a:path>
              <a:path w="21600" h="21600">
                <a:moveTo>
                  <a:pt x="0" y="3929"/>
                </a:moveTo>
                <a:lnTo>
                  <a:pt x="0" y="17671"/>
                </a:lnTo>
                <a:lnTo>
                  <a:pt x="675" y="17671"/>
                </a:lnTo>
                <a:lnTo>
                  <a:pt x="675" y="3929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93893" name="Group 5"/>
          <p:cNvGrpSpPr>
            <a:grpSpLocks/>
          </p:cNvGrpSpPr>
          <p:nvPr/>
        </p:nvGrpSpPr>
        <p:grpSpPr bwMode="auto">
          <a:xfrm>
            <a:off x="263758" y="2832100"/>
            <a:ext cx="2087563" cy="576263"/>
            <a:chOff x="158" y="1888"/>
            <a:chExt cx="1315" cy="363"/>
          </a:xfrm>
        </p:grpSpPr>
        <p:sp>
          <p:nvSpPr>
            <p:cNvPr id="293894" name="AutoShape 6"/>
            <p:cNvSpPr>
              <a:spLocks noChangeArrowheads="1"/>
            </p:cNvSpPr>
            <p:nvPr/>
          </p:nvSpPr>
          <p:spPr bwMode="auto">
            <a:xfrm>
              <a:off x="158" y="1888"/>
              <a:ext cx="1315" cy="363"/>
            </a:xfrm>
            <a:prstGeom prst="roundRect">
              <a:avLst>
                <a:gd name="adj" fmla="val 32782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3895" name="AutoShape 7"/>
            <p:cNvSpPr>
              <a:spLocks noChangeArrowheads="1"/>
            </p:cNvSpPr>
            <p:nvPr/>
          </p:nvSpPr>
          <p:spPr bwMode="auto">
            <a:xfrm rot="10800000">
              <a:off x="177" y="1902"/>
              <a:ext cx="1280" cy="1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2">
                    <a:alpha val="37000"/>
                  </a:schemeClr>
                </a:gs>
                <a:gs pos="100000">
                  <a:schemeClr val="bg2">
                    <a:gamma/>
                    <a:tint val="4235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dirty="0"/>
            </a:p>
          </p:txBody>
        </p:sp>
      </p:grpSp>
      <p:sp>
        <p:nvSpPr>
          <p:cNvPr id="293896" name="Rectangle 8"/>
          <p:cNvSpPr>
            <a:spLocks noChangeArrowheads="1"/>
          </p:cNvSpPr>
          <p:nvPr/>
        </p:nvSpPr>
        <p:spPr bwMode="auto">
          <a:xfrm>
            <a:off x="293922" y="2851205"/>
            <a:ext cx="1887448" cy="297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2000" b="1" baseline="-25000" dirty="0" smtClean="0">
                <a:solidFill>
                  <a:schemeClr val="bg1"/>
                </a:solidFill>
                <a:ea typeface="굴림" panose="020B0600000101010101" pitchFamily="34" charset="-127"/>
              </a:rPr>
              <a:t>Founded 1902</a:t>
            </a:r>
            <a:endParaRPr lang="en-US" altLang="ko-KR" sz="2000" b="1" baseline="-25000" dirty="0">
              <a:solidFill>
                <a:schemeClr val="bg1"/>
              </a:solidFill>
              <a:ea typeface="굴림" panose="020B0600000101010101" pitchFamily="34" charset="-127"/>
            </a:endParaRPr>
          </a:p>
        </p:txBody>
      </p:sp>
      <p:grpSp>
        <p:nvGrpSpPr>
          <p:cNvPr id="293897" name="Group 9"/>
          <p:cNvGrpSpPr>
            <a:grpSpLocks/>
          </p:cNvGrpSpPr>
          <p:nvPr/>
        </p:nvGrpSpPr>
        <p:grpSpPr bwMode="auto">
          <a:xfrm>
            <a:off x="252413" y="3481388"/>
            <a:ext cx="2087562" cy="574675"/>
            <a:chOff x="159" y="2297"/>
            <a:chExt cx="1315" cy="362"/>
          </a:xfrm>
        </p:grpSpPr>
        <p:sp>
          <p:nvSpPr>
            <p:cNvPr id="293898" name="AutoShape 10"/>
            <p:cNvSpPr>
              <a:spLocks noChangeArrowheads="1"/>
            </p:cNvSpPr>
            <p:nvPr/>
          </p:nvSpPr>
          <p:spPr bwMode="auto">
            <a:xfrm>
              <a:off x="159" y="2297"/>
              <a:ext cx="1315" cy="362"/>
            </a:xfrm>
            <a:prstGeom prst="roundRect">
              <a:avLst>
                <a:gd name="adj" fmla="val 34532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3899" name="AutoShape 11"/>
            <p:cNvSpPr>
              <a:spLocks noChangeArrowheads="1"/>
            </p:cNvSpPr>
            <p:nvPr/>
          </p:nvSpPr>
          <p:spPr bwMode="auto">
            <a:xfrm rot="10800000">
              <a:off x="177" y="2312"/>
              <a:ext cx="1280" cy="1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alpha val="37000"/>
                  </a:schemeClr>
                </a:gs>
                <a:gs pos="100000">
                  <a:schemeClr val="hlink">
                    <a:gamma/>
                    <a:tint val="4235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3900" name="Group 12"/>
          <p:cNvGrpSpPr>
            <a:grpSpLocks/>
          </p:cNvGrpSpPr>
          <p:nvPr/>
        </p:nvGrpSpPr>
        <p:grpSpPr bwMode="auto">
          <a:xfrm>
            <a:off x="250825" y="4127500"/>
            <a:ext cx="2087563" cy="576263"/>
            <a:chOff x="158" y="2704"/>
            <a:chExt cx="1315" cy="363"/>
          </a:xfrm>
        </p:grpSpPr>
        <p:sp>
          <p:nvSpPr>
            <p:cNvPr id="293901" name="AutoShape 13"/>
            <p:cNvSpPr>
              <a:spLocks noChangeArrowheads="1"/>
            </p:cNvSpPr>
            <p:nvPr/>
          </p:nvSpPr>
          <p:spPr bwMode="auto">
            <a:xfrm>
              <a:off x="158" y="2704"/>
              <a:ext cx="1315" cy="363"/>
            </a:xfrm>
            <a:prstGeom prst="roundRect">
              <a:avLst>
                <a:gd name="adj" fmla="val 32231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3902" name="AutoShape 14"/>
            <p:cNvSpPr>
              <a:spLocks noChangeArrowheads="1"/>
            </p:cNvSpPr>
            <p:nvPr/>
          </p:nvSpPr>
          <p:spPr bwMode="auto">
            <a:xfrm rot="10800000">
              <a:off x="175" y="2716"/>
              <a:ext cx="1280" cy="1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alpha val="37000"/>
                  </a:schemeClr>
                </a:gs>
                <a:gs pos="100000">
                  <a:schemeClr val="accent2">
                    <a:gamma/>
                    <a:tint val="37647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3903" name="Group 15"/>
          <p:cNvGrpSpPr>
            <a:grpSpLocks/>
          </p:cNvGrpSpPr>
          <p:nvPr/>
        </p:nvGrpSpPr>
        <p:grpSpPr bwMode="auto">
          <a:xfrm>
            <a:off x="250825" y="4776788"/>
            <a:ext cx="2087563" cy="574675"/>
            <a:chOff x="158" y="3113"/>
            <a:chExt cx="1315" cy="362"/>
          </a:xfrm>
        </p:grpSpPr>
        <p:sp>
          <p:nvSpPr>
            <p:cNvPr id="293904" name="AutoShape 16"/>
            <p:cNvSpPr>
              <a:spLocks noChangeArrowheads="1"/>
            </p:cNvSpPr>
            <p:nvPr/>
          </p:nvSpPr>
          <p:spPr bwMode="auto">
            <a:xfrm>
              <a:off x="158" y="3113"/>
              <a:ext cx="1315" cy="362"/>
            </a:xfrm>
            <a:prstGeom prst="roundRect">
              <a:avLst>
                <a:gd name="adj" fmla="val 30662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3905" name="AutoShape 17"/>
            <p:cNvSpPr>
              <a:spLocks noChangeArrowheads="1"/>
            </p:cNvSpPr>
            <p:nvPr/>
          </p:nvSpPr>
          <p:spPr bwMode="auto">
            <a:xfrm rot="10800000">
              <a:off x="173" y="3128"/>
              <a:ext cx="1280" cy="1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alpha val="37000"/>
                  </a:schemeClr>
                </a:gs>
                <a:gs pos="100000">
                  <a:schemeClr val="accent1">
                    <a:gamma/>
                    <a:tint val="37647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dirty="0"/>
            </a:p>
          </p:txBody>
        </p:sp>
      </p:grpSp>
      <p:sp>
        <p:nvSpPr>
          <p:cNvPr id="293906" name="Rectangle 18"/>
          <p:cNvSpPr>
            <a:spLocks noChangeArrowheads="1"/>
          </p:cNvSpPr>
          <p:nvPr/>
        </p:nvSpPr>
        <p:spPr bwMode="auto">
          <a:xfrm>
            <a:off x="374478" y="3556917"/>
            <a:ext cx="1654620" cy="297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 b="1" baseline="-25000" dirty="0" smtClean="0">
                <a:solidFill>
                  <a:schemeClr val="bg1"/>
                </a:solidFill>
                <a:ea typeface="굴림" panose="020B0600000101010101" pitchFamily="34" charset="-127"/>
              </a:rPr>
              <a:t>Ranked 36 Forbes</a:t>
            </a:r>
            <a:endParaRPr lang="en-US" altLang="ko-KR" sz="2000" b="1" baseline="-25000" dirty="0">
              <a:solidFill>
                <a:schemeClr val="bg1"/>
              </a:solidFill>
              <a:ea typeface="굴림" panose="020B0600000101010101" pitchFamily="34" charset="-127"/>
            </a:endParaRPr>
          </a:p>
        </p:txBody>
      </p:sp>
      <p:sp>
        <p:nvSpPr>
          <p:cNvPr id="293907" name="Rectangle 19"/>
          <p:cNvSpPr>
            <a:spLocks noChangeArrowheads="1"/>
          </p:cNvSpPr>
          <p:nvPr/>
        </p:nvSpPr>
        <p:spPr bwMode="auto">
          <a:xfrm>
            <a:off x="298878" y="4124038"/>
            <a:ext cx="1742785" cy="50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 b="1" baseline="-25000" dirty="0" smtClean="0">
                <a:solidFill>
                  <a:schemeClr val="bg1"/>
                </a:solidFill>
                <a:ea typeface="굴림" panose="020B0600000101010101" pitchFamily="34" charset="-127"/>
              </a:rPr>
              <a:t>Listed Standards &amp;</a:t>
            </a:r>
          </a:p>
          <a:p>
            <a:pPr eaLnBrk="0" hangingPunct="0"/>
            <a:r>
              <a:rPr lang="en-US" altLang="ko-KR" sz="2000" b="1" baseline="-25000" dirty="0" smtClean="0">
                <a:solidFill>
                  <a:schemeClr val="bg1"/>
                </a:solidFill>
                <a:ea typeface="굴림" panose="020B0600000101010101" pitchFamily="34" charset="-127"/>
              </a:rPr>
              <a:t>Poor 500 index</a:t>
            </a:r>
            <a:endParaRPr lang="en-US" altLang="ko-KR" sz="2000" b="1" baseline="-25000" dirty="0">
              <a:solidFill>
                <a:schemeClr val="bg1"/>
              </a:solidFill>
              <a:ea typeface="굴림" panose="020B0600000101010101" pitchFamily="34" charset="-127"/>
            </a:endParaRPr>
          </a:p>
        </p:txBody>
      </p:sp>
      <p:sp>
        <p:nvSpPr>
          <p:cNvPr id="293908" name="Rectangle 20"/>
          <p:cNvSpPr>
            <a:spLocks noChangeArrowheads="1"/>
          </p:cNvSpPr>
          <p:nvPr/>
        </p:nvSpPr>
        <p:spPr bwMode="auto">
          <a:xfrm>
            <a:off x="262206" y="4802323"/>
            <a:ext cx="1860281" cy="50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2000" b="1" baseline="-25000" dirty="0" smtClean="0">
                <a:solidFill>
                  <a:schemeClr val="bg1"/>
                </a:solidFill>
                <a:ea typeface="굴림" panose="020B0600000101010101" pitchFamily="34" charset="-127"/>
              </a:rPr>
              <a:t>73 Billion in </a:t>
            </a:r>
          </a:p>
          <a:p>
            <a:pPr eaLnBrk="0" hangingPunct="0"/>
            <a:r>
              <a:rPr lang="en-US" altLang="ko-KR" sz="2000" b="1" baseline="-25000" dirty="0" smtClean="0">
                <a:solidFill>
                  <a:schemeClr val="bg1"/>
                </a:solidFill>
                <a:ea typeface="굴림" panose="020B0600000101010101" pitchFamily="34" charset="-127"/>
              </a:rPr>
              <a:t>sales 2013</a:t>
            </a:r>
            <a:endParaRPr lang="en-US" altLang="ko-KR" sz="2000" b="1" baseline="-25000" dirty="0">
              <a:solidFill>
                <a:schemeClr val="bg1"/>
              </a:solidFill>
              <a:ea typeface="굴림" panose="020B0600000101010101" pitchFamily="34" charset="-127"/>
            </a:endParaRPr>
          </a:p>
        </p:txBody>
      </p:sp>
      <p:sp>
        <p:nvSpPr>
          <p:cNvPr id="293909" name="Rectangle 21"/>
          <p:cNvSpPr>
            <a:spLocks noChangeArrowheads="1"/>
          </p:cNvSpPr>
          <p:nvPr/>
        </p:nvSpPr>
        <p:spPr bwMode="auto">
          <a:xfrm>
            <a:off x="7018338" y="4273550"/>
            <a:ext cx="12985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800" b="1" baseline="-25000" dirty="0">
                <a:solidFill>
                  <a:schemeClr val="bg1"/>
                </a:solidFill>
                <a:ea typeface="굴림" panose="020B0600000101010101" pitchFamily="34" charset="-127"/>
              </a:rPr>
              <a:t>Your Text</a:t>
            </a:r>
          </a:p>
        </p:txBody>
      </p:sp>
      <p:sp>
        <p:nvSpPr>
          <p:cNvPr id="293910" name="Rectangle 22"/>
          <p:cNvSpPr>
            <a:spLocks noChangeArrowheads="1"/>
          </p:cNvSpPr>
          <p:nvPr/>
        </p:nvSpPr>
        <p:spPr bwMode="auto">
          <a:xfrm>
            <a:off x="7018338" y="4941888"/>
            <a:ext cx="12985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800" b="1" baseline="-25000" dirty="0">
                <a:solidFill>
                  <a:schemeClr val="bg1"/>
                </a:solidFill>
                <a:ea typeface="굴림" panose="020B0600000101010101" pitchFamily="34" charset="-127"/>
              </a:rPr>
              <a:t>Your Text</a:t>
            </a:r>
          </a:p>
        </p:txBody>
      </p:sp>
      <p:sp>
        <p:nvSpPr>
          <p:cNvPr id="293911" name="Rectangle 23"/>
          <p:cNvSpPr>
            <a:spLocks noChangeArrowheads="1"/>
          </p:cNvSpPr>
          <p:nvPr/>
        </p:nvSpPr>
        <p:spPr bwMode="auto">
          <a:xfrm>
            <a:off x="7018338" y="5591175"/>
            <a:ext cx="12985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800" b="1" baseline="-25000" dirty="0">
                <a:solidFill>
                  <a:schemeClr val="bg1"/>
                </a:solidFill>
                <a:ea typeface="굴림" panose="020B0600000101010101" pitchFamily="34" charset="-127"/>
              </a:rPr>
              <a:t>Your Text</a:t>
            </a:r>
          </a:p>
        </p:txBody>
      </p:sp>
      <p:sp>
        <p:nvSpPr>
          <p:cNvPr id="293912" name="Rectangle 24"/>
          <p:cNvSpPr>
            <a:spLocks noChangeArrowheads="1"/>
          </p:cNvSpPr>
          <p:nvPr/>
        </p:nvSpPr>
        <p:spPr bwMode="auto">
          <a:xfrm>
            <a:off x="7018338" y="2255838"/>
            <a:ext cx="12985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800" b="1" baseline="-25000" dirty="0">
                <a:solidFill>
                  <a:schemeClr val="bg1"/>
                </a:solidFill>
                <a:ea typeface="굴림" panose="020B0600000101010101" pitchFamily="34" charset="-127"/>
              </a:rPr>
              <a:t>Your Text</a:t>
            </a:r>
          </a:p>
        </p:txBody>
      </p:sp>
      <p:sp>
        <p:nvSpPr>
          <p:cNvPr id="293913" name="Text Box 25"/>
          <p:cNvSpPr txBox="1">
            <a:spLocks noChangeArrowheads="1"/>
          </p:cNvSpPr>
          <p:nvPr/>
        </p:nvSpPr>
        <p:spPr bwMode="auto">
          <a:xfrm rot="16200000">
            <a:off x="4000390" y="1053252"/>
            <a:ext cx="646331" cy="294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ctr" eaLnBrk="0" hangingPunct="0"/>
            <a:r>
              <a:rPr lang="en-US" altLang="ko-KR" sz="3000" b="1" dirty="0" smtClean="0">
                <a:ea typeface="굴림" panose="020B0600000101010101" pitchFamily="34" charset="-127"/>
              </a:rPr>
              <a:t>Target</a:t>
            </a:r>
            <a:endParaRPr lang="en-US" altLang="ko-KR" sz="3000" b="1" dirty="0">
              <a:ea typeface="굴림" panose="020B0600000101010101" pitchFamily="34" charset="-127"/>
            </a:endParaRPr>
          </a:p>
        </p:txBody>
      </p:sp>
      <p:grpSp>
        <p:nvGrpSpPr>
          <p:cNvPr id="293914" name="Group 26"/>
          <p:cNvGrpSpPr>
            <a:grpSpLocks/>
          </p:cNvGrpSpPr>
          <p:nvPr/>
        </p:nvGrpSpPr>
        <p:grpSpPr bwMode="auto">
          <a:xfrm>
            <a:off x="3132138" y="2974975"/>
            <a:ext cx="2303462" cy="2303463"/>
            <a:chOff x="1973" y="1706"/>
            <a:chExt cx="1451" cy="1451"/>
          </a:xfrm>
        </p:grpSpPr>
        <p:grpSp>
          <p:nvGrpSpPr>
            <p:cNvPr id="293915" name="Group 27"/>
            <p:cNvGrpSpPr>
              <a:grpSpLocks/>
            </p:cNvGrpSpPr>
            <p:nvPr/>
          </p:nvGrpSpPr>
          <p:grpSpPr bwMode="auto">
            <a:xfrm>
              <a:off x="1973" y="1706"/>
              <a:ext cx="1451" cy="1451"/>
              <a:chOff x="4195" y="2750"/>
              <a:chExt cx="1134" cy="993"/>
            </a:xfrm>
          </p:grpSpPr>
          <p:grpSp>
            <p:nvGrpSpPr>
              <p:cNvPr id="293916" name="Group 28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93917" name="Oval 29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3918" name="Oval 30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93919" name="Oval 31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3920" name="Oval 32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44314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93921" name="Rectangle 33"/>
            <p:cNvSpPr>
              <a:spLocks noChangeArrowheads="1"/>
            </p:cNvSpPr>
            <p:nvPr/>
          </p:nvSpPr>
          <p:spPr bwMode="auto">
            <a:xfrm>
              <a:off x="2133" y="2213"/>
              <a:ext cx="1181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32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Background</a:t>
              </a:r>
              <a:endParaRPr lang="en-US" sz="32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3922" name="Group 34"/>
          <p:cNvGrpSpPr>
            <a:grpSpLocks/>
          </p:cNvGrpSpPr>
          <p:nvPr/>
        </p:nvGrpSpPr>
        <p:grpSpPr bwMode="auto">
          <a:xfrm>
            <a:off x="6769893" y="2348706"/>
            <a:ext cx="2087563" cy="576263"/>
            <a:chOff x="158" y="1888"/>
            <a:chExt cx="1315" cy="363"/>
          </a:xfrm>
        </p:grpSpPr>
        <p:sp>
          <p:nvSpPr>
            <p:cNvPr id="293923" name="AutoShape 35"/>
            <p:cNvSpPr>
              <a:spLocks noChangeArrowheads="1"/>
            </p:cNvSpPr>
            <p:nvPr/>
          </p:nvSpPr>
          <p:spPr bwMode="auto">
            <a:xfrm>
              <a:off x="158" y="1888"/>
              <a:ext cx="1315" cy="363"/>
            </a:xfrm>
            <a:prstGeom prst="roundRect">
              <a:avLst>
                <a:gd name="adj" fmla="val 32782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3924" name="AutoShape 36"/>
            <p:cNvSpPr>
              <a:spLocks noChangeArrowheads="1"/>
            </p:cNvSpPr>
            <p:nvPr/>
          </p:nvSpPr>
          <p:spPr bwMode="auto">
            <a:xfrm rot="10800000">
              <a:off x="177" y="1902"/>
              <a:ext cx="1280" cy="1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2">
                    <a:alpha val="37000"/>
                  </a:schemeClr>
                </a:gs>
                <a:gs pos="100000">
                  <a:schemeClr val="bg2">
                    <a:gamma/>
                    <a:tint val="4235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3925" name="Group 37"/>
          <p:cNvGrpSpPr>
            <a:grpSpLocks/>
          </p:cNvGrpSpPr>
          <p:nvPr/>
        </p:nvGrpSpPr>
        <p:grpSpPr bwMode="auto">
          <a:xfrm>
            <a:off x="6805613" y="4295775"/>
            <a:ext cx="2087562" cy="574675"/>
            <a:chOff x="159" y="2297"/>
            <a:chExt cx="1315" cy="362"/>
          </a:xfrm>
        </p:grpSpPr>
        <p:sp>
          <p:nvSpPr>
            <p:cNvPr id="293926" name="AutoShape 38"/>
            <p:cNvSpPr>
              <a:spLocks noChangeArrowheads="1"/>
            </p:cNvSpPr>
            <p:nvPr/>
          </p:nvSpPr>
          <p:spPr bwMode="auto">
            <a:xfrm>
              <a:off x="159" y="2297"/>
              <a:ext cx="1315" cy="362"/>
            </a:xfrm>
            <a:prstGeom prst="roundRect">
              <a:avLst>
                <a:gd name="adj" fmla="val 34532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3927" name="AutoShape 39"/>
            <p:cNvSpPr>
              <a:spLocks noChangeArrowheads="1"/>
            </p:cNvSpPr>
            <p:nvPr/>
          </p:nvSpPr>
          <p:spPr bwMode="auto">
            <a:xfrm rot="10800000">
              <a:off x="177" y="2312"/>
              <a:ext cx="1280" cy="1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alpha val="37000"/>
                  </a:schemeClr>
                </a:gs>
                <a:gs pos="100000">
                  <a:schemeClr val="hlink">
                    <a:gamma/>
                    <a:tint val="4235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3928" name="Group 40"/>
          <p:cNvGrpSpPr>
            <a:grpSpLocks/>
          </p:cNvGrpSpPr>
          <p:nvPr/>
        </p:nvGrpSpPr>
        <p:grpSpPr bwMode="auto">
          <a:xfrm>
            <a:off x="6804025" y="4941888"/>
            <a:ext cx="2087563" cy="576262"/>
            <a:chOff x="158" y="2704"/>
            <a:chExt cx="1315" cy="363"/>
          </a:xfrm>
        </p:grpSpPr>
        <p:sp>
          <p:nvSpPr>
            <p:cNvPr id="293929" name="AutoShape 41"/>
            <p:cNvSpPr>
              <a:spLocks noChangeArrowheads="1"/>
            </p:cNvSpPr>
            <p:nvPr/>
          </p:nvSpPr>
          <p:spPr bwMode="auto">
            <a:xfrm>
              <a:off x="158" y="2704"/>
              <a:ext cx="1315" cy="363"/>
            </a:xfrm>
            <a:prstGeom prst="roundRect">
              <a:avLst>
                <a:gd name="adj" fmla="val 32231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3930" name="AutoShape 42"/>
            <p:cNvSpPr>
              <a:spLocks noChangeArrowheads="1"/>
            </p:cNvSpPr>
            <p:nvPr/>
          </p:nvSpPr>
          <p:spPr bwMode="auto">
            <a:xfrm rot="10800000">
              <a:off x="175" y="2716"/>
              <a:ext cx="1280" cy="1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alpha val="37000"/>
                  </a:schemeClr>
                </a:gs>
                <a:gs pos="100000">
                  <a:schemeClr val="accent2">
                    <a:gamma/>
                    <a:tint val="37647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3931" name="Group 43"/>
          <p:cNvGrpSpPr>
            <a:grpSpLocks/>
          </p:cNvGrpSpPr>
          <p:nvPr/>
        </p:nvGrpSpPr>
        <p:grpSpPr bwMode="auto">
          <a:xfrm>
            <a:off x="6804025" y="5591175"/>
            <a:ext cx="2087563" cy="574675"/>
            <a:chOff x="158" y="3113"/>
            <a:chExt cx="1315" cy="362"/>
          </a:xfrm>
        </p:grpSpPr>
        <p:sp>
          <p:nvSpPr>
            <p:cNvPr id="293932" name="AutoShape 44"/>
            <p:cNvSpPr>
              <a:spLocks noChangeArrowheads="1"/>
            </p:cNvSpPr>
            <p:nvPr/>
          </p:nvSpPr>
          <p:spPr bwMode="auto">
            <a:xfrm>
              <a:off x="158" y="3113"/>
              <a:ext cx="1315" cy="362"/>
            </a:xfrm>
            <a:prstGeom prst="roundRect">
              <a:avLst>
                <a:gd name="adj" fmla="val 30662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3933" name="AutoShape 45"/>
            <p:cNvSpPr>
              <a:spLocks noChangeArrowheads="1"/>
            </p:cNvSpPr>
            <p:nvPr/>
          </p:nvSpPr>
          <p:spPr bwMode="auto">
            <a:xfrm rot="10800000">
              <a:off x="173" y="3128"/>
              <a:ext cx="1280" cy="1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alpha val="37000"/>
                  </a:schemeClr>
                </a:gs>
                <a:gs pos="100000">
                  <a:schemeClr val="accent1">
                    <a:gamma/>
                    <a:tint val="37647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dirty="0"/>
            </a:p>
          </p:txBody>
        </p:sp>
      </p:grpSp>
      <p:sp>
        <p:nvSpPr>
          <p:cNvPr id="293934" name="Rectangle 46"/>
          <p:cNvSpPr>
            <a:spLocks noChangeArrowheads="1"/>
          </p:cNvSpPr>
          <p:nvPr/>
        </p:nvSpPr>
        <p:spPr bwMode="auto">
          <a:xfrm>
            <a:off x="7164388" y="2378075"/>
            <a:ext cx="1382110" cy="50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 b="1" baseline="-25000" dirty="0" smtClean="0">
                <a:solidFill>
                  <a:schemeClr val="bg1"/>
                </a:solidFill>
                <a:ea typeface="굴림" panose="020B0600000101010101" pitchFamily="34" charset="-127"/>
              </a:rPr>
              <a:t>George Draper</a:t>
            </a:r>
          </a:p>
          <a:p>
            <a:pPr eaLnBrk="0" hangingPunct="0"/>
            <a:r>
              <a:rPr lang="en-US" altLang="ko-KR" sz="2000" b="1" baseline="-25000" dirty="0" smtClean="0">
                <a:solidFill>
                  <a:schemeClr val="bg1"/>
                </a:solidFill>
                <a:ea typeface="굴림" panose="020B0600000101010101" pitchFamily="34" charset="-127"/>
              </a:rPr>
              <a:t>Founder</a:t>
            </a:r>
            <a:endParaRPr lang="en-US" altLang="ko-KR" sz="2000" b="1" baseline="-25000" dirty="0">
              <a:solidFill>
                <a:schemeClr val="bg1"/>
              </a:solidFill>
              <a:ea typeface="굴림" panose="020B0600000101010101" pitchFamily="34" charset="-127"/>
            </a:endParaRPr>
          </a:p>
        </p:txBody>
      </p:sp>
      <p:sp>
        <p:nvSpPr>
          <p:cNvPr id="293935" name="Rectangle 47"/>
          <p:cNvSpPr>
            <a:spLocks noChangeArrowheads="1"/>
          </p:cNvSpPr>
          <p:nvPr/>
        </p:nvSpPr>
        <p:spPr bwMode="auto">
          <a:xfrm>
            <a:off x="7016969" y="4411296"/>
            <a:ext cx="1749197" cy="297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 b="1" baseline="-25000" dirty="0" smtClean="0">
                <a:solidFill>
                  <a:schemeClr val="bg1"/>
                </a:solidFill>
                <a:ea typeface="굴림" panose="020B0600000101010101" pitchFamily="34" charset="-127"/>
              </a:rPr>
              <a:t>300,000 Employees</a:t>
            </a:r>
            <a:endParaRPr lang="en-US" altLang="ko-KR" sz="2000" b="1" baseline="-25000" dirty="0">
              <a:solidFill>
                <a:schemeClr val="bg1"/>
              </a:solidFill>
              <a:ea typeface="굴림" panose="020B0600000101010101" pitchFamily="34" charset="-127"/>
            </a:endParaRPr>
          </a:p>
        </p:txBody>
      </p:sp>
      <p:sp>
        <p:nvSpPr>
          <p:cNvPr id="293936" name="Rectangle 48"/>
          <p:cNvSpPr>
            <a:spLocks noChangeArrowheads="1"/>
          </p:cNvSpPr>
          <p:nvPr/>
        </p:nvSpPr>
        <p:spPr bwMode="auto">
          <a:xfrm>
            <a:off x="7291840" y="4819783"/>
            <a:ext cx="957313" cy="605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 b="1" baseline="-25000" dirty="0" smtClean="0">
                <a:solidFill>
                  <a:schemeClr val="bg1"/>
                </a:solidFill>
                <a:ea typeface="굴림" panose="020B0600000101010101" pitchFamily="34" charset="-127"/>
              </a:rPr>
              <a:t>74</a:t>
            </a:r>
            <a:r>
              <a:rPr lang="en-US" altLang="ko-KR" sz="2000" b="1" dirty="0">
                <a:solidFill>
                  <a:schemeClr val="bg1"/>
                </a:solidFill>
                <a:ea typeface="굴림" panose="020B0600000101010101" pitchFamily="34" charset="-127"/>
              </a:rPr>
              <a:t> </a:t>
            </a:r>
            <a:r>
              <a:rPr lang="en-US" altLang="ko-KR" sz="2000" b="1" baseline="-25000" dirty="0" smtClean="0">
                <a:solidFill>
                  <a:schemeClr val="bg1"/>
                </a:solidFill>
                <a:ea typeface="굴림" panose="020B0600000101010101" pitchFamily="34" charset="-127"/>
              </a:rPr>
              <a:t>stores</a:t>
            </a:r>
          </a:p>
          <a:p>
            <a:pPr eaLnBrk="0" hangingPunct="0"/>
            <a:r>
              <a:rPr lang="en-US" altLang="ko-KR" sz="2000" b="1" baseline="-25000" dirty="0" smtClean="0">
                <a:solidFill>
                  <a:schemeClr val="bg1"/>
                </a:solidFill>
                <a:ea typeface="굴림" panose="020B0600000101010101" pitchFamily="34" charset="-127"/>
              </a:rPr>
              <a:t> 11 states</a:t>
            </a:r>
            <a:endParaRPr lang="en-US" altLang="ko-KR" sz="2000" b="1" baseline="-25000" dirty="0">
              <a:solidFill>
                <a:schemeClr val="bg1"/>
              </a:solidFill>
              <a:ea typeface="굴림" panose="020B0600000101010101" pitchFamily="34" charset="-127"/>
            </a:endParaRPr>
          </a:p>
        </p:txBody>
      </p:sp>
      <p:sp>
        <p:nvSpPr>
          <p:cNvPr id="293937" name="Rectangle 49"/>
          <p:cNvSpPr>
            <a:spLocks noChangeArrowheads="1"/>
          </p:cNvSpPr>
          <p:nvPr/>
        </p:nvSpPr>
        <p:spPr bwMode="auto">
          <a:xfrm>
            <a:off x="7082048" y="5640388"/>
            <a:ext cx="1703281" cy="297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2000" b="1" baseline="-25000" dirty="0" smtClean="0">
                <a:solidFill>
                  <a:schemeClr val="bg1"/>
                </a:solidFill>
                <a:ea typeface="굴림" panose="020B0600000101010101" pitchFamily="34" charset="-127"/>
              </a:rPr>
              <a:t>Retail Leader</a:t>
            </a:r>
            <a:endParaRPr lang="en-US" altLang="ko-KR" sz="2000" b="1" baseline="-25000" dirty="0">
              <a:solidFill>
                <a:schemeClr val="bg1"/>
              </a:solidFill>
              <a:ea typeface="굴림" panose="020B0600000101010101" pitchFamily="34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6212908"/>
            <a:ext cx="8408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Target.(2013). Target: Through the tears. Retrieved from http://corporate.target.com/about/history/Target-through-the-years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AutoShape 2"/>
          <p:cNvSpPr>
            <a:spLocks noChangeArrowheads="1"/>
          </p:cNvSpPr>
          <p:nvPr/>
        </p:nvSpPr>
        <p:spPr bwMode="auto">
          <a:xfrm flipV="1">
            <a:off x="395288" y="1557338"/>
            <a:ext cx="1944687" cy="22002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alpha val="35001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8771" name="AutoShape 3"/>
          <p:cNvSpPr>
            <a:spLocks noChangeArrowheads="1"/>
          </p:cNvSpPr>
          <p:nvPr/>
        </p:nvSpPr>
        <p:spPr bwMode="auto">
          <a:xfrm>
            <a:off x="395288" y="1587500"/>
            <a:ext cx="1944687" cy="21145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8431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8772" name="Text Box 4"/>
          <p:cNvSpPr txBox="1">
            <a:spLocks noChangeArrowheads="1"/>
          </p:cNvSpPr>
          <p:nvPr/>
        </p:nvSpPr>
        <p:spPr bwMode="auto">
          <a:xfrm>
            <a:off x="603250" y="1912938"/>
            <a:ext cx="1528763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72941"/>
                        <a:invGamma/>
                        <a:alpha val="39999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ko-KR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December 15, 2013</a:t>
            </a:r>
            <a:endParaRPr lang="en-US" altLang="ko-KR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/>
            <a:r>
              <a:rPr lang="en-US" altLang="ko-KR" sz="1400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10 Credit card holders </a:t>
            </a:r>
            <a:r>
              <a:rPr lang="en-US" altLang="ko-KR" sz="1400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investigation</a:t>
            </a: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  <p:sp>
        <p:nvSpPr>
          <p:cNvPr id="288773" name="AutoShape 5"/>
          <p:cNvSpPr>
            <a:spLocks noChangeArrowheads="1"/>
          </p:cNvSpPr>
          <p:nvPr/>
        </p:nvSpPr>
        <p:spPr bwMode="auto">
          <a:xfrm flipV="1">
            <a:off x="395288" y="4037013"/>
            <a:ext cx="1944687" cy="22002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alpha val="35001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8774" name="AutoShape 6"/>
          <p:cNvSpPr>
            <a:spLocks noChangeArrowheads="1"/>
          </p:cNvSpPr>
          <p:nvPr/>
        </p:nvSpPr>
        <p:spPr bwMode="auto">
          <a:xfrm>
            <a:off x="395288" y="4067175"/>
            <a:ext cx="1944687" cy="21145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8431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8775" name="Text Box 7"/>
          <p:cNvSpPr txBox="1">
            <a:spLocks noChangeArrowheads="1"/>
          </p:cNvSpPr>
          <p:nvPr/>
        </p:nvSpPr>
        <p:spPr bwMode="auto">
          <a:xfrm>
            <a:off x="603250" y="4392613"/>
            <a:ext cx="1528763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72941"/>
                        <a:invGamma/>
                        <a:alpha val="39999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ko-KR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December 18, 2013</a:t>
            </a:r>
            <a:endParaRPr lang="en-US" altLang="ko-KR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/>
            <a:endParaRPr lang="en-US" altLang="ko-KR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/>
            <a:r>
              <a:rPr lang="en-US" altLang="ko-KR" sz="1400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Report 40 million credit card holders breached</a:t>
            </a: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  <p:sp>
        <p:nvSpPr>
          <p:cNvPr id="288776" name="AutoShape 8"/>
          <p:cNvSpPr>
            <a:spLocks noChangeArrowheads="1"/>
          </p:cNvSpPr>
          <p:nvPr/>
        </p:nvSpPr>
        <p:spPr bwMode="auto">
          <a:xfrm flipV="1">
            <a:off x="6731000" y="1557338"/>
            <a:ext cx="1944688" cy="22002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alpha val="35001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8777" name="AutoShape 9"/>
          <p:cNvSpPr>
            <a:spLocks noChangeArrowheads="1"/>
          </p:cNvSpPr>
          <p:nvPr/>
        </p:nvSpPr>
        <p:spPr bwMode="auto">
          <a:xfrm>
            <a:off x="6731000" y="1587500"/>
            <a:ext cx="1944688" cy="21145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8431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8778" name="Text Box 10"/>
          <p:cNvSpPr txBox="1">
            <a:spLocks noChangeArrowheads="1"/>
          </p:cNvSpPr>
          <p:nvPr/>
        </p:nvSpPr>
        <p:spPr bwMode="auto">
          <a:xfrm>
            <a:off x="6938963" y="1912938"/>
            <a:ext cx="152876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72941"/>
                        <a:invGamma/>
                        <a:alpha val="39999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ko-KR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November 27, 2013</a:t>
            </a:r>
            <a:endParaRPr lang="en-US" altLang="ko-KR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/>
            <a:endParaRPr lang="en-US" altLang="ko-KR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/>
            <a:r>
              <a:rPr lang="en-US" altLang="ko-KR" sz="1400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Target denied breach</a:t>
            </a: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  <p:sp>
        <p:nvSpPr>
          <p:cNvPr id="288779" name="AutoShape 11"/>
          <p:cNvSpPr>
            <a:spLocks noChangeArrowheads="1"/>
          </p:cNvSpPr>
          <p:nvPr/>
        </p:nvSpPr>
        <p:spPr bwMode="auto">
          <a:xfrm flipV="1">
            <a:off x="6732588" y="4037013"/>
            <a:ext cx="1944687" cy="22002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alpha val="35001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8780" name="AutoShape 12"/>
          <p:cNvSpPr>
            <a:spLocks noChangeArrowheads="1"/>
          </p:cNvSpPr>
          <p:nvPr/>
        </p:nvSpPr>
        <p:spPr bwMode="auto">
          <a:xfrm>
            <a:off x="6732588" y="4067175"/>
            <a:ext cx="1944687" cy="21145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8431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8781" name="Text Box 13"/>
          <p:cNvSpPr txBox="1">
            <a:spLocks noChangeArrowheads="1"/>
          </p:cNvSpPr>
          <p:nvPr/>
        </p:nvSpPr>
        <p:spPr bwMode="auto">
          <a:xfrm>
            <a:off x="6940550" y="4392613"/>
            <a:ext cx="1528763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72941"/>
                        <a:invGamma/>
                        <a:alpha val="39999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ko-KR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December 27,2013</a:t>
            </a:r>
            <a:endParaRPr lang="en-US" altLang="ko-KR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/>
            <a:r>
              <a:rPr lang="en-US" altLang="ko-KR" sz="1400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110 Million customers data stolen </a:t>
            </a:r>
            <a:r>
              <a:rPr lang="en-US" altLang="ko-KR" sz="1400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confirmed by Target</a:t>
            </a: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  <p:grpSp>
        <p:nvGrpSpPr>
          <p:cNvPr id="288782" name="Group 14"/>
          <p:cNvGrpSpPr>
            <a:grpSpLocks/>
          </p:cNvGrpSpPr>
          <p:nvPr/>
        </p:nvGrpSpPr>
        <p:grpSpPr bwMode="auto">
          <a:xfrm rot="-3103388">
            <a:off x="3396456" y="2875757"/>
            <a:ext cx="2232025" cy="2185988"/>
            <a:chOff x="748" y="1661"/>
            <a:chExt cx="1134" cy="1111"/>
          </a:xfrm>
        </p:grpSpPr>
        <p:sp>
          <p:nvSpPr>
            <p:cNvPr id="288783" name="Freeform 15"/>
            <p:cNvSpPr>
              <a:spLocks/>
            </p:cNvSpPr>
            <p:nvPr/>
          </p:nvSpPr>
          <p:spPr bwMode="gray">
            <a:xfrm rot="5400000">
              <a:off x="1318" y="1736"/>
              <a:ext cx="471" cy="480"/>
            </a:xfrm>
            <a:custGeom>
              <a:avLst/>
              <a:gdLst>
                <a:gd name="T0" fmla="*/ 0 w 1448"/>
                <a:gd name="T1" fmla="*/ 1452 h 1452"/>
                <a:gd name="T2" fmla="*/ 6 w 1448"/>
                <a:gd name="T3" fmla="*/ 1320 h 1452"/>
                <a:gd name="T4" fmla="*/ 24 w 1448"/>
                <a:gd name="T5" fmla="*/ 1190 h 1452"/>
                <a:gd name="T6" fmla="*/ 52 w 1448"/>
                <a:gd name="T7" fmla="*/ 1066 h 1452"/>
                <a:gd name="T8" fmla="*/ 90 w 1448"/>
                <a:gd name="T9" fmla="*/ 946 h 1452"/>
                <a:gd name="T10" fmla="*/ 140 w 1448"/>
                <a:gd name="T11" fmla="*/ 830 h 1452"/>
                <a:gd name="T12" fmla="*/ 198 w 1448"/>
                <a:gd name="T13" fmla="*/ 718 h 1452"/>
                <a:gd name="T14" fmla="*/ 264 w 1448"/>
                <a:gd name="T15" fmla="*/ 614 h 1452"/>
                <a:gd name="T16" fmla="*/ 340 w 1448"/>
                <a:gd name="T17" fmla="*/ 516 h 1452"/>
                <a:gd name="T18" fmla="*/ 424 w 1448"/>
                <a:gd name="T19" fmla="*/ 424 h 1452"/>
                <a:gd name="T20" fmla="*/ 516 w 1448"/>
                <a:gd name="T21" fmla="*/ 342 h 1452"/>
                <a:gd name="T22" fmla="*/ 612 w 1448"/>
                <a:gd name="T23" fmla="*/ 266 h 1452"/>
                <a:gd name="T24" fmla="*/ 718 w 1448"/>
                <a:gd name="T25" fmla="*/ 198 h 1452"/>
                <a:gd name="T26" fmla="*/ 828 w 1448"/>
                <a:gd name="T27" fmla="*/ 140 h 1452"/>
                <a:gd name="T28" fmla="*/ 942 w 1448"/>
                <a:gd name="T29" fmla="*/ 90 h 1452"/>
                <a:gd name="T30" fmla="*/ 1064 w 1448"/>
                <a:gd name="T31" fmla="*/ 52 h 1452"/>
                <a:gd name="T32" fmla="*/ 1188 w 1448"/>
                <a:gd name="T33" fmla="*/ 22 h 1452"/>
                <a:gd name="T34" fmla="*/ 1316 w 1448"/>
                <a:gd name="T35" fmla="*/ 6 h 1452"/>
                <a:gd name="T36" fmla="*/ 1448 w 1448"/>
                <a:gd name="T37" fmla="*/ 0 h 1452"/>
                <a:gd name="T38" fmla="*/ 1448 w 1448"/>
                <a:gd name="T39" fmla="*/ 726 h 1452"/>
                <a:gd name="T40" fmla="*/ 1358 w 1448"/>
                <a:gd name="T41" fmla="*/ 732 h 1452"/>
                <a:gd name="T42" fmla="*/ 1270 w 1448"/>
                <a:gd name="T43" fmla="*/ 748 h 1452"/>
                <a:gd name="T44" fmla="*/ 1186 w 1448"/>
                <a:gd name="T45" fmla="*/ 774 h 1452"/>
                <a:gd name="T46" fmla="*/ 1108 w 1448"/>
                <a:gd name="T47" fmla="*/ 810 h 1452"/>
                <a:gd name="T48" fmla="*/ 1034 w 1448"/>
                <a:gd name="T49" fmla="*/ 856 h 1452"/>
                <a:gd name="T50" fmla="*/ 968 w 1448"/>
                <a:gd name="T51" fmla="*/ 910 h 1452"/>
                <a:gd name="T52" fmla="*/ 906 w 1448"/>
                <a:gd name="T53" fmla="*/ 970 h 1452"/>
                <a:gd name="T54" fmla="*/ 854 w 1448"/>
                <a:gd name="T55" fmla="*/ 1038 h 1452"/>
                <a:gd name="T56" fmla="*/ 808 w 1448"/>
                <a:gd name="T57" fmla="*/ 1110 h 1452"/>
                <a:gd name="T58" fmla="*/ 772 w 1448"/>
                <a:gd name="T59" fmla="*/ 1190 h 1452"/>
                <a:gd name="T60" fmla="*/ 746 w 1448"/>
                <a:gd name="T61" fmla="*/ 1274 h 1452"/>
                <a:gd name="T62" fmla="*/ 730 w 1448"/>
                <a:gd name="T63" fmla="*/ 1360 h 1452"/>
                <a:gd name="T64" fmla="*/ 724 w 1448"/>
                <a:gd name="T65" fmla="*/ 1452 h 1452"/>
                <a:gd name="T66" fmla="*/ 0 w 1448"/>
                <a:gd name="T67" fmla="*/ 1452 h 1452"/>
                <a:gd name="T68" fmla="*/ 0 w 1448"/>
                <a:gd name="T69" fmla="*/ 1452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48" h="1452">
                  <a:moveTo>
                    <a:pt x="0" y="1452"/>
                  </a:moveTo>
                  <a:lnTo>
                    <a:pt x="6" y="1320"/>
                  </a:lnTo>
                  <a:lnTo>
                    <a:pt x="24" y="1190"/>
                  </a:lnTo>
                  <a:lnTo>
                    <a:pt x="52" y="1066"/>
                  </a:lnTo>
                  <a:lnTo>
                    <a:pt x="90" y="946"/>
                  </a:lnTo>
                  <a:lnTo>
                    <a:pt x="140" y="830"/>
                  </a:lnTo>
                  <a:lnTo>
                    <a:pt x="198" y="718"/>
                  </a:lnTo>
                  <a:lnTo>
                    <a:pt x="264" y="614"/>
                  </a:lnTo>
                  <a:lnTo>
                    <a:pt x="340" y="516"/>
                  </a:lnTo>
                  <a:lnTo>
                    <a:pt x="424" y="424"/>
                  </a:lnTo>
                  <a:lnTo>
                    <a:pt x="516" y="342"/>
                  </a:lnTo>
                  <a:lnTo>
                    <a:pt x="612" y="266"/>
                  </a:lnTo>
                  <a:lnTo>
                    <a:pt x="718" y="198"/>
                  </a:lnTo>
                  <a:lnTo>
                    <a:pt x="828" y="140"/>
                  </a:lnTo>
                  <a:lnTo>
                    <a:pt x="942" y="90"/>
                  </a:lnTo>
                  <a:lnTo>
                    <a:pt x="1064" y="52"/>
                  </a:lnTo>
                  <a:lnTo>
                    <a:pt x="1188" y="22"/>
                  </a:lnTo>
                  <a:lnTo>
                    <a:pt x="1316" y="6"/>
                  </a:lnTo>
                  <a:lnTo>
                    <a:pt x="1448" y="0"/>
                  </a:lnTo>
                  <a:lnTo>
                    <a:pt x="1448" y="726"/>
                  </a:lnTo>
                  <a:lnTo>
                    <a:pt x="1358" y="732"/>
                  </a:lnTo>
                  <a:lnTo>
                    <a:pt x="1270" y="748"/>
                  </a:lnTo>
                  <a:lnTo>
                    <a:pt x="1186" y="774"/>
                  </a:lnTo>
                  <a:lnTo>
                    <a:pt x="1108" y="810"/>
                  </a:lnTo>
                  <a:lnTo>
                    <a:pt x="1034" y="856"/>
                  </a:lnTo>
                  <a:lnTo>
                    <a:pt x="968" y="910"/>
                  </a:lnTo>
                  <a:lnTo>
                    <a:pt x="906" y="970"/>
                  </a:lnTo>
                  <a:lnTo>
                    <a:pt x="854" y="1038"/>
                  </a:lnTo>
                  <a:lnTo>
                    <a:pt x="808" y="1110"/>
                  </a:lnTo>
                  <a:lnTo>
                    <a:pt x="772" y="1190"/>
                  </a:lnTo>
                  <a:lnTo>
                    <a:pt x="746" y="1274"/>
                  </a:lnTo>
                  <a:lnTo>
                    <a:pt x="730" y="1360"/>
                  </a:lnTo>
                  <a:lnTo>
                    <a:pt x="724" y="1452"/>
                  </a:lnTo>
                  <a:lnTo>
                    <a:pt x="0" y="1452"/>
                  </a:lnTo>
                  <a:lnTo>
                    <a:pt x="0" y="145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6E2E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8784" name="Freeform 16"/>
            <p:cNvSpPr>
              <a:spLocks/>
            </p:cNvSpPr>
            <p:nvPr/>
          </p:nvSpPr>
          <p:spPr bwMode="gray">
            <a:xfrm rot="7200000">
              <a:off x="1407" y="1886"/>
              <a:ext cx="472" cy="479"/>
            </a:xfrm>
            <a:custGeom>
              <a:avLst/>
              <a:gdLst>
                <a:gd name="T0" fmla="*/ 0 w 1448"/>
                <a:gd name="T1" fmla="*/ 1452 h 1452"/>
                <a:gd name="T2" fmla="*/ 6 w 1448"/>
                <a:gd name="T3" fmla="*/ 1320 h 1452"/>
                <a:gd name="T4" fmla="*/ 24 w 1448"/>
                <a:gd name="T5" fmla="*/ 1190 h 1452"/>
                <a:gd name="T6" fmla="*/ 52 w 1448"/>
                <a:gd name="T7" fmla="*/ 1066 h 1452"/>
                <a:gd name="T8" fmla="*/ 90 w 1448"/>
                <a:gd name="T9" fmla="*/ 946 h 1452"/>
                <a:gd name="T10" fmla="*/ 140 w 1448"/>
                <a:gd name="T11" fmla="*/ 830 h 1452"/>
                <a:gd name="T12" fmla="*/ 198 w 1448"/>
                <a:gd name="T13" fmla="*/ 718 h 1452"/>
                <a:gd name="T14" fmla="*/ 264 w 1448"/>
                <a:gd name="T15" fmla="*/ 614 h 1452"/>
                <a:gd name="T16" fmla="*/ 340 w 1448"/>
                <a:gd name="T17" fmla="*/ 516 h 1452"/>
                <a:gd name="T18" fmla="*/ 424 w 1448"/>
                <a:gd name="T19" fmla="*/ 424 h 1452"/>
                <a:gd name="T20" fmla="*/ 516 w 1448"/>
                <a:gd name="T21" fmla="*/ 342 h 1452"/>
                <a:gd name="T22" fmla="*/ 612 w 1448"/>
                <a:gd name="T23" fmla="*/ 266 h 1452"/>
                <a:gd name="T24" fmla="*/ 718 w 1448"/>
                <a:gd name="T25" fmla="*/ 198 h 1452"/>
                <a:gd name="T26" fmla="*/ 828 w 1448"/>
                <a:gd name="T27" fmla="*/ 140 h 1452"/>
                <a:gd name="T28" fmla="*/ 942 w 1448"/>
                <a:gd name="T29" fmla="*/ 90 h 1452"/>
                <a:gd name="T30" fmla="*/ 1064 w 1448"/>
                <a:gd name="T31" fmla="*/ 52 h 1452"/>
                <a:gd name="T32" fmla="*/ 1188 w 1448"/>
                <a:gd name="T33" fmla="*/ 22 h 1452"/>
                <a:gd name="T34" fmla="*/ 1316 w 1448"/>
                <a:gd name="T35" fmla="*/ 6 h 1452"/>
                <a:gd name="T36" fmla="*/ 1448 w 1448"/>
                <a:gd name="T37" fmla="*/ 0 h 1452"/>
                <a:gd name="T38" fmla="*/ 1448 w 1448"/>
                <a:gd name="T39" fmla="*/ 726 h 1452"/>
                <a:gd name="T40" fmla="*/ 1358 w 1448"/>
                <a:gd name="T41" fmla="*/ 732 h 1452"/>
                <a:gd name="T42" fmla="*/ 1270 w 1448"/>
                <a:gd name="T43" fmla="*/ 748 h 1452"/>
                <a:gd name="T44" fmla="*/ 1186 w 1448"/>
                <a:gd name="T45" fmla="*/ 774 h 1452"/>
                <a:gd name="T46" fmla="*/ 1108 w 1448"/>
                <a:gd name="T47" fmla="*/ 810 h 1452"/>
                <a:gd name="T48" fmla="*/ 1034 w 1448"/>
                <a:gd name="T49" fmla="*/ 856 h 1452"/>
                <a:gd name="T50" fmla="*/ 968 w 1448"/>
                <a:gd name="T51" fmla="*/ 910 h 1452"/>
                <a:gd name="T52" fmla="*/ 906 w 1448"/>
                <a:gd name="T53" fmla="*/ 970 h 1452"/>
                <a:gd name="T54" fmla="*/ 854 w 1448"/>
                <a:gd name="T55" fmla="*/ 1038 h 1452"/>
                <a:gd name="T56" fmla="*/ 808 w 1448"/>
                <a:gd name="T57" fmla="*/ 1110 h 1452"/>
                <a:gd name="T58" fmla="*/ 772 w 1448"/>
                <a:gd name="T59" fmla="*/ 1190 h 1452"/>
                <a:gd name="T60" fmla="*/ 746 w 1448"/>
                <a:gd name="T61" fmla="*/ 1274 h 1452"/>
                <a:gd name="T62" fmla="*/ 730 w 1448"/>
                <a:gd name="T63" fmla="*/ 1360 h 1452"/>
                <a:gd name="T64" fmla="*/ 724 w 1448"/>
                <a:gd name="T65" fmla="*/ 1452 h 1452"/>
                <a:gd name="T66" fmla="*/ 0 w 1448"/>
                <a:gd name="T67" fmla="*/ 1452 h 1452"/>
                <a:gd name="T68" fmla="*/ 0 w 1448"/>
                <a:gd name="T69" fmla="*/ 1452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48" h="1452">
                  <a:moveTo>
                    <a:pt x="0" y="1452"/>
                  </a:moveTo>
                  <a:lnTo>
                    <a:pt x="6" y="1320"/>
                  </a:lnTo>
                  <a:lnTo>
                    <a:pt x="24" y="1190"/>
                  </a:lnTo>
                  <a:lnTo>
                    <a:pt x="52" y="1066"/>
                  </a:lnTo>
                  <a:lnTo>
                    <a:pt x="90" y="946"/>
                  </a:lnTo>
                  <a:lnTo>
                    <a:pt x="140" y="830"/>
                  </a:lnTo>
                  <a:lnTo>
                    <a:pt x="198" y="718"/>
                  </a:lnTo>
                  <a:lnTo>
                    <a:pt x="264" y="614"/>
                  </a:lnTo>
                  <a:lnTo>
                    <a:pt x="340" y="516"/>
                  </a:lnTo>
                  <a:lnTo>
                    <a:pt x="424" y="424"/>
                  </a:lnTo>
                  <a:lnTo>
                    <a:pt x="516" y="342"/>
                  </a:lnTo>
                  <a:lnTo>
                    <a:pt x="612" y="266"/>
                  </a:lnTo>
                  <a:lnTo>
                    <a:pt x="718" y="198"/>
                  </a:lnTo>
                  <a:lnTo>
                    <a:pt x="828" y="140"/>
                  </a:lnTo>
                  <a:lnTo>
                    <a:pt x="942" y="90"/>
                  </a:lnTo>
                  <a:lnTo>
                    <a:pt x="1064" y="52"/>
                  </a:lnTo>
                  <a:lnTo>
                    <a:pt x="1188" y="22"/>
                  </a:lnTo>
                  <a:lnTo>
                    <a:pt x="1316" y="6"/>
                  </a:lnTo>
                  <a:lnTo>
                    <a:pt x="1448" y="0"/>
                  </a:lnTo>
                  <a:lnTo>
                    <a:pt x="1448" y="726"/>
                  </a:lnTo>
                  <a:lnTo>
                    <a:pt x="1358" y="732"/>
                  </a:lnTo>
                  <a:lnTo>
                    <a:pt x="1270" y="748"/>
                  </a:lnTo>
                  <a:lnTo>
                    <a:pt x="1186" y="774"/>
                  </a:lnTo>
                  <a:lnTo>
                    <a:pt x="1108" y="810"/>
                  </a:lnTo>
                  <a:lnTo>
                    <a:pt x="1034" y="856"/>
                  </a:lnTo>
                  <a:lnTo>
                    <a:pt x="968" y="910"/>
                  </a:lnTo>
                  <a:lnTo>
                    <a:pt x="906" y="970"/>
                  </a:lnTo>
                  <a:lnTo>
                    <a:pt x="854" y="1038"/>
                  </a:lnTo>
                  <a:lnTo>
                    <a:pt x="808" y="1110"/>
                  </a:lnTo>
                  <a:lnTo>
                    <a:pt x="772" y="1190"/>
                  </a:lnTo>
                  <a:lnTo>
                    <a:pt x="746" y="1274"/>
                  </a:lnTo>
                  <a:lnTo>
                    <a:pt x="730" y="1360"/>
                  </a:lnTo>
                  <a:lnTo>
                    <a:pt x="724" y="1452"/>
                  </a:lnTo>
                  <a:lnTo>
                    <a:pt x="0" y="1452"/>
                  </a:lnTo>
                  <a:lnTo>
                    <a:pt x="0" y="145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6E2E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8785" name="AutoShape 17"/>
            <p:cNvSpPr>
              <a:spLocks noChangeArrowheads="1"/>
            </p:cNvSpPr>
            <p:nvPr/>
          </p:nvSpPr>
          <p:spPr bwMode="gray">
            <a:xfrm rot="23400000">
              <a:off x="1433" y="2205"/>
              <a:ext cx="404" cy="256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8786" name="Freeform 18"/>
            <p:cNvSpPr>
              <a:spLocks/>
            </p:cNvSpPr>
            <p:nvPr/>
          </p:nvSpPr>
          <p:spPr bwMode="gray">
            <a:xfrm rot="12600000">
              <a:off x="1161" y="2299"/>
              <a:ext cx="478" cy="473"/>
            </a:xfrm>
            <a:custGeom>
              <a:avLst/>
              <a:gdLst>
                <a:gd name="T0" fmla="*/ 0 w 1448"/>
                <a:gd name="T1" fmla="*/ 1452 h 1452"/>
                <a:gd name="T2" fmla="*/ 6 w 1448"/>
                <a:gd name="T3" fmla="*/ 1320 h 1452"/>
                <a:gd name="T4" fmla="*/ 24 w 1448"/>
                <a:gd name="T5" fmla="*/ 1190 h 1452"/>
                <a:gd name="T6" fmla="*/ 52 w 1448"/>
                <a:gd name="T7" fmla="*/ 1066 h 1452"/>
                <a:gd name="T8" fmla="*/ 90 w 1448"/>
                <a:gd name="T9" fmla="*/ 946 h 1452"/>
                <a:gd name="T10" fmla="*/ 140 w 1448"/>
                <a:gd name="T11" fmla="*/ 830 h 1452"/>
                <a:gd name="T12" fmla="*/ 198 w 1448"/>
                <a:gd name="T13" fmla="*/ 718 h 1452"/>
                <a:gd name="T14" fmla="*/ 264 w 1448"/>
                <a:gd name="T15" fmla="*/ 614 h 1452"/>
                <a:gd name="T16" fmla="*/ 340 w 1448"/>
                <a:gd name="T17" fmla="*/ 516 h 1452"/>
                <a:gd name="T18" fmla="*/ 424 w 1448"/>
                <a:gd name="T19" fmla="*/ 424 h 1452"/>
                <a:gd name="T20" fmla="*/ 516 w 1448"/>
                <a:gd name="T21" fmla="*/ 342 h 1452"/>
                <a:gd name="T22" fmla="*/ 612 w 1448"/>
                <a:gd name="T23" fmla="*/ 266 h 1452"/>
                <a:gd name="T24" fmla="*/ 718 w 1448"/>
                <a:gd name="T25" fmla="*/ 198 h 1452"/>
                <a:gd name="T26" fmla="*/ 828 w 1448"/>
                <a:gd name="T27" fmla="*/ 140 h 1452"/>
                <a:gd name="T28" fmla="*/ 942 w 1448"/>
                <a:gd name="T29" fmla="*/ 90 h 1452"/>
                <a:gd name="T30" fmla="*/ 1064 w 1448"/>
                <a:gd name="T31" fmla="*/ 52 h 1452"/>
                <a:gd name="T32" fmla="*/ 1188 w 1448"/>
                <a:gd name="T33" fmla="*/ 22 h 1452"/>
                <a:gd name="T34" fmla="*/ 1316 w 1448"/>
                <a:gd name="T35" fmla="*/ 6 h 1452"/>
                <a:gd name="T36" fmla="*/ 1448 w 1448"/>
                <a:gd name="T37" fmla="*/ 0 h 1452"/>
                <a:gd name="T38" fmla="*/ 1448 w 1448"/>
                <a:gd name="T39" fmla="*/ 726 h 1452"/>
                <a:gd name="T40" fmla="*/ 1358 w 1448"/>
                <a:gd name="T41" fmla="*/ 732 h 1452"/>
                <a:gd name="T42" fmla="*/ 1270 w 1448"/>
                <a:gd name="T43" fmla="*/ 748 h 1452"/>
                <a:gd name="T44" fmla="*/ 1186 w 1448"/>
                <a:gd name="T45" fmla="*/ 774 h 1452"/>
                <a:gd name="T46" fmla="*/ 1108 w 1448"/>
                <a:gd name="T47" fmla="*/ 810 h 1452"/>
                <a:gd name="T48" fmla="*/ 1034 w 1448"/>
                <a:gd name="T49" fmla="*/ 856 h 1452"/>
                <a:gd name="T50" fmla="*/ 968 w 1448"/>
                <a:gd name="T51" fmla="*/ 910 h 1452"/>
                <a:gd name="T52" fmla="*/ 906 w 1448"/>
                <a:gd name="T53" fmla="*/ 970 h 1452"/>
                <a:gd name="T54" fmla="*/ 854 w 1448"/>
                <a:gd name="T55" fmla="*/ 1038 h 1452"/>
                <a:gd name="T56" fmla="*/ 808 w 1448"/>
                <a:gd name="T57" fmla="*/ 1110 h 1452"/>
                <a:gd name="T58" fmla="*/ 772 w 1448"/>
                <a:gd name="T59" fmla="*/ 1190 h 1452"/>
                <a:gd name="T60" fmla="*/ 746 w 1448"/>
                <a:gd name="T61" fmla="*/ 1274 h 1452"/>
                <a:gd name="T62" fmla="*/ 730 w 1448"/>
                <a:gd name="T63" fmla="*/ 1360 h 1452"/>
                <a:gd name="T64" fmla="*/ 724 w 1448"/>
                <a:gd name="T65" fmla="*/ 1452 h 1452"/>
                <a:gd name="T66" fmla="*/ 0 w 1448"/>
                <a:gd name="T67" fmla="*/ 1452 h 1452"/>
                <a:gd name="T68" fmla="*/ 0 w 1448"/>
                <a:gd name="T69" fmla="*/ 1452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48" h="1452">
                  <a:moveTo>
                    <a:pt x="0" y="1452"/>
                  </a:moveTo>
                  <a:lnTo>
                    <a:pt x="6" y="1320"/>
                  </a:lnTo>
                  <a:lnTo>
                    <a:pt x="24" y="1190"/>
                  </a:lnTo>
                  <a:lnTo>
                    <a:pt x="52" y="1066"/>
                  </a:lnTo>
                  <a:lnTo>
                    <a:pt x="90" y="946"/>
                  </a:lnTo>
                  <a:lnTo>
                    <a:pt x="140" y="830"/>
                  </a:lnTo>
                  <a:lnTo>
                    <a:pt x="198" y="718"/>
                  </a:lnTo>
                  <a:lnTo>
                    <a:pt x="264" y="614"/>
                  </a:lnTo>
                  <a:lnTo>
                    <a:pt x="340" y="516"/>
                  </a:lnTo>
                  <a:lnTo>
                    <a:pt x="424" y="424"/>
                  </a:lnTo>
                  <a:lnTo>
                    <a:pt x="516" y="342"/>
                  </a:lnTo>
                  <a:lnTo>
                    <a:pt x="612" y="266"/>
                  </a:lnTo>
                  <a:lnTo>
                    <a:pt x="718" y="198"/>
                  </a:lnTo>
                  <a:lnTo>
                    <a:pt x="828" y="140"/>
                  </a:lnTo>
                  <a:lnTo>
                    <a:pt x="942" y="90"/>
                  </a:lnTo>
                  <a:lnTo>
                    <a:pt x="1064" y="52"/>
                  </a:lnTo>
                  <a:lnTo>
                    <a:pt x="1188" y="22"/>
                  </a:lnTo>
                  <a:lnTo>
                    <a:pt x="1316" y="6"/>
                  </a:lnTo>
                  <a:lnTo>
                    <a:pt x="1448" y="0"/>
                  </a:lnTo>
                  <a:lnTo>
                    <a:pt x="1448" y="726"/>
                  </a:lnTo>
                  <a:lnTo>
                    <a:pt x="1358" y="732"/>
                  </a:lnTo>
                  <a:lnTo>
                    <a:pt x="1270" y="748"/>
                  </a:lnTo>
                  <a:lnTo>
                    <a:pt x="1186" y="774"/>
                  </a:lnTo>
                  <a:lnTo>
                    <a:pt x="1108" y="810"/>
                  </a:lnTo>
                  <a:lnTo>
                    <a:pt x="1034" y="856"/>
                  </a:lnTo>
                  <a:lnTo>
                    <a:pt x="968" y="910"/>
                  </a:lnTo>
                  <a:lnTo>
                    <a:pt x="906" y="970"/>
                  </a:lnTo>
                  <a:lnTo>
                    <a:pt x="854" y="1038"/>
                  </a:lnTo>
                  <a:lnTo>
                    <a:pt x="808" y="1110"/>
                  </a:lnTo>
                  <a:lnTo>
                    <a:pt x="772" y="1190"/>
                  </a:lnTo>
                  <a:lnTo>
                    <a:pt x="746" y="1274"/>
                  </a:lnTo>
                  <a:lnTo>
                    <a:pt x="730" y="1360"/>
                  </a:lnTo>
                  <a:lnTo>
                    <a:pt x="724" y="1452"/>
                  </a:lnTo>
                  <a:lnTo>
                    <a:pt x="0" y="1452"/>
                  </a:lnTo>
                  <a:lnTo>
                    <a:pt x="0" y="145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6E2E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8787" name="Freeform 19"/>
            <p:cNvSpPr>
              <a:spLocks/>
            </p:cNvSpPr>
            <p:nvPr/>
          </p:nvSpPr>
          <p:spPr bwMode="gray">
            <a:xfrm rot="14400000">
              <a:off x="990" y="2296"/>
              <a:ext cx="472" cy="479"/>
            </a:xfrm>
            <a:custGeom>
              <a:avLst/>
              <a:gdLst>
                <a:gd name="T0" fmla="*/ 0 w 1448"/>
                <a:gd name="T1" fmla="*/ 1452 h 1452"/>
                <a:gd name="T2" fmla="*/ 6 w 1448"/>
                <a:gd name="T3" fmla="*/ 1320 h 1452"/>
                <a:gd name="T4" fmla="*/ 24 w 1448"/>
                <a:gd name="T5" fmla="*/ 1190 h 1452"/>
                <a:gd name="T6" fmla="*/ 52 w 1448"/>
                <a:gd name="T7" fmla="*/ 1066 h 1452"/>
                <a:gd name="T8" fmla="*/ 90 w 1448"/>
                <a:gd name="T9" fmla="*/ 946 h 1452"/>
                <a:gd name="T10" fmla="*/ 140 w 1448"/>
                <a:gd name="T11" fmla="*/ 830 h 1452"/>
                <a:gd name="T12" fmla="*/ 198 w 1448"/>
                <a:gd name="T13" fmla="*/ 718 h 1452"/>
                <a:gd name="T14" fmla="*/ 264 w 1448"/>
                <a:gd name="T15" fmla="*/ 614 h 1452"/>
                <a:gd name="T16" fmla="*/ 340 w 1448"/>
                <a:gd name="T17" fmla="*/ 516 h 1452"/>
                <a:gd name="T18" fmla="*/ 424 w 1448"/>
                <a:gd name="T19" fmla="*/ 424 h 1452"/>
                <a:gd name="T20" fmla="*/ 516 w 1448"/>
                <a:gd name="T21" fmla="*/ 342 h 1452"/>
                <a:gd name="T22" fmla="*/ 612 w 1448"/>
                <a:gd name="T23" fmla="*/ 266 h 1452"/>
                <a:gd name="T24" fmla="*/ 718 w 1448"/>
                <a:gd name="T25" fmla="*/ 198 h 1452"/>
                <a:gd name="T26" fmla="*/ 828 w 1448"/>
                <a:gd name="T27" fmla="*/ 140 h 1452"/>
                <a:gd name="T28" fmla="*/ 942 w 1448"/>
                <a:gd name="T29" fmla="*/ 90 h 1452"/>
                <a:gd name="T30" fmla="*/ 1064 w 1448"/>
                <a:gd name="T31" fmla="*/ 52 h 1452"/>
                <a:gd name="T32" fmla="*/ 1188 w 1448"/>
                <a:gd name="T33" fmla="*/ 22 h 1452"/>
                <a:gd name="T34" fmla="*/ 1316 w 1448"/>
                <a:gd name="T35" fmla="*/ 6 h 1452"/>
                <a:gd name="T36" fmla="*/ 1448 w 1448"/>
                <a:gd name="T37" fmla="*/ 0 h 1452"/>
                <a:gd name="T38" fmla="*/ 1448 w 1448"/>
                <a:gd name="T39" fmla="*/ 726 h 1452"/>
                <a:gd name="T40" fmla="*/ 1358 w 1448"/>
                <a:gd name="T41" fmla="*/ 732 h 1452"/>
                <a:gd name="T42" fmla="*/ 1270 w 1448"/>
                <a:gd name="T43" fmla="*/ 748 h 1452"/>
                <a:gd name="T44" fmla="*/ 1186 w 1448"/>
                <a:gd name="T45" fmla="*/ 774 h 1452"/>
                <a:gd name="T46" fmla="*/ 1108 w 1448"/>
                <a:gd name="T47" fmla="*/ 810 h 1452"/>
                <a:gd name="T48" fmla="*/ 1034 w 1448"/>
                <a:gd name="T49" fmla="*/ 856 h 1452"/>
                <a:gd name="T50" fmla="*/ 968 w 1448"/>
                <a:gd name="T51" fmla="*/ 910 h 1452"/>
                <a:gd name="T52" fmla="*/ 906 w 1448"/>
                <a:gd name="T53" fmla="*/ 970 h 1452"/>
                <a:gd name="T54" fmla="*/ 854 w 1448"/>
                <a:gd name="T55" fmla="*/ 1038 h 1452"/>
                <a:gd name="T56" fmla="*/ 808 w 1448"/>
                <a:gd name="T57" fmla="*/ 1110 h 1452"/>
                <a:gd name="T58" fmla="*/ 772 w 1448"/>
                <a:gd name="T59" fmla="*/ 1190 h 1452"/>
                <a:gd name="T60" fmla="*/ 746 w 1448"/>
                <a:gd name="T61" fmla="*/ 1274 h 1452"/>
                <a:gd name="T62" fmla="*/ 730 w 1448"/>
                <a:gd name="T63" fmla="*/ 1360 h 1452"/>
                <a:gd name="T64" fmla="*/ 724 w 1448"/>
                <a:gd name="T65" fmla="*/ 1452 h 1452"/>
                <a:gd name="T66" fmla="*/ 0 w 1448"/>
                <a:gd name="T67" fmla="*/ 1452 h 1452"/>
                <a:gd name="T68" fmla="*/ 0 w 1448"/>
                <a:gd name="T69" fmla="*/ 1452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48" h="1452">
                  <a:moveTo>
                    <a:pt x="0" y="1452"/>
                  </a:moveTo>
                  <a:lnTo>
                    <a:pt x="6" y="1320"/>
                  </a:lnTo>
                  <a:lnTo>
                    <a:pt x="24" y="1190"/>
                  </a:lnTo>
                  <a:lnTo>
                    <a:pt x="52" y="1066"/>
                  </a:lnTo>
                  <a:lnTo>
                    <a:pt x="90" y="946"/>
                  </a:lnTo>
                  <a:lnTo>
                    <a:pt x="140" y="830"/>
                  </a:lnTo>
                  <a:lnTo>
                    <a:pt x="198" y="718"/>
                  </a:lnTo>
                  <a:lnTo>
                    <a:pt x="264" y="614"/>
                  </a:lnTo>
                  <a:lnTo>
                    <a:pt x="340" y="516"/>
                  </a:lnTo>
                  <a:lnTo>
                    <a:pt x="424" y="424"/>
                  </a:lnTo>
                  <a:lnTo>
                    <a:pt x="516" y="342"/>
                  </a:lnTo>
                  <a:lnTo>
                    <a:pt x="612" y="266"/>
                  </a:lnTo>
                  <a:lnTo>
                    <a:pt x="718" y="198"/>
                  </a:lnTo>
                  <a:lnTo>
                    <a:pt x="828" y="140"/>
                  </a:lnTo>
                  <a:lnTo>
                    <a:pt x="942" y="90"/>
                  </a:lnTo>
                  <a:lnTo>
                    <a:pt x="1064" y="52"/>
                  </a:lnTo>
                  <a:lnTo>
                    <a:pt x="1188" y="22"/>
                  </a:lnTo>
                  <a:lnTo>
                    <a:pt x="1316" y="6"/>
                  </a:lnTo>
                  <a:lnTo>
                    <a:pt x="1448" y="0"/>
                  </a:lnTo>
                  <a:lnTo>
                    <a:pt x="1448" y="726"/>
                  </a:lnTo>
                  <a:lnTo>
                    <a:pt x="1358" y="732"/>
                  </a:lnTo>
                  <a:lnTo>
                    <a:pt x="1270" y="748"/>
                  </a:lnTo>
                  <a:lnTo>
                    <a:pt x="1186" y="774"/>
                  </a:lnTo>
                  <a:lnTo>
                    <a:pt x="1108" y="810"/>
                  </a:lnTo>
                  <a:lnTo>
                    <a:pt x="1034" y="856"/>
                  </a:lnTo>
                  <a:lnTo>
                    <a:pt x="968" y="910"/>
                  </a:lnTo>
                  <a:lnTo>
                    <a:pt x="906" y="970"/>
                  </a:lnTo>
                  <a:lnTo>
                    <a:pt x="854" y="1038"/>
                  </a:lnTo>
                  <a:lnTo>
                    <a:pt x="808" y="1110"/>
                  </a:lnTo>
                  <a:lnTo>
                    <a:pt x="772" y="1190"/>
                  </a:lnTo>
                  <a:lnTo>
                    <a:pt x="746" y="1274"/>
                  </a:lnTo>
                  <a:lnTo>
                    <a:pt x="730" y="1360"/>
                  </a:lnTo>
                  <a:lnTo>
                    <a:pt x="724" y="1452"/>
                  </a:lnTo>
                  <a:lnTo>
                    <a:pt x="0" y="1452"/>
                  </a:lnTo>
                  <a:lnTo>
                    <a:pt x="0" y="1452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6E2E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8788" name="AutoShape 20"/>
            <p:cNvSpPr>
              <a:spLocks noChangeArrowheads="1"/>
            </p:cNvSpPr>
            <p:nvPr/>
          </p:nvSpPr>
          <p:spPr bwMode="gray">
            <a:xfrm rot="30600000">
              <a:off x="823" y="2299"/>
              <a:ext cx="404" cy="23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8789" name="Freeform 21"/>
            <p:cNvSpPr>
              <a:spLocks/>
            </p:cNvSpPr>
            <p:nvPr/>
          </p:nvSpPr>
          <p:spPr bwMode="gray">
            <a:xfrm rot="19800000">
              <a:off x="748" y="1889"/>
              <a:ext cx="478" cy="473"/>
            </a:xfrm>
            <a:custGeom>
              <a:avLst/>
              <a:gdLst>
                <a:gd name="T0" fmla="*/ 0 w 1448"/>
                <a:gd name="T1" fmla="*/ 1452 h 1452"/>
                <a:gd name="T2" fmla="*/ 6 w 1448"/>
                <a:gd name="T3" fmla="*/ 1320 h 1452"/>
                <a:gd name="T4" fmla="*/ 24 w 1448"/>
                <a:gd name="T5" fmla="*/ 1190 h 1452"/>
                <a:gd name="T6" fmla="*/ 52 w 1448"/>
                <a:gd name="T7" fmla="*/ 1066 h 1452"/>
                <a:gd name="T8" fmla="*/ 90 w 1448"/>
                <a:gd name="T9" fmla="*/ 946 h 1452"/>
                <a:gd name="T10" fmla="*/ 140 w 1448"/>
                <a:gd name="T11" fmla="*/ 830 h 1452"/>
                <a:gd name="T12" fmla="*/ 198 w 1448"/>
                <a:gd name="T13" fmla="*/ 718 h 1452"/>
                <a:gd name="T14" fmla="*/ 264 w 1448"/>
                <a:gd name="T15" fmla="*/ 614 h 1452"/>
                <a:gd name="T16" fmla="*/ 340 w 1448"/>
                <a:gd name="T17" fmla="*/ 516 h 1452"/>
                <a:gd name="T18" fmla="*/ 424 w 1448"/>
                <a:gd name="T19" fmla="*/ 424 h 1452"/>
                <a:gd name="T20" fmla="*/ 516 w 1448"/>
                <a:gd name="T21" fmla="*/ 342 h 1452"/>
                <a:gd name="T22" fmla="*/ 612 w 1448"/>
                <a:gd name="T23" fmla="*/ 266 h 1452"/>
                <a:gd name="T24" fmla="*/ 718 w 1448"/>
                <a:gd name="T25" fmla="*/ 198 h 1452"/>
                <a:gd name="T26" fmla="*/ 828 w 1448"/>
                <a:gd name="T27" fmla="*/ 140 h 1452"/>
                <a:gd name="T28" fmla="*/ 942 w 1448"/>
                <a:gd name="T29" fmla="*/ 90 h 1452"/>
                <a:gd name="T30" fmla="*/ 1064 w 1448"/>
                <a:gd name="T31" fmla="*/ 52 h 1452"/>
                <a:gd name="T32" fmla="*/ 1188 w 1448"/>
                <a:gd name="T33" fmla="*/ 22 h 1452"/>
                <a:gd name="T34" fmla="*/ 1316 w 1448"/>
                <a:gd name="T35" fmla="*/ 6 h 1452"/>
                <a:gd name="T36" fmla="*/ 1448 w 1448"/>
                <a:gd name="T37" fmla="*/ 0 h 1452"/>
                <a:gd name="T38" fmla="*/ 1448 w 1448"/>
                <a:gd name="T39" fmla="*/ 726 h 1452"/>
                <a:gd name="T40" fmla="*/ 1358 w 1448"/>
                <a:gd name="T41" fmla="*/ 732 h 1452"/>
                <a:gd name="T42" fmla="*/ 1270 w 1448"/>
                <a:gd name="T43" fmla="*/ 748 h 1452"/>
                <a:gd name="T44" fmla="*/ 1186 w 1448"/>
                <a:gd name="T45" fmla="*/ 774 h 1452"/>
                <a:gd name="T46" fmla="*/ 1108 w 1448"/>
                <a:gd name="T47" fmla="*/ 810 h 1452"/>
                <a:gd name="T48" fmla="*/ 1034 w 1448"/>
                <a:gd name="T49" fmla="*/ 856 h 1452"/>
                <a:gd name="T50" fmla="*/ 968 w 1448"/>
                <a:gd name="T51" fmla="*/ 910 h 1452"/>
                <a:gd name="T52" fmla="*/ 906 w 1448"/>
                <a:gd name="T53" fmla="*/ 970 h 1452"/>
                <a:gd name="T54" fmla="*/ 854 w 1448"/>
                <a:gd name="T55" fmla="*/ 1038 h 1452"/>
                <a:gd name="T56" fmla="*/ 808 w 1448"/>
                <a:gd name="T57" fmla="*/ 1110 h 1452"/>
                <a:gd name="T58" fmla="*/ 772 w 1448"/>
                <a:gd name="T59" fmla="*/ 1190 h 1452"/>
                <a:gd name="T60" fmla="*/ 746 w 1448"/>
                <a:gd name="T61" fmla="*/ 1274 h 1452"/>
                <a:gd name="T62" fmla="*/ 730 w 1448"/>
                <a:gd name="T63" fmla="*/ 1360 h 1452"/>
                <a:gd name="T64" fmla="*/ 724 w 1448"/>
                <a:gd name="T65" fmla="*/ 1452 h 1452"/>
                <a:gd name="T66" fmla="*/ 0 w 1448"/>
                <a:gd name="T67" fmla="*/ 1452 h 1452"/>
                <a:gd name="T68" fmla="*/ 0 w 1448"/>
                <a:gd name="T69" fmla="*/ 1452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48" h="1452">
                  <a:moveTo>
                    <a:pt x="0" y="1452"/>
                  </a:moveTo>
                  <a:lnTo>
                    <a:pt x="6" y="1320"/>
                  </a:lnTo>
                  <a:lnTo>
                    <a:pt x="24" y="1190"/>
                  </a:lnTo>
                  <a:lnTo>
                    <a:pt x="52" y="1066"/>
                  </a:lnTo>
                  <a:lnTo>
                    <a:pt x="90" y="946"/>
                  </a:lnTo>
                  <a:lnTo>
                    <a:pt x="140" y="830"/>
                  </a:lnTo>
                  <a:lnTo>
                    <a:pt x="198" y="718"/>
                  </a:lnTo>
                  <a:lnTo>
                    <a:pt x="264" y="614"/>
                  </a:lnTo>
                  <a:lnTo>
                    <a:pt x="340" y="516"/>
                  </a:lnTo>
                  <a:lnTo>
                    <a:pt x="424" y="424"/>
                  </a:lnTo>
                  <a:lnTo>
                    <a:pt x="516" y="342"/>
                  </a:lnTo>
                  <a:lnTo>
                    <a:pt x="612" y="266"/>
                  </a:lnTo>
                  <a:lnTo>
                    <a:pt x="718" y="198"/>
                  </a:lnTo>
                  <a:lnTo>
                    <a:pt x="828" y="140"/>
                  </a:lnTo>
                  <a:lnTo>
                    <a:pt x="942" y="90"/>
                  </a:lnTo>
                  <a:lnTo>
                    <a:pt x="1064" y="52"/>
                  </a:lnTo>
                  <a:lnTo>
                    <a:pt x="1188" y="22"/>
                  </a:lnTo>
                  <a:lnTo>
                    <a:pt x="1316" y="6"/>
                  </a:lnTo>
                  <a:lnTo>
                    <a:pt x="1448" y="0"/>
                  </a:lnTo>
                  <a:lnTo>
                    <a:pt x="1448" y="726"/>
                  </a:lnTo>
                  <a:lnTo>
                    <a:pt x="1358" y="732"/>
                  </a:lnTo>
                  <a:lnTo>
                    <a:pt x="1270" y="748"/>
                  </a:lnTo>
                  <a:lnTo>
                    <a:pt x="1186" y="774"/>
                  </a:lnTo>
                  <a:lnTo>
                    <a:pt x="1108" y="810"/>
                  </a:lnTo>
                  <a:lnTo>
                    <a:pt x="1034" y="856"/>
                  </a:lnTo>
                  <a:lnTo>
                    <a:pt x="968" y="910"/>
                  </a:lnTo>
                  <a:lnTo>
                    <a:pt x="906" y="970"/>
                  </a:lnTo>
                  <a:lnTo>
                    <a:pt x="854" y="1038"/>
                  </a:lnTo>
                  <a:lnTo>
                    <a:pt x="808" y="1110"/>
                  </a:lnTo>
                  <a:lnTo>
                    <a:pt x="772" y="1190"/>
                  </a:lnTo>
                  <a:lnTo>
                    <a:pt x="746" y="1274"/>
                  </a:lnTo>
                  <a:lnTo>
                    <a:pt x="730" y="1360"/>
                  </a:lnTo>
                  <a:lnTo>
                    <a:pt x="724" y="1452"/>
                  </a:lnTo>
                  <a:lnTo>
                    <a:pt x="0" y="1452"/>
                  </a:lnTo>
                  <a:lnTo>
                    <a:pt x="0" y="145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6E2E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8790" name="Freeform 22"/>
            <p:cNvSpPr>
              <a:spLocks/>
            </p:cNvSpPr>
            <p:nvPr/>
          </p:nvSpPr>
          <p:spPr bwMode="gray">
            <a:xfrm>
              <a:off x="835" y="1739"/>
              <a:ext cx="478" cy="473"/>
            </a:xfrm>
            <a:custGeom>
              <a:avLst/>
              <a:gdLst>
                <a:gd name="T0" fmla="*/ 0 w 1448"/>
                <a:gd name="T1" fmla="*/ 1452 h 1452"/>
                <a:gd name="T2" fmla="*/ 6 w 1448"/>
                <a:gd name="T3" fmla="*/ 1320 h 1452"/>
                <a:gd name="T4" fmla="*/ 24 w 1448"/>
                <a:gd name="T5" fmla="*/ 1190 h 1452"/>
                <a:gd name="T6" fmla="*/ 52 w 1448"/>
                <a:gd name="T7" fmla="*/ 1066 h 1452"/>
                <a:gd name="T8" fmla="*/ 90 w 1448"/>
                <a:gd name="T9" fmla="*/ 946 h 1452"/>
                <a:gd name="T10" fmla="*/ 140 w 1448"/>
                <a:gd name="T11" fmla="*/ 830 h 1452"/>
                <a:gd name="T12" fmla="*/ 198 w 1448"/>
                <a:gd name="T13" fmla="*/ 718 h 1452"/>
                <a:gd name="T14" fmla="*/ 264 w 1448"/>
                <a:gd name="T15" fmla="*/ 614 h 1452"/>
                <a:gd name="T16" fmla="*/ 340 w 1448"/>
                <a:gd name="T17" fmla="*/ 516 h 1452"/>
                <a:gd name="T18" fmla="*/ 424 w 1448"/>
                <a:gd name="T19" fmla="*/ 424 h 1452"/>
                <a:gd name="T20" fmla="*/ 516 w 1448"/>
                <a:gd name="T21" fmla="*/ 342 h 1452"/>
                <a:gd name="T22" fmla="*/ 612 w 1448"/>
                <a:gd name="T23" fmla="*/ 266 h 1452"/>
                <a:gd name="T24" fmla="*/ 718 w 1448"/>
                <a:gd name="T25" fmla="*/ 198 h 1452"/>
                <a:gd name="T26" fmla="*/ 828 w 1448"/>
                <a:gd name="T27" fmla="*/ 140 h 1452"/>
                <a:gd name="T28" fmla="*/ 942 w 1448"/>
                <a:gd name="T29" fmla="*/ 90 h 1452"/>
                <a:gd name="T30" fmla="*/ 1064 w 1448"/>
                <a:gd name="T31" fmla="*/ 52 h 1452"/>
                <a:gd name="T32" fmla="*/ 1188 w 1448"/>
                <a:gd name="T33" fmla="*/ 22 h 1452"/>
                <a:gd name="T34" fmla="*/ 1316 w 1448"/>
                <a:gd name="T35" fmla="*/ 6 h 1452"/>
                <a:gd name="T36" fmla="*/ 1448 w 1448"/>
                <a:gd name="T37" fmla="*/ 0 h 1452"/>
                <a:gd name="T38" fmla="*/ 1448 w 1448"/>
                <a:gd name="T39" fmla="*/ 726 h 1452"/>
                <a:gd name="T40" fmla="*/ 1358 w 1448"/>
                <a:gd name="T41" fmla="*/ 732 h 1452"/>
                <a:gd name="T42" fmla="*/ 1270 w 1448"/>
                <a:gd name="T43" fmla="*/ 748 h 1452"/>
                <a:gd name="T44" fmla="*/ 1186 w 1448"/>
                <a:gd name="T45" fmla="*/ 774 h 1452"/>
                <a:gd name="T46" fmla="*/ 1108 w 1448"/>
                <a:gd name="T47" fmla="*/ 810 h 1452"/>
                <a:gd name="T48" fmla="*/ 1034 w 1448"/>
                <a:gd name="T49" fmla="*/ 856 h 1452"/>
                <a:gd name="T50" fmla="*/ 968 w 1448"/>
                <a:gd name="T51" fmla="*/ 910 h 1452"/>
                <a:gd name="T52" fmla="*/ 906 w 1448"/>
                <a:gd name="T53" fmla="*/ 970 h 1452"/>
                <a:gd name="T54" fmla="*/ 854 w 1448"/>
                <a:gd name="T55" fmla="*/ 1038 h 1452"/>
                <a:gd name="T56" fmla="*/ 808 w 1448"/>
                <a:gd name="T57" fmla="*/ 1110 h 1452"/>
                <a:gd name="T58" fmla="*/ 772 w 1448"/>
                <a:gd name="T59" fmla="*/ 1190 h 1452"/>
                <a:gd name="T60" fmla="*/ 746 w 1448"/>
                <a:gd name="T61" fmla="*/ 1274 h 1452"/>
                <a:gd name="T62" fmla="*/ 730 w 1448"/>
                <a:gd name="T63" fmla="*/ 1360 h 1452"/>
                <a:gd name="T64" fmla="*/ 724 w 1448"/>
                <a:gd name="T65" fmla="*/ 1452 h 1452"/>
                <a:gd name="T66" fmla="*/ 0 w 1448"/>
                <a:gd name="T67" fmla="*/ 1452 h 1452"/>
                <a:gd name="T68" fmla="*/ 0 w 1448"/>
                <a:gd name="T69" fmla="*/ 1452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48" h="1452">
                  <a:moveTo>
                    <a:pt x="0" y="1452"/>
                  </a:moveTo>
                  <a:lnTo>
                    <a:pt x="6" y="1320"/>
                  </a:lnTo>
                  <a:lnTo>
                    <a:pt x="24" y="1190"/>
                  </a:lnTo>
                  <a:lnTo>
                    <a:pt x="52" y="1066"/>
                  </a:lnTo>
                  <a:lnTo>
                    <a:pt x="90" y="946"/>
                  </a:lnTo>
                  <a:lnTo>
                    <a:pt x="140" y="830"/>
                  </a:lnTo>
                  <a:lnTo>
                    <a:pt x="198" y="718"/>
                  </a:lnTo>
                  <a:lnTo>
                    <a:pt x="264" y="614"/>
                  </a:lnTo>
                  <a:lnTo>
                    <a:pt x="340" y="516"/>
                  </a:lnTo>
                  <a:lnTo>
                    <a:pt x="424" y="424"/>
                  </a:lnTo>
                  <a:lnTo>
                    <a:pt x="516" y="342"/>
                  </a:lnTo>
                  <a:lnTo>
                    <a:pt x="612" y="266"/>
                  </a:lnTo>
                  <a:lnTo>
                    <a:pt x="718" y="198"/>
                  </a:lnTo>
                  <a:lnTo>
                    <a:pt x="828" y="140"/>
                  </a:lnTo>
                  <a:lnTo>
                    <a:pt x="942" y="90"/>
                  </a:lnTo>
                  <a:lnTo>
                    <a:pt x="1064" y="52"/>
                  </a:lnTo>
                  <a:lnTo>
                    <a:pt x="1188" y="22"/>
                  </a:lnTo>
                  <a:lnTo>
                    <a:pt x="1316" y="6"/>
                  </a:lnTo>
                  <a:lnTo>
                    <a:pt x="1448" y="0"/>
                  </a:lnTo>
                  <a:lnTo>
                    <a:pt x="1448" y="726"/>
                  </a:lnTo>
                  <a:lnTo>
                    <a:pt x="1358" y="732"/>
                  </a:lnTo>
                  <a:lnTo>
                    <a:pt x="1270" y="748"/>
                  </a:lnTo>
                  <a:lnTo>
                    <a:pt x="1186" y="774"/>
                  </a:lnTo>
                  <a:lnTo>
                    <a:pt x="1108" y="810"/>
                  </a:lnTo>
                  <a:lnTo>
                    <a:pt x="1034" y="856"/>
                  </a:lnTo>
                  <a:lnTo>
                    <a:pt x="968" y="910"/>
                  </a:lnTo>
                  <a:lnTo>
                    <a:pt x="906" y="970"/>
                  </a:lnTo>
                  <a:lnTo>
                    <a:pt x="854" y="1038"/>
                  </a:lnTo>
                  <a:lnTo>
                    <a:pt x="808" y="1110"/>
                  </a:lnTo>
                  <a:lnTo>
                    <a:pt x="772" y="1190"/>
                  </a:lnTo>
                  <a:lnTo>
                    <a:pt x="746" y="1274"/>
                  </a:lnTo>
                  <a:lnTo>
                    <a:pt x="730" y="1360"/>
                  </a:lnTo>
                  <a:lnTo>
                    <a:pt x="724" y="1452"/>
                  </a:lnTo>
                  <a:lnTo>
                    <a:pt x="0" y="1452"/>
                  </a:lnTo>
                  <a:lnTo>
                    <a:pt x="0" y="145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6E2E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8791" name="AutoShape 23"/>
            <p:cNvSpPr>
              <a:spLocks noChangeArrowheads="1"/>
            </p:cNvSpPr>
            <p:nvPr/>
          </p:nvSpPr>
          <p:spPr bwMode="gray">
            <a:xfrm rot="16200000">
              <a:off x="1057" y="1730"/>
              <a:ext cx="399" cy="261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88792" name="Group 24"/>
          <p:cNvGrpSpPr>
            <a:grpSpLocks/>
          </p:cNvGrpSpPr>
          <p:nvPr/>
        </p:nvGrpSpPr>
        <p:grpSpPr bwMode="auto">
          <a:xfrm>
            <a:off x="2124075" y="1844675"/>
            <a:ext cx="1800225" cy="1576388"/>
            <a:chOff x="431" y="2750"/>
            <a:chExt cx="1134" cy="993"/>
          </a:xfrm>
        </p:grpSpPr>
        <p:grpSp>
          <p:nvGrpSpPr>
            <p:cNvPr id="288793" name="Group 25"/>
            <p:cNvGrpSpPr>
              <a:grpSpLocks/>
            </p:cNvGrpSpPr>
            <p:nvPr/>
          </p:nvGrpSpPr>
          <p:grpSpPr bwMode="auto">
            <a:xfrm>
              <a:off x="431" y="2750"/>
              <a:ext cx="1134" cy="993"/>
              <a:chOff x="431" y="2750"/>
              <a:chExt cx="1134" cy="993"/>
            </a:xfrm>
          </p:grpSpPr>
          <p:grpSp>
            <p:nvGrpSpPr>
              <p:cNvPr id="288794" name="Group 26"/>
              <p:cNvGrpSpPr>
                <a:grpSpLocks/>
              </p:cNvGrpSpPr>
              <p:nvPr/>
            </p:nvGrpSpPr>
            <p:grpSpPr bwMode="auto">
              <a:xfrm>
                <a:off x="431" y="2750"/>
                <a:ext cx="1134" cy="993"/>
                <a:chOff x="868" y="1477"/>
                <a:chExt cx="4251" cy="2141"/>
              </a:xfrm>
            </p:grpSpPr>
            <p:sp>
              <p:nvSpPr>
                <p:cNvPr id="288795" name="Oval 27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8796" name="Oval 28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8797" name="Oval 29"/>
              <p:cNvSpPr>
                <a:spLocks noChangeArrowheads="1"/>
              </p:cNvSpPr>
              <p:nvPr/>
            </p:nvSpPr>
            <p:spPr bwMode="auto">
              <a:xfrm flipH="1">
                <a:off x="522" y="2840"/>
                <a:ext cx="953" cy="79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8798" name="Oval 30"/>
              <p:cNvSpPr>
                <a:spLocks noChangeArrowheads="1"/>
              </p:cNvSpPr>
              <p:nvPr/>
            </p:nvSpPr>
            <p:spPr bwMode="auto">
              <a:xfrm flipH="1">
                <a:off x="611" y="2862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35686"/>
                      <a:invGamma/>
                    </a:schemeClr>
                  </a:gs>
                  <a:gs pos="100000">
                    <a:schemeClr val="accent2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8799" name="Rectangle 31"/>
            <p:cNvSpPr>
              <a:spLocks noChangeArrowheads="1"/>
            </p:cNvSpPr>
            <p:nvPr/>
          </p:nvSpPr>
          <p:spPr bwMode="auto">
            <a:xfrm>
              <a:off x="612" y="3067"/>
              <a:ext cx="771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Breach 1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8800" name="Group 32"/>
          <p:cNvGrpSpPr>
            <a:grpSpLocks/>
          </p:cNvGrpSpPr>
          <p:nvPr/>
        </p:nvGrpSpPr>
        <p:grpSpPr bwMode="auto">
          <a:xfrm>
            <a:off x="5148263" y="4437063"/>
            <a:ext cx="1800225" cy="1576387"/>
            <a:chOff x="4195" y="2750"/>
            <a:chExt cx="1134" cy="993"/>
          </a:xfrm>
        </p:grpSpPr>
        <p:grpSp>
          <p:nvGrpSpPr>
            <p:cNvPr id="288801" name="Group 33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88802" name="Group 34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88803" name="Oval 35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8804" name="Oval 36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8805" name="Oval 37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8806" name="Oval 38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8807" name="Rectangle 39"/>
            <p:cNvSpPr>
              <a:spLocks noChangeArrowheads="1"/>
            </p:cNvSpPr>
            <p:nvPr/>
          </p:nvSpPr>
          <p:spPr bwMode="auto">
            <a:xfrm>
              <a:off x="4379" y="2999"/>
              <a:ext cx="771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Final Breach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8808" name="Group 40"/>
          <p:cNvGrpSpPr>
            <a:grpSpLocks/>
          </p:cNvGrpSpPr>
          <p:nvPr/>
        </p:nvGrpSpPr>
        <p:grpSpPr bwMode="auto">
          <a:xfrm>
            <a:off x="2124075" y="4437063"/>
            <a:ext cx="1800225" cy="1576387"/>
            <a:chOff x="1111" y="1394"/>
            <a:chExt cx="1134" cy="993"/>
          </a:xfrm>
        </p:grpSpPr>
        <p:grpSp>
          <p:nvGrpSpPr>
            <p:cNvPr id="288809" name="Group 41"/>
            <p:cNvGrpSpPr>
              <a:grpSpLocks/>
            </p:cNvGrpSpPr>
            <p:nvPr/>
          </p:nvGrpSpPr>
          <p:grpSpPr bwMode="auto">
            <a:xfrm>
              <a:off x="1111" y="1394"/>
              <a:ext cx="1134" cy="993"/>
              <a:chOff x="2336" y="3117"/>
              <a:chExt cx="1134" cy="993"/>
            </a:xfrm>
          </p:grpSpPr>
          <p:grpSp>
            <p:nvGrpSpPr>
              <p:cNvPr id="288810" name="Group 42"/>
              <p:cNvGrpSpPr>
                <a:grpSpLocks/>
              </p:cNvGrpSpPr>
              <p:nvPr/>
            </p:nvGrpSpPr>
            <p:grpSpPr bwMode="auto">
              <a:xfrm>
                <a:off x="2336" y="3117"/>
                <a:ext cx="1134" cy="993"/>
                <a:chOff x="868" y="1477"/>
                <a:chExt cx="4251" cy="2141"/>
              </a:xfrm>
            </p:grpSpPr>
            <p:sp>
              <p:nvSpPr>
                <p:cNvPr id="288811" name="Oval 43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8812" name="Oval 44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8813" name="Oval 45"/>
              <p:cNvSpPr>
                <a:spLocks noChangeArrowheads="1"/>
              </p:cNvSpPr>
              <p:nvPr/>
            </p:nvSpPr>
            <p:spPr bwMode="auto">
              <a:xfrm flipH="1">
                <a:off x="2427" y="3208"/>
                <a:ext cx="953" cy="79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8814" name="Oval 46"/>
              <p:cNvSpPr>
                <a:spLocks noChangeArrowheads="1"/>
              </p:cNvSpPr>
              <p:nvPr/>
            </p:nvSpPr>
            <p:spPr bwMode="auto">
              <a:xfrm flipH="1">
                <a:off x="2515" y="3229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42353"/>
                      <a:invGamma/>
                    </a:schemeClr>
                  </a:gs>
                  <a:gs pos="100000">
                    <a:schemeClr val="accent1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8815" name="Rectangle 47"/>
            <p:cNvSpPr>
              <a:spLocks noChangeArrowheads="1"/>
            </p:cNvSpPr>
            <p:nvPr/>
          </p:nvSpPr>
          <p:spPr bwMode="auto">
            <a:xfrm>
              <a:off x="1292" y="1706"/>
              <a:ext cx="771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Breach 2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8816" name="Group 48"/>
          <p:cNvGrpSpPr>
            <a:grpSpLocks/>
          </p:cNvGrpSpPr>
          <p:nvPr/>
        </p:nvGrpSpPr>
        <p:grpSpPr bwMode="auto">
          <a:xfrm>
            <a:off x="5148263" y="1844675"/>
            <a:ext cx="1800225" cy="1576388"/>
            <a:chOff x="4195" y="2750"/>
            <a:chExt cx="1134" cy="993"/>
          </a:xfrm>
        </p:grpSpPr>
        <p:grpSp>
          <p:nvGrpSpPr>
            <p:cNvPr id="288817" name="Group 49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88818" name="Group 50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88819" name="Oval 51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8820" name="Oval 52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8821" name="Oval 53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8822" name="Oval 54"/>
              <p:cNvSpPr>
                <a:spLocks noChangeArrowheads="1"/>
              </p:cNvSpPr>
              <p:nvPr/>
            </p:nvSpPr>
            <p:spPr bwMode="auto">
              <a:xfrm flipH="1">
                <a:off x="4392" y="282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5686"/>
                      <a:invGamma/>
                    </a:schemeClr>
                  </a:gs>
                  <a:gs pos="100000">
                    <a:schemeClr val="hlink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8823" name="Rectangle 55"/>
            <p:cNvSpPr>
              <a:spLocks noChangeArrowheads="1"/>
            </p:cNvSpPr>
            <p:nvPr/>
          </p:nvSpPr>
          <p:spPr bwMode="auto">
            <a:xfrm>
              <a:off x="4287" y="2993"/>
              <a:ext cx="9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Breach 3</a:t>
              </a:r>
              <a:r>
                <a:rPr lang="en-US" sz="2800" b="1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 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20183" y="6187377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Press Room. (2013). Target confirms unauthorized access to payment card data in U.S. stores. </a:t>
            </a:r>
            <a:r>
              <a:rPr lang="en-US" sz="1400" i="1" dirty="0"/>
              <a:t>Target.</a:t>
            </a:r>
            <a:r>
              <a:rPr lang="en-US" sz="1400" dirty="0"/>
              <a:t> Retrieved from </a:t>
            </a:r>
            <a:r>
              <a:rPr lang="en-US" sz="1400" dirty="0" smtClean="0"/>
              <a:t>http://pressroom.target.com/news.target-confirms-unauthorized-access-to-payment-card-in-US-stores</a:t>
            </a:r>
            <a:endParaRPr lang="en-US" sz="1400" dirty="0"/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AutoShape 2"/>
          <p:cNvSpPr>
            <a:spLocks noChangeArrowheads="1"/>
          </p:cNvSpPr>
          <p:nvPr/>
        </p:nvSpPr>
        <p:spPr bwMode="auto">
          <a:xfrm>
            <a:off x="757238" y="3284538"/>
            <a:ext cx="1511300" cy="16557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4675" name="AutoShape 3"/>
          <p:cNvSpPr>
            <a:spLocks noChangeArrowheads="1"/>
          </p:cNvSpPr>
          <p:nvPr/>
        </p:nvSpPr>
        <p:spPr bwMode="auto">
          <a:xfrm flipV="1">
            <a:off x="828675" y="3213100"/>
            <a:ext cx="1371600" cy="2736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4676" name="AutoShape 4"/>
          <p:cNvSpPr>
            <a:spLocks noChangeArrowheads="1"/>
          </p:cNvSpPr>
          <p:nvPr/>
        </p:nvSpPr>
        <p:spPr bwMode="auto">
          <a:xfrm>
            <a:off x="4787900" y="3284538"/>
            <a:ext cx="1511300" cy="16557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4677" name="AutoShape 5"/>
          <p:cNvSpPr>
            <a:spLocks noChangeArrowheads="1"/>
          </p:cNvSpPr>
          <p:nvPr/>
        </p:nvSpPr>
        <p:spPr bwMode="auto">
          <a:xfrm flipV="1">
            <a:off x="4859338" y="3213100"/>
            <a:ext cx="1371600" cy="2736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4678" name="Text Box 6"/>
          <p:cNvSpPr txBox="1">
            <a:spLocks noChangeArrowheads="1"/>
          </p:cNvSpPr>
          <p:nvPr/>
        </p:nvSpPr>
        <p:spPr bwMode="auto">
          <a:xfrm>
            <a:off x="4787900" y="3932238"/>
            <a:ext cx="158432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72941"/>
                        <a:invGamma/>
                        <a:alpha val="39999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ko-KR" sz="1400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Security Officer Kreb tried to hid from public</a:t>
            </a: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>
              <a:buFontTx/>
              <a:buChar char="•"/>
            </a:pP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  <p:sp>
        <p:nvSpPr>
          <p:cNvPr id="284679" name="AutoShape 7"/>
          <p:cNvSpPr>
            <a:spLocks noChangeArrowheads="1"/>
          </p:cNvSpPr>
          <p:nvPr/>
        </p:nvSpPr>
        <p:spPr bwMode="auto">
          <a:xfrm>
            <a:off x="2771775" y="3284538"/>
            <a:ext cx="1511300" cy="16557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4680" name="AutoShape 8"/>
          <p:cNvSpPr>
            <a:spLocks noChangeArrowheads="1"/>
          </p:cNvSpPr>
          <p:nvPr/>
        </p:nvSpPr>
        <p:spPr bwMode="auto">
          <a:xfrm flipV="1">
            <a:off x="2843213" y="3213100"/>
            <a:ext cx="1371600" cy="2736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4681" name="Text Box 9"/>
          <p:cNvSpPr txBox="1">
            <a:spLocks noChangeArrowheads="1"/>
          </p:cNvSpPr>
          <p:nvPr/>
        </p:nvSpPr>
        <p:spPr bwMode="auto">
          <a:xfrm>
            <a:off x="2771775" y="3860800"/>
            <a:ext cx="158432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72941"/>
                        <a:invGamma/>
                        <a:alpha val="39999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ko-KR" sz="1400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InterCrawler Point of Sale Crim</a:t>
            </a:r>
            <a:r>
              <a:rPr lang="en-US" altLang="ko-KR" sz="1400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e Ring</a:t>
            </a:r>
          </a:p>
          <a:p>
            <a:pPr algn="ctr" eaLnBrk="0" hangingPunct="0"/>
            <a:r>
              <a:rPr lang="en-US" altLang="ko-KR" sz="1400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Attacked major retailers in 2013</a:t>
            </a: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/>
            <a:endParaRPr lang="en-US" altLang="ko-KR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/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>
              <a:buFontTx/>
              <a:buChar char="•"/>
            </a:pP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  <p:sp>
        <p:nvSpPr>
          <p:cNvPr id="284682" name="Text Box 10"/>
          <p:cNvSpPr txBox="1">
            <a:spLocks noChangeArrowheads="1"/>
          </p:cNvSpPr>
          <p:nvPr/>
        </p:nvSpPr>
        <p:spPr bwMode="auto">
          <a:xfrm>
            <a:off x="755650" y="3860800"/>
            <a:ext cx="1584325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72941"/>
                        <a:invGamma/>
                        <a:alpha val="39999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ko-KR" sz="1400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Target Point of Sale Registers Hacked by 17 year Russian </a:t>
            </a:r>
          </a:p>
          <a:p>
            <a:pPr algn="ctr" eaLnBrk="0" hangingPunct="0"/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>
              <a:buFontTx/>
              <a:buChar char="•"/>
            </a:pP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  <p:sp>
        <p:nvSpPr>
          <p:cNvPr id="284683" name="AutoShape 11"/>
          <p:cNvSpPr>
            <a:spLocks noChangeArrowheads="1"/>
          </p:cNvSpPr>
          <p:nvPr/>
        </p:nvSpPr>
        <p:spPr bwMode="auto">
          <a:xfrm>
            <a:off x="6804025" y="3284538"/>
            <a:ext cx="1511300" cy="16557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4684" name="AutoShape 12"/>
          <p:cNvSpPr>
            <a:spLocks noChangeArrowheads="1"/>
          </p:cNvSpPr>
          <p:nvPr/>
        </p:nvSpPr>
        <p:spPr bwMode="auto">
          <a:xfrm flipV="1">
            <a:off x="6875463" y="3213100"/>
            <a:ext cx="1371600" cy="2736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4685" name="Text Box 13"/>
          <p:cNvSpPr txBox="1">
            <a:spLocks noChangeArrowheads="1"/>
          </p:cNvSpPr>
          <p:nvPr/>
        </p:nvSpPr>
        <p:spPr bwMode="auto">
          <a:xfrm>
            <a:off x="6804025" y="3890963"/>
            <a:ext cx="1584325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72941"/>
                        <a:invGamma/>
                        <a:alpha val="39999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ko-KR" sz="1400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Target did not take action quick enough to stop data breach</a:t>
            </a: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algn="ctr" eaLnBrk="0" hangingPunct="0">
              <a:buFontTx/>
              <a:buChar char="•"/>
            </a:pP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  <p:grpSp>
        <p:nvGrpSpPr>
          <p:cNvPr id="284686" name="Group 14"/>
          <p:cNvGrpSpPr>
            <a:grpSpLocks/>
          </p:cNvGrpSpPr>
          <p:nvPr/>
        </p:nvGrpSpPr>
        <p:grpSpPr bwMode="auto">
          <a:xfrm>
            <a:off x="611188" y="2205035"/>
            <a:ext cx="1800225" cy="1595436"/>
            <a:chOff x="431" y="2750"/>
            <a:chExt cx="1134" cy="1005"/>
          </a:xfrm>
        </p:grpSpPr>
        <p:grpSp>
          <p:nvGrpSpPr>
            <p:cNvPr id="284687" name="Group 15"/>
            <p:cNvGrpSpPr>
              <a:grpSpLocks/>
            </p:cNvGrpSpPr>
            <p:nvPr/>
          </p:nvGrpSpPr>
          <p:grpSpPr bwMode="auto">
            <a:xfrm>
              <a:off x="431" y="2750"/>
              <a:ext cx="1134" cy="993"/>
              <a:chOff x="431" y="2750"/>
              <a:chExt cx="1134" cy="993"/>
            </a:xfrm>
          </p:grpSpPr>
          <p:grpSp>
            <p:nvGrpSpPr>
              <p:cNvPr id="284688" name="Group 16"/>
              <p:cNvGrpSpPr>
                <a:grpSpLocks/>
              </p:cNvGrpSpPr>
              <p:nvPr/>
            </p:nvGrpSpPr>
            <p:grpSpPr bwMode="auto">
              <a:xfrm>
                <a:off x="431" y="2750"/>
                <a:ext cx="1134" cy="993"/>
                <a:chOff x="868" y="1477"/>
                <a:chExt cx="4251" cy="2141"/>
              </a:xfrm>
            </p:grpSpPr>
            <p:sp>
              <p:nvSpPr>
                <p:cNvPr id="284689" name="Oval 17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4690" name="Oval 18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4691" name="Oval 19"/>
              <p:cNvSpPr>
                <a:spLocks noChangeArrowheads="1"/>
              </p:cNvSpPr>
              <p:nvPr/>
            </p:nvSpPr>
            <p:spPr bwMode="auto">
              <a:xfrm flipH="1">
                <a:off x="522" y="2840"/>
                <a:ext cx="953" cy="79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4692" name="Oval 20"/>
              <p:cNvSpPr>
                <a:spLocks noChangeArrowheads="1"/>
              </p:cNvSpPr>
              <p:nvPr/>
            </p:nvSpPr>
            <p:spPr bwMode="auto">
              <a:xfrm flipH="1">
                <a:off x="611" y="2862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35686"/>
                      <a:invGamma/>
                    </a:schemeClr>
                  </a:gs>
                  <a:gs pos="100000">
                    <a:schemeClr val="accent2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4693" name="Rectangle 21"/>
            <p:cNvSpPr>
              <a:spLocks noChangeArrowheads="1"/>
            </p:cNvSpPr>
            <p:nvPr/>
          </p:nvSpPr>
          <p:spPr bwMode="auto">
            <a:xfrm>
              <a:off x="606" y="2883"/>
              <a:ext cx="771" cy="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Reason for Breach</a:t>
              </a:r>
              <a:r>
                <a:rPr lang="en-US" altLang="ko-KR" sz="2800" b="1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 </a:t>
              </a:r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Concept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4694" name="Group 22"/>
          <p:cNvGrpSpPr>
            <a:grpSpLocks/>
          </p:cNvGrpSpPr>
          <p:nvPr/>
        </p:nvGrpSpPr>
        <p:grpSpPr bwMode="auto">
          <a:xfrm>
            <a:off x="6659563" y="2212975"/>
            <a:ext cx="1800225" cy="1576388"/>
            <a:chOff x="4195" y="2750"/>
            <a:chExt cx="1134" cy="993"/>
          </a:xfrm>
        </p:grpSpPr>
        <p:grpSp>
          <p:nvGrpSpPr>
            <p:cNvPr id="284695" name="Group 23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84696" name="Group 24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84697" name="Oval 25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4698" name="Oval 26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4699" name="Oval 27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4700" name="Oval 28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4701" name="Rectangle 29"/>
            <p:cNvSpPr>
              <a:spLocks noChangeArrowheads="1"/>
            </p:cNvSpPr>
            <p:nvPr/>
          </p:nvSpPr>
          <p:spPr bwMode="auto">
            <a:xfrm>
              <a:off x="4408" y="2894"/>
              <a:ext cx="771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Reason for Breach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4702" name="Group 30"/>
          <p:cNvGrpSpPr>
            <a:grpSpLocks/>
          </p:cNvGrpSpPr>
          <p:nvPr/>
        </p:nvGrpSpPr>
        <p:grpSpPr bwMode="auto">
          <a:xfrm>
            <a:off x="2627313" y="2205038"/>
            <a:ext cx="1800225" cy="1576387"/>
            <a:chOff x="1111" y="1394"/>
            <a:chExt cx="1134" cy="993"/>
          </a:xfrm>
        </p:grpSpPr>
        <p:grpSp>
          <p:nvGrpSpPr>
            <p:cNvPr id="284703" name="Group 31"/>
            <p:cNvGrpSpPr>
              <a:grpSpLocks/>
            </p:cNvGrpSpPr>
            <p:nvPr/>
          </p:nvGrpSpPr>
          <p:grpSpPr bwMode="auto">
            <a:xfrm>
              <a:off x="1111" y="1394"/>
              <a:ext cx="1134" cy="993"/>
              <a:chOff x="2336" y="3117"/>
              <a:chExt cx="1134" cy="993"/>
            </a:xfrm>
          </p:grpSpPr>
          <p:grpSp>
            <p:nvGrpSpPr>
              <p:cNvPr id="284704" name="Group 32"/>
              <p:cNvGrpSpPr>
                <a:grpSpLocks/>
              </p:cNvGrpSpPr>
              <p:nvPr/>
            </p:nvGrpSpPr>
            <p:grpSpPr bwMode="auto">
              <a:xfrm>
                <a:off x="2336" y="3117"/>
                <a:ext cx="1134" cy="993"/>
                <a:chOff x="868" y="1477"/>
                <a:chExt cx="4251" cy="2141"/>
              </a:xfrm>
            </p:grpSpPr>
            <p:sp>
              <p:nvSpPr>
                <p:cNvPr id="284705" name="Oval 33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4706" name="Oval 34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4707" name="Oval 35"/>
              <p:cNvSpPr>
                <a:spLocks noChangeArrowheads="1"/>
              </p:cNvSpPr>
              <p:nvPr/>
            </p:nvSpPr>
            <p:spPr bwMode="auto">
              <a:xfrm flipH="1">
                <a:off x="2427" y="3208"/>
                <a:ext cx="953" cy="79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4708" name="Oval 36"/>
              <p:cNvSpPr>
                <a:spLocks noChangeArrowheads="1"/>
              </p:cNvSpPr>
              <p:nvPr/>
            </p:nvSpPr>
            <p:spPr bwMode="auto">
              <a:xfrm flipH="1">
                <a:off x="2515" y="3229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42353"/>
                      <a:invGamma/>
                    </a:schemeClr>
                  </a:gs>
                  <a:gs pos="100000">
                    <a:schemeClr val="accent1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4709" name="Rectangle 37"/>
            <p:cNvSpPr>
              <a:spLocks noChangeArrowheads="1"/>
            </p:cNvSpPr>
            <p:nvPr/>
          </p:nvSpPr>
          <p:spPr bwMode="auto">
            <a:xfrm>
              <a:off x="1292" y="1579"/>
              <a:ext cx="771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Reason for Breach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4710" name="Group 38"/>
          <p:cNvGrpSpPr>
            <a:grpSpLocks/>
          </p:cNvGrpSpPr>
          <p:nvPr/>
        </p:nvGrpSpPr>
        <p:grpSpPr bwMode="auto">
          <a:xfrm>
            <a:off x="4643438" y="2205038"/>
            <a:ext cx="1800225" cy="1576387"/>
            <a:chOff x="4195" y="2750"/>
            <a:chExt cx="1134" cy="993"/>
          </a:xfrm>
        </p:grpSpPr>
        <p:grpSp>
          <p:nvGrpSpPr>
            <p:cNvPr id="284711" name="Group 39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84712" name="Group 40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84713" name="Oval 41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4714" name="Oval 42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4715" name="Oval 43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4716" name="Oval 44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5686"/>
                      <a:invGamma/>
                    </a:schemeClr>
                  </a:gs>
                  <a:gs pos="100000">
                    <a:schemeClr val="hlink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4717" name="Rectangle 45"/>
            <p:cNvSpPr>
              <a:spLocks noChangeArrowheads="1"/>
            </p:cNvSpPr>
            <p:nvPr/>
          </p:nvSpPr>
          <p:spPr bwMode="auto">
            <a:xfrm>
              <a:off x="4384" y="2914"/>
              <a:ext cx="771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Reason for Breach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34257" y="6051438"/>
            <a:ext cx="77898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Newman, </a:t>
            </a:r>
            <a:r>
              <a:rPr lang="en-US" sz="1200" dirty="0" smtClean="0"/>
              <a:t>L.H. </a:t>
            </a:r>
            <a:r>
              <a:rPr lang="en-US" sz="1200" dirty="0"/>
              <a:t>(2014). A 17-Year-Old Was Behind the Target, Neiman Marcus Credit Card Hacks</a:t>
            </a:r>
            <a:r>
              <a:rPr lang="en-US" sz="1200" i="1" dirty="0"/>
              <a:t>. Slate.</a:t>
            </a:r>
            <a:r>
              <a:rPr lang="en-US" sz="1200" dirty="0"/>
              <a:t> Retrieved from http://www.slate.com/blogs/future/tense/2014/20/target/neiman_marcus_creditcard_number_hacks-were/caused/by/a/17/year/old.html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AutoShape 2"/>
          <p:cNvSpPr>
            <a:spLocks noChangeArrowheads="1"/>
          </p:cNvSpPr>
          <p:nvPr/>
        </p:nvSpPr>
        <p:spPr bwMode="auto">
          <a:xfrm rot="8099917">
            <a:off x="2124075" y="3573463"/>
            <a:ext cx="1368425" cy="647700"/>
          </a:xfrm>
          <a:custGeom>
            <a:avLst/>
            <a:gdLst>
              <a:gd name="G0" fmla="+- 15400 0 0"/>
              <a:gd name="G1" fmla="+- 5788 0 0"/>
              <a:gd name="G2" fmla="+- 21600 0 5788"/>
              <a:gd name="G3" fmla="+- 10800 0 5788"/>
              <a:gd name="G4" fmla="+- 21600 0 15400"/>
              <a:gd name="G5" fmla="*/ G4 G3 10800"/>
              <a:gd name="G6" fmla="+- 21600 0 G5"/>
              <a:gd name="T0" fmla="*/ 15400 w 21600"/>
              <a:gd name="T1" fmla="*/ 0 h 21600"/>
              <a:gd name="T2" fmla="*/ 0 w 21600"/>
              <a:gd name="T3" fmla="*/ 10800 h 21600"/>
              <a:gd name="T4" fmla="*/ 154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5400" y="0"/>
                </a:moveTo>
                <a:lnTo>
                  <a:pt x="15400" y="5788"/>
                </a:lnTo>
                <a:lnTo>
                  <a:pt x="3375" y="5788"/>
                </a:lnTo>
                <a:lnTo>
                  <a:pt x="3375" y="15812"/>
                </a:lnTo>
                <a:lnTo>
                  <a:pt x="15400" y="15812"/>
                </a:lnTo>
                <a:lnTo>
                  <a:pt x="154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788"/>
                </a:moveTo>
                <a:lnTo>
                  <a:pt x="1350" y="15812"/>
                </a:lnTo>
                <a:lnTo>
                  <a:pt x="2700" y="15812"/>
                </a:lnTo>
                <a:lnTo>
                  <a:pt x="2700" y="5788"/>
                </a:lnTo>
                <a:close/>
              </a:path>
              <a:path w="21600" h="21600">
                <a:moveTo>
                  <a:pt x="0" y="5788"/>
                </a:moveTo>
                <a:lnTo>
                  <a:pt x="0" y="15812"/>
                </a:lnTo>
                <a:lnTo>
                  <a:pt x="675" y="15812"/>
                </a:lnTo>
                <a:lnTo>
                  <a:pt x="675" y="5788"/>
                </a:lnTo>
                <a:close/>
              </a:path>
            </a:pathLst>
          </a:custGeom>
          <a:gradFill rotWithShape="1">
            <a:gsLst>
              <a:gs pos="0">
                <a:schemeClr val="tx1">
                  <a:gamma/>
                  <a:tint val="0"/>
                  <a:invGamma/>
                </a:schemeClr>
              </a:gs>
              <a:gs pos="100000">
                <a:schemeClr val="tx1">
                  <a:alpha val="42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3651" name="AutoShape 3"/>
          <p:cNvSpPr>
            <a:spLocks noChangeArrowheads="1"/>
          </p:cNvSpPr>
          <p:nvPr/>
        </p:nvSpPr>
        <p:spPr bwMode="auto">
          <a:xfrm rot="2869127">
            <a:off x="5651500" y="3573463"/>
            <a:ext cx="1368425" cy="647700"/>
          </a:xfrm>
          <a:custGeom>
            <a:avLst/>
            <a:gdLst>
              <a:gd name="G0" fmla="+- 15400 0 0"/>
              <a:gd name="G1" fmla="+- 5788 0 0"/>
              <a:gd name="G2" fmla="+- 21600 0 5788"/>
              <a:gd name="G3" fmla="+- 10800 0 5788"/>
              <a:gd name="G4" fmla="+- 21600 0 15400"/>
              <a:gd name="G5" fmla="*/ G4 G3 10800"/>
              <a:gd name="G6" fmla="+- 21600 0 G5"/>
              <a:gd name="T0" fmla="*/ 15400 w 21600"/>
              <a:gd name="T1" fmla="*/ 0 h 21600"/>
              <a:gd name="T2" fmla="*/ 0 w 21600"/>
              <a:gd name="T3" fmla="*/ 10800 h 21600"/>
              <a:gd name="T4" fmla="*/ 154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5400" y="0"/>
                </a:moveTo>
                <a:lnTo>
                  <a:pt x="15400" y="5788"/>
                </a:lnTo>
                <a:lnTo>
                  <a:pt x="3375" y="5788"/>
                </a:lnTo>
                <a:lnTo>
                  <a:pt x="3375" y="15812"/>
                </a:lnTo>
                <a:lnTo>
                  <a:pt x="15400" y="15812"/>
                </a:lnTo>
                <a:lnTo>
                  <a:pt x="154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788"/>
                </a:moveTo>
                <a:lnTo>
                  <a:pt x="1350" y="15812"/>
                </a:lnTo>
                <a:lnTo>
                  <a:pt x="2700" y="15812"/>
                </a:lnTo>
                <a:lnTo>
                  <a:pt x="2700" y="5788"/>
                </a:lnTo>
                <a:close/>
              </a:path>
              <a:path w="21600" h="21600">
                <a:moveTo>
                  <a:pt x="0" y="5788"/>
                </a:moveTo>
                <a:lnTo>
                  <a:pt x="0" y="15812"/>
                </a:lnTo>
                <a:lnTo>
                  <a:pt x="675" y="15812"/>
                </a:lnTo>
                <a:lnTo>
                  <a:pt x="675" y="5788"/>
                </a:lnTo>
                <a:close/>
              </a:path>
            </a:pathLst>
          </a:custGeom>
          <a:gradFill rotWithShape="1">
            <a:gsLst>
              <a:gs pos="0">
                <a:schemeClr val="tx1">
                  <a:gamma/>
                  <a:tint val="0"/>
                  <a:invGamma/>
                </a:schemeClr>
              </a:gs>
              <a:gs pos="100000">
                <a:schemeClr val="tx1">
                  <a:alpha val="42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3652" name="AutoShape 4"/>
          <p:cNvSpPr>
            <a:spLocks noChangeArrowheads="1"/>
          </p:cNvSpPr>
          <p:nvPr/>
        </p:nvSpPr>
        <p:spPr bwMode="auto">
          <a:xfrm rot="5400000">
            <a:off x="4213225" y="3789363"/>
            <a:ext cx="790575" cy="647700"/>
          </a:xfrm>
          <a:custGeom>
            <a:avLst/>
            <a:gdLst>
              <a:gd name="G0" fmla="+- 15400 0 0"/>
              <a:gd name="G1" fmla="+- 5788 0 0"/>
              <a:gd name="G2" fmla="+- 21600 0 5788"/>
              <a:gd name="G3" fmla="+- 10800 0 5788"/>
              <a:gd name="G4" fmla="+- 21600 0 15400"/>
              <a:gd name="G5" fmla="*/ G4 G3 10800"/>
              <a:gd name="G6" fmla="+- 21600 0 G5"/>
              <a:gd name="T0" fmla="*/ 15400 w 21600"/>
              <a:gd name="T1" fmla="*/ 0 h 21600"/>
              <a:gd name="T2" fmla="*/ 0 w 21600"/>
              <a:gd name="T3" fmla="*/ 10800 h 21600"/>
              <a:gd name="T4" fmla="*/ 154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5400" y="0"/>
                </a:moveTo>
                <a:lnTo>
                  <a:pt x="15400" y="5788"/>
                </a:lnTo>
                <a:lnTo>
                  <a:pt x="3375" y="5788"/>
                </a:lnTo>
                <a:lnTo>
                  <a:pt x="3375" y="15812"/>
                </a:lnTo>
                <a:lnTo>
                  <a:pt x="15400" y="15812"/>
                </a:lnTo>
                <a:lnTo>
                  <a:pt x="154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788"/>
                </a:moveTo>
                <a:lnTo>
                  <a:pt x="1350" y="15812"/>
                </a:lnTo>
                <a:lnTo>
                  <a:pt x="2700" y="15812"/>
                </a:lnTo>
                <a:lnTo>
                  <a:pt x="2700" y="5788"/>
                </a:lnTo>
                <a:close/>
              </a:path>
              <a:path w="21600" h="21600">
                <a:moveTo>
                  <a:pt x="0" y="5788"/>
                </a:moveTo>
                <a:lnTo>
                  <a:pt x="0" y="15812"/>
                </a:lnTo>
                <a:lnTo>
                  <a:pt x="675" y="15812"/>
                </a:lnTo>
                <a:lnTo>
                  <a:pt x="675" y="5788"/>
                </a:lnTo>
                <a:close/>
              </a:path>
            </a:pathLst>
          </a:custGeom>
          <a:gradFill rotWithShape="1">
            <a:gsLst>
              <a:gs pos="0">
                <a:schemeClr val="tx1">
                  <a:gamma/>
                  <a:tint val="0"/>
                  <a:invGamma/>
                </a:schemeClr>
              </a:gs>
              <a:gs pos="100000">
                <a:schemeClr val="tx1">
                  <a:alpha val="42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83653" name="Group 5"/>
          <p:cNvGrpSpPr>
            <a:grpSpLocks/>
          </p:cNvGrpSpPr>
          <p:nvPr/>
        </p:nvGrpSpPr>
        <p:grpSpPr bwMode="auto">
          <a:xfrm>
            <a:off x="3132138" y="1716088"/>
            <a:ext cx="2808286" cy="2144712"/>
            <a:chOff x="1973" y="1217"/>
            <a:chExt cx="1769" cy="1351"/>
          </a:xfrm>
        </p:grpSpPr>
        <p:grpSp>
          <p:nvGrpSpPr>
            <p:cNvPr id="283654" name="Group 6"/>
            <p:cNvGrpSpPr>
              <a:grpSpLocks/>
            </p:cNvGrpSpPr>
            <p:nvPr/>
          </p:nvGrpSpPr>
          <p:grpSpPr bwMode="auto">
            <a:xfrm>
              <a:off x="1973" y="1217"/>
              <a:ext cx="1769" cy="1351"/>
              <a:chOff x="1973" y="1217"/>
              <a:chExt cx="1769" cy="1351"/>
            </a:xfrm>
          </p:grpSpPr>
          <p:grpSp>
            <p:nvGrpSpPr>
              <p:cNvPr id="283655" name="Group 7"/>
              <p:cNvGrpSpPr>
                <a:grpSpLocks/>
              </p:cNvGrpSpPr>
              <p:nvPr/>
            </p:nvGrpSpPr>
            <p:grpSpPr bwMode="auto">
              <a:xfrm>
                <a:off x="1973" y="1217"/>
                <a:ext cx="1769" cy="1351"/>
                <a:chOff x="868" y="1477"/>
                <a:chExt cx="4251" cy="2141"/>
              </a:xfrm>
            </p:grpSpPr>
            <p:sp>
              <p:nvSpPr>
                <p:cNvPr id="283656" name="Oval 8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3657" name="Oval 9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3658" name="Oval 10"/>
              <p:cNvSpPr>
                <a:spLocks noChangeArrowheads="1"/>
              </p:cNvSpPr>
              <p:nvPr/>
            </p:nvSpPr>
            <p:spPr bwMode="auto">
              <a:xfrm flipH="1">
                <a:off x="2115" y="1341"/>
                <a:ext cx="1487" cy="1081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3659" name="Oval 11"/>
              <p:cNvSpPr>
                <a:spLocks noChangeArrowheads="1"/>
              </p:cNvSpPr>
              <p:nvPr/>
            </p:nvSpPr>
            <p:spPr bwMode="auto">
              <a:xfrm flipH="1">
                <a:off x="2017" y="1390"/>
                <a:ext cx="1202" cy="71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9020"/>
                      <a:invGamma/>
                    </a:schemeClr>
                  </a:gs>
                  <a:gs pos="100000">
                    <a:schemeClr val="hlink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3660" name="Rectangle 12"/>
            <p:cNvSpPr>
              <a:spLocks noChangeArrowheads="1"/>
            </p:cNvSpPr>
            <p:nvPr/>
          </p:nvSpPr>
          <p:spPr bwMode="auto">
            <a:xfrm>
              <a:off x="2309" y="1547"/>
              <a:ext cx="1280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Bill Krebs</a:t>
              </a:r>
              <a:endParaRPr lang="en-US" altLang="ko-KR" sz="2800" b="1" baseline="-25000" dirty="0">
                <a:solidFill>
                  <a:schemeClr val="bg1"/>
                </a:solidFill>
                <a:ea typeface="굴림" panose="020B0600000101010101" pitchFamily="34" charset="-127"/>
              </a:endParaRPr>
            </a:p>
            <a:p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Security Officer </a:t>
              </a:r>
            </a:p>
            <a:p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Errors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3661" name="Group 13"/>
          <p:cNvGrpSpPr>
            <a:grpSpLocks/>
          </p:cNvGrpSpPr>
          <p:nvPr/>
        </p:nvGrpSpPr>
        <p:grpSpPr bwMode="auto">
          <a:xfrm>
            <a:off x="684213" y="4149725"/>
            <a:ext cx="1800225" cy="1576388"/>
            <a:chOff x="431" y="2750"/>
            <a:chExt cx="1134" cy="993"/>
          </a:xfrm>
        </p:grpSpPr>
        <p:grpSp>
          <p:nvGrpSpPr>
            <p:cNvPr id="283662" name="Group 14"/>
            <p:cNvGrpSpPr>
              <a:grpSpLocks/>
            </p:cNvGrpSpPr>
            <p:nvPr/>
          </p:nvGrpSpPr>
          <p:grpSpPr bwMode="auto">
            <a:xfrm>
              <a:off x="431" y="2750"/>
              <a:ext cx="1134" cy="993"/>
              <a:chOff x="431" y="2750"/>
              <a:chExt cx="1134" cy="993"/>
            </a:xfrm>
          </p:grpSpPr>
          <p:grpSp>
            <p:nvGrpSpPr>
              <p:cNvPr id="283663" name="Group 15"/>
              <p:cNvGrpSpPr>
                <a:grpSpLocks/>
              </p:cNvGrpSpPr>
              <p:nvPr/>
            </p:nvGrpSpPr>
            <p:grpSpPr bwMode="auto">
              <a:xfrm>
                <a:off x="431" y="2750"/>
                <a:ext cx="1134" cy="993"/>
                <a:chOff x="868" y="1477"/>
                <a:chExt cx="4251" cy="2141"/>
              </a:xfrm>
            </p:grpSpPr>
            <p:sp>
              <p:nvSpPr>
                <p:cNvPr id="283664" name="Oval 16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3665" name="Oval 17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3666" name="Oval 18"/>
              <p:cNvSpPr>
                <a:spLocks noChangeArrowheads="1"/>
              </p:cNvSpPr>
              <p:nvPr/>
            </p:nvSpPr>
            <p:spPr bwMode="auto">
              <a:xfrm flipH="1">
                <a:off x="522" y="2840"/>
                <a:ext cx="953" cy="79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3667" name="Oval 19"/>
              <p:cNvSpPr>
                <a:spLocks noChangeArrowheads="1"/>
              </p:cNvSpPr>
              <p:nvPr/>
            </p:nvSpPr>
            <p:spPr bwMode="auto">
              <a:xfrm flipH="1">
                <a:off x="611" y="2862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35686"/>
                      <a:invGamma/>
                    </a:schemeClr>
                  </a:gs>
                  <a:gs pos="100000">
                    <a:schemeClr val="accent2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3668" name="Rectangle 20"/>
            <p:cNvSpPr>
              <a:spLocks noChangeArrowheads="1"/>
            </p:cNvSpPr>
            <p:nvPr/>
          </p:nvSpPr>
          <p:spPr bwMode="auto">
            <a:xfrm>
              <a:off x="620" y="2880"/>
              <a:ext cx="771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0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Delayed Notification to consumers</a:t>
              </a:r>
              <a:endParaRPr lang="en-US" sz="20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3669" name="Group 21"/>
          <p:cNvGrpSpPr>
            <a:grpSpLocks/>
          </p:cNvGrpSpPr>
          <p:nvPr/>
        </p:nvGrpSpPr>
        <p:grpSpPr bwMode="auto">
          <a:xfrm>
            <a:off x="6672950" y="4149725"/>
            <a:ext cx="1800225" cy="1576388"/>
            <a:chOff x="4195" y="2750"/>
            <a:chExt cx="1134" cy="993"/>
          </a:xfrm>
        </p:grpSpPr>
        <p:grpSp>
          <p:nvGrpSpPr>
            <p:cNvPr id="283670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83671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83672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3673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3674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3675" name="Oval 27"/>
              <p:cNvSpPr>
                <a:spLocks noChangeArrowheads="1"/>
              </p:cNvSpPr>
              <p:nvPr/>
            </p:nvSpPr>
            <p:spPr bwMode="auto">
              <a:xfrm flipH="1">
                <a:off x="4409" y="2830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3676" name="Rectangle 28"/>
            <p:cNvSpPr>
              <a:spLocks noChangeArrowheads="1"/>
            </p:cNvSpPr>
            <p:nvPr/>
          </p:nvSpPr>
          <p:spPr bwMode="auto">
            <a:xfrm>
              <a:off x="4393" y="3009"/>
              <a:ext cx="771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0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Deceiving the public</a:t>
              </a:r>
              <a:endParaRPr lang="en-US" sz="20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3677" name="Group 29"/>
          <p:cNvGrpSpPr>
            <a:grpSpLocks/>
          </p:cNvGrpSpPr>
          <p:nvPr/>
        </p:nvGrpSpPr>
        <p:grpSpPr bwMode="auto">
          <a:xfrm>
            <a:off x="3692540" y="4589798"/>
            <a:ext cx="1800225" cy="1589087"/>
            <a:chOff x="1111" y="1385"/>
            <a:chExt cx="1134" cy="1001"/>
          </a:xfrm>
        </p:grpSpPr>
        <p:grpSp>
          <p:nvGrpSpPr>
            <p:cNvPr id="283678" name="Group 30"/>
            <p:cNvGrpSpPr>
              <a:grpSpLocks/>
            </p:cNvGrpSpPr>
            <p:nvPr/>
          </p:nvGrpSpPr>
          <p:grpSpPr bwMode="auto">
            <a:xfrm>
              <a:off x="1111" y="1385"/>
              <a:ext cx="1134" cy="1001"/>
              <a:chOff x="2336" y="3108"/>
              <a:chExt cx="1134" cy="1001"/>
            </a:xfrm>
          </p:grpSpPr>
          <p:grpSp>
            <p:nvGrpSpPr>
              <p:cNvPr id="283679" name="Group 31"/>
              <p:cNvGrpSpPr>
                <a:grpSpLocks/>
              </p:cNvGrpSpPr>
              <p:nvPr/>
            </p:nvGrpSpPr>
            <p:grpSpPr bwMode="auto">
              <a:xfrm>
                <a:off x="2336" y="3108"/>
                <a:ext cx="1134" cy="1001"/>
                <a:chOff x="868" y="1459"/>
                <a:chExt cx="4251" cy="2159"/>
              </a:xfrm>
            </p:grpSpPr>
            <p:sp>
              <p:nvSpPr>
                <p:cNvPr id="283680" name="Oval 32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3681" name="Oval 33"/>
                <p:cNvSpPr>
                  <a:spLocks noChangeArrowheads="1"/>
                </p:cNvSpPr>
                <p:nvPr/>
              </p:nvSpPr>
              <p:spPr bwMode="auto">
                <a:xfrm>
                  <a:off x="976" y="1459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3682" name="Oval 34"/>
              <p:cNvSpPr>
                <a:spLocks noChangeArrowheads="1"/>
              </p:cNvSpPr>
              <p:nvPr/>
            </p:nvSpPr>
            <p:spPr bwMode="auto">
              <a:xfrm flipH="1">
                <a:off x="2427" y="3208"/>
                <a:ext cx="953" cy="79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3683" name="Oval 35"/>
              <p:cNvSpPr>
                <a:spLocks noChangeArrowheads="1"/>
              </p:cNvSpPr>
              <p:nvPr/>
            </p:nvSpPr>
            <p:spPr bwMode="auto">
              <a:xfrm flipH="1">
                <a:off x="2541" y="3193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42353"/>
                      <a:invGamma/>
                    </a:schemeClr>
                  </a:gs>
                  <a:gs pos="100000">
                    <a:schemeClr val="accent1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3684" name="Rectangle 36"/>
            <p:cNvSpPr>
              <a:spLocks noChangeArrowheads="1"/>
            </p:cNvSpPr>
            <p:nvPr/>
          </p:nvSpPr>
          <p:spPr bwMode="auto">
            <a:xfrm>
              <a:off x="1292" y="1561"/>
              <a:ext cx="771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0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Lack of Contingency Plan</a:t>
              </a:r>
              <a:endParaRPr lang="en-US" sz="20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828676" y="6324600"/>
            <a:ext cx="78581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Krebs, </a:t>
            </a:r>
            <a:r>
              <a:rPr lang="en-US" sz="1200" dirty="0" smtClean="0"/>
              <a:t>D. </a:t>
            </a:r>
            <a:r>
              <a:rPr lang="en-US" sz="1200" dirty="0"/>
              <a:t>(2013). Sources: Target investigating data breach. </a:t>
            </a:r>
            <a:r>
              <a:rPr lang="en-US" sz="1200" i="1" dirty="0"/>
              <a:t>Krebs on Security.</a:t>
            </a:r>
            <a:r>
              <a:rPr lang="en-US" sz="1200" dirty="0"/>
              <a:t> Retrieved from http://krebsonsecurity.com/2013/12/sources-target-investigating-data-breach/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AutoShape 2"/>
          <p:cNvSpPr>
            <a:spLocks noChangeArrowheads="1"/>
          </p:cNvSpPr>
          <p:nvPr/>
        </p:nvSpPr>
        <p:spPr bwMode="auto">
          <a:xfrm flipH="1" flipV="1">
            <a:off x="4641850" y="5302250"/>
            <a:ext cx="2305050" cy="863600"/>
          </a:xfrm>
          <a:prstGeom prst="curvedDownArrow">
            <a:avLst>
              <a:gd name="adj1" fmla="val 35440"/>
              <a:gd name="adj2" fmla="val 88822"/>
              <a:gd name="adj3" fmla="val 56722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5699" name="AutoShape 3"/>
          <p:cNvSpPr>
            <a:spLocks noChangeArrowheads="1"/>
          </p:cNvSpPr>
          <p:nvPr/>
        </p:nvSpPr>
        <p:spPr bwMode="auto">
          <a:xfrm flipV="1">
            <a:off x="2051050" y="5302250"/>
            <a:ext cx="2303463" cy="863600"/>
          </a:xfrm>
          <a:prstGeom prst="curvedDownArrow">
            <a:avLst>
              <a:gd name="adj1" fmla="val 35416"/>
              <a:gd name="adj2" fmla="val 88761"/>
              <a:gd name="adj3" fmla="val 56722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5700" name="AutoShape 4"/>
          <p:cNvSpPr>
            <a:spLocks noChangeArrowheads="1"/>
          </p:cNvSpPr>
          <p:nvPr/>
        </p:nvSpPr>
        <p:spPr bwMode="auto">
          <a:xfrm flipH="1">
            <a:off x="4641850" y="1844675"/>
            <a:ext cx="2305050" cy="1008063"/>
          </a:xfrm>
          <a:prstGeom prst="curvedDownArrow">
            <a:avLst>
              <a:gd name="adj1" fmla="val 30361"/>
              <a:gd name="adj2" fmla="val 76093"/>
              <a:gd name="adj3" fmla="val 56722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5701" name="AutoShape 5"/>
          <p:cNvSpPr>
            <a:spLocks noChangeArrowheads="1"/>
          </p:cNvSpPr>
          <p:nvPr/>
        </p:nvSpPr>
        <p:spPr bwMode="auto">
          <a:xfrm>
            <a:off x="2051050" y="1844675"/>
            <a:ext cx="2303463" cy="1008063"/>
          </a:xfrm>
          <a:prstGeom prst="curvedDownArrow">
            <a:avLst>
              <a:gd name="adj1" fmla="val 30340"/>
              <a:gd name="adj2" fmla="val 76041"/>
              <a:gd name="adj3" fmla="val 56722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85702" name="Group 6"/>
          <p:cNvGrpSpPr>
            <a:grpSpLocks/>
          </p:cNvGrpSpPr>
          <p:nvPr/>
        </p:nvGrpSpPr>
        <p:grpSpPr bwMode="auto">
          <a:xfrm>
            <a:off x="3346450" y="2852739"/>
            <a:ext cx="2376488" cy="2459038"/>
            <a:chOff x="2154" y="1842"/>
            <a:chExt cx="1497" cy="1549"/>
          </a:xfrm>
        </p:grpSpPr>
        <p:sp>
          <p:nvSpPr>
            <p:cNvPr id="285703" name="Oval 7"/>
            <p:cNvSpPr>
              <a:spLocks noChangeArrowheads="1"/>
            </p:cNvSpPr>
            <p:nvPr/>
          </p:nvSpPr>
          <p:spPr bwMode="auto">
            <a:xfrm>
              <a:off x="2154" y="1842"/>
              <a:ext cx="1497" cy="154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5704" name="Oval 8"/>
            <p:cNvSpPr>
              <a:spLocks noChangeArrowheads="1"/>
            </p:cNvSpPr>
            <p:nvPr/>
          </p:nvSpPr>
          <p:spPr bwMode="auto">
            <a:xfrm>
              <a:off x="2177" y="1842"/>
              <a:ext cx="1459" cy="1509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000" baseline="-25000" dirty="0"/>
            </a:p>
          </p:txBody>
        </p:sp>
        <p:sp>
          <p:nvSpPr>
            <p:cNvPr id="285705" name="Rectangle 9"/>
            <p:cNvSpPr>
              <a:spLocks noChangeArrowheads="1"/>
            </p:cNvSpPr>
            <p:nvPr/>
          </p:nvSpPr>
          <p:spPr bwMode="auto">
            <a:xfrm>
              <a:off x="2339" y="2300"/>
              <a:ext cx="113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400" b="1" dirty="0" smtClean="0">
                  <a:ea typeface="굴림" panose="020B0600000101010101" pitchFamily="34" charset="-127"/>
                </a:rPr>
                <a:t>Targets Credibility</a:t>
              </a:r>
              <a:endParaRPr lang="uk-UA" sz="2400" baseline="-25000" dirty="0"/>
            </a:p>
          </p:txBody>
        </p:sp>
      </p:grpSp>
      <p:grpSp>
        <p:nvGrpSpPr>
          <p:cNvPr id="285706" name="Group 10"/>
          <p:cNvGrpSpPr>
            <a:grpSpLocks/>
          </p:cNvGrpSpPr>
          <p:nvPr/>
        </p:nvGrpSpPr>
        <p:grpSpPr bwMode="auto">
          <a:xfrm>
            <a:off x="1403350" y="4157663"/>
            <a:ext cx="1800225" cy="1576387"/>
            <a:chOff x="431" y="2750"/>
            <a:chExt cx="1134" cy="993"/>
          </a:xfrm>
        </p:grpSpPr>
        <p:grpSp>
          <p:nvGrpSpPr>
            <p:cNvPr id="285707" name="Group 11"/>
            <p:cNvGrpSpPr>
              <a:grpSpLocks/>
            </p:cNvGrpSpPr>
            <p:nvPr/>
          </p:nvGrpSpPr>
          <p:grpSpPr bwMode="auto">
            <a:xfrm>
              <a:off x="431" y="2750"/>
              <a:ext cx="1134" cy="993"/>
              <a:chOff x="431" y="2750"/>
              <a:chExt cx="1134" cy="993"/>
            </a:xfrm>
          </p:grpSpPr>
          <p:grpSp>
            <p:nvGrpSpPr>
              <p:cNvPr id="285708" name="Group 12"/>
              <p:cNvGrpSpPr>
                <a:grpSpLocks/>
              </p:cNvGrpSpPr>
              <p:nvPr/>
            </p:nvGrpSpPr>
            <p:grpSpPr bwMode="auto">
              <a:xfrm>
                <a:off x="431" y="2750"/>
                <a:ext cx="1134" cy="993"/>
                <a:chOff x="868" y="1477"/>
                <a:chExt cx="4251" cy="2141"/>
              </a:xfrm>
            </p:grpSpPr>
            <p:sp>
              <p:nvSpPr>
                <p:cNvPr id="285709" name="Oval 13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5710" name="Oval 14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5711" name="Oval 15"/>
              <p:cNvSpPr>
                <a:spLocks noChangeArrowheads="1"/>
              </p:cNvSpPr>
              <p:nvPr/>
            </p:nvSpPr>
            <p:spPr bwMode="auto">
              <a:xfrm flipH="1">
                <a:off x="522" y="2840"/>
                <a:ext cx="953" cy="79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5712" name="Oval 16"/>
              <p:cNvSpPr>
                <a:spLocks noChangeArrowheads="1"/>
              </p:cNvSpPr>
              <p:nvPr/>
            </p:nvSpPr>
            <p:spPr bwMode="auto">
              <a:xfrm flipH="1">
                <a:off x="611" y="2862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35686"/>
                      <a:invGamma/>
                    </a:schemeClr>
                  </a:gs>
                  <a:gs pos="100000">
                    <a:schemeClr val="accent2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5713" name="Rectangle 17"/>
            <p:cNvSpPr>
              <a:spLocks noChangeArrowheads="1"/>
            </p:cNvSpPr>
            <p:nvPr/>
          </p:nvSpPr>
          <p:spPr bwMode="auto">
            <a:xfrm>
              <a:off x="611" y="2929"/>
              <a:ext cx="771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Ethical</a:t>
              </a:r>
              <a:r>
                <a:rPr lang="en-US" altLang="ko-KR" sz="2800" b="1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 </a:t>
              </a:r>
              <a:r>
                <a:rPr lang="en-US" altLang="ko-KR" sz="2000" b="1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issues</a:t>
              </a:r>
              <a:endParaRPr lang="en-US" sz="20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5714" name="Group 18"/>
          <p:cNvGrpSpPr>
            <a:grpSpLocks/>
          </p:cNvGrpSpPr>
          <p:nvPr/>
        </p:nvGrpSpPr>
        <p:grpSpPr bwMode="auto">
          <a:xfrm>
            <a:off x="5794375" y="2357438"/>
            <a:ext cx="1800225" cy="1576387"/>
            <a:chOff x="4195" y="2750"/>
            <a:chExt cx="1134" cy="993"/>
          </a:xfrm>
        </p:grpSpPr>
        <p:grpSp>
          <p:nvGrpSpPr>
            <p:cNvPr id="285715" name="Group 19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85716" name="Group 20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85717" name="Oval 21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5718" name="Oval 22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5719" name="Oval 23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5720" name="Oval 24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5721" name="Rectangle 25"/>
            <p:cNvSpPr>
              <a:spLocks noChangeArrowheads="1"/>
            </p:cNvSpPr>
            <p:nvPr/>
          </p:nvSpPr>
          <p:spPr bwMode="auto">
            <a:xfrm>
              <a:off x="4375" y="3001"/>
              <a:ext cx="863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Security</a:t>
              </a:r>
            </a:p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Problems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5722" name="Group 26"/>
          <p:cNvGrpSpPr>
            <a:grpSpLocks/>
          </p:cNvGrpSpPr>
          <p:nvPr/>
        </p:nvGrpSpPr>
        <p:grpSpPr bwMode="auto">
          <a:xfrm>
            <a:off x="1403350" y="2357438"/>
            <a:ext cx="1800225" cy="1576387"/>
            <a:chOff x="1111" y="1394"/>
            <a:chExt cx="1134" cy="993"/>
          </a:xfrm>
        </p:grpSpPr>
        <p:grpSp>
          <p:nvGrpSpPr>
            <p:cNvPr id="285723" name="Group 27"/>
            <p:cNvGrpSpPr>
              <a:grpSpLocks/>
            </p:cNvGrpSpPr>
            <p:nvPr/>
          </p:nvGrpSpPr>
          <p:grpSpPr bwMode="auto">
            <a:xfrm>
              <a:off x="1111" y="1394"/>
              <a:ext cx="1134" cy="993"/>
              <a:chOff x="2336" y="3117"/>
              <a:chExt cx="1134" cy="993"/>
            </a:xfrm>
          </p:grpSpPr>
          <p:grpSp>
            <p:nvGrpSpPr>
              <p:cNvPr id="285724" name="Group 28"/>
              <p:cNvGrpSpPr>
                <a:grpSpLocks/>
              </p:cNvGrpSpPr>
              <p:nvPr/>
            </p:nvGrpSpPr>
            <p:grpSpPr bwMode="auto">
              <a:xfrm>
                <a:off x="2336" y="3117"/>
                <a:ext cx="1134" cy="993"/>
                <a:chOff x="868" y="1477"/>
                <a:chExt cx="4251" cy="2141"/>
              </a:xfrm>
            </p:grpSpPr>
            <p:sp>
              <p:nvSpPr>
                <p:cNvPr id="285725" name="Oval 29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5726" name="Oval 30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5727" name="Oval 31"/>
              <p:cNvSpPr>
                <a:spLocks noChangeArrowheads="1"/>
              </p:cNvSpPr>
              <p:nvPr/>
            </p:nvSpPr>
            <p:spPr bwMode="auto">
              <a:xfrm flipH="1">
                <a:off x="2427" y="3208"/>
                <a:ext cx="953" cy="79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5728" name="Oval 32"/>
              <p:cNvSpPr>
                <a:spLocks noChangeArrowheads="1"/>
              </p:cNvSpPr>
              <p:nvPr/>
            </p:nvSpPr>
            <p:spPr bwMode="auto">
              <a:xfrm flipH="1">
                <a:off x="2515" y="3229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42353"/>
                      <a:invGamma/>
                    </a:schemeClr>
                  </a:gs>
                  <a:gs pos="100000">
                    <a:schemeClr val="accent1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5729" name="Rectangle 33"/>
            <p:cNvSpPr>
              <a:spLocks noChangeArrowheads="1"/>
            </p:cNvSpPr>
            <p:nvPr/>
          </p:nvSpPr>
          <p:spPr bwMode="auto">
            <a:xfrm>
              <a:off x="1302" y="1632"/>
              <a:ext cx="771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Public Trust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5730" name="Group 34"/>
          <p:cNvGrpSpPr>
            <a:grpSpLocks/>
          </p:cNvGrpSpPr>
          <p:nvPr/>
        </p:nvGrpSpPr>
        <p:grpSpPr bwMode="auto">
          <a:xfrm>
            <a:off x="5794375" y="4157663"/>
            <a:ext cx="1800225" cy="1576387"/>
            <a:chOff x="4195" y="2750"/>
            <a:chExt cx="1134" cy="993"/>
          </a:xfrm>
        </p:grpSpPr>
        <p:grpSp>
          <p:nvGrpSpPr>
            <p:cNvPr id="285731" name="Group 35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85732" name="Group 36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85733" name="Oval 37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5734" name="Oval 38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5735" name="Oval 39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5736" name="Oval 40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5686"/>
                      <a:invGamma/>
                    </a:schemeClr>
                  </a:gs>
                  <a:gs pos="100000">
                    <a:schemeClr val="hlink">
                      <a:alpha val="37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5737" name="Rectangle 41"/>
            <p:cNvSpPr>
              <a:spLocks noChangeArrowheads="1"/>
            </p:cNvSpPr>
            <p:nvPr/>
          </p:nvSpPr>
          <p:spPr bwMode="auto">
            <a:xfrm>
              <a:off x="4414" y="2977"/>
              <a:ext cx="771" cy="5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Malware Security</a:t>
              </a:r>
              <a:r>
                <a:rPr lang="en-US" altLang="ko-KR" sz="2800" b="1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 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41350" y="6172370"/>
            <a:ext cx="800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Spencer, </a:t>
            </a:r>
            <a:r>
              <a:rPr lang="en-US" sz="1400" dirty="0" smtClean="0"/>
              <a:t>J. </a:t>
            </a:r>
            <a:r>
              <a:rPr lang="en-US" sz="1400" dirty="0"/>
              <a:t>(2014). How long did Target wait before telling customers? </a:t>
            </a:r>
            <a:r>
              <a:rPr lang="en-US" sz="1400" i="1" dirty="0"/>
              <a:t>St. Louis Today</a:t>
            </a:r>
            <a:r>
              <a:rPr lang="en-US" sz="1400" dirty="0"/>
              <a:t>. Retrieved February 1, 2014 from http://www.stltoday.com/business/local/how-long-did-target-wait-before-telling-customers</a:t>
            </a:r>
          </a:p>
          <a:p>
            <a:r>
              <a:rPr lang="en-US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746" name="Group 2"/>
          <p:cNvGrpSpPr>
            <a:grpSpLocks/>
          </p:cNvGrpSpPr>
          <p:nvPr/>
        </p:nvGrpSpPr>
        <p:grpSpPr bwMode="auto">
          <a:xfrm>
            <a:off x="6805613" y="2276475"/>
            <a:ext cx="1798637" cy="3168650"/>
            <a:chOff x="295" y="2290"/>
            <a:chExt cx="907" cy="1458"/>
          </a:xfrm>
        </p:grpSpPr>
        <p:sp>
          <p:nvSpPr>
            <p:cNvPr id="287747" name="AutoShape 3"/>
            <p:cNvSpPr>
              <a:spLocks noChangeArrowheads="1"/>
            </p:cNvSpPr>
            <p:nvPr/>
          </p:nvSpPr>
          <p:spPr bwMode="auto">
            <a:xfrm>
              <a:off x="295" y="2290"/>
              <a:ext cx="907" cy="1458"/>
            </a:xfrm>
            <a:prstGeom prst="roundRect">
              <a:avLst>
                <a:gd name="adj" fmla="val 13671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7748" name="AutoShape 4"/>
            <p:cNvSpPr>
              <a:spLocks noChangeArrowheads="1"/>
            </p:cNvSpPr>
            <p:nvPr/>
          </p:nvSpPr>
          <p:spPr bwMode="auto">
            <a:xfrm rot="10800000">
              <a:off x="301" y="2296"/>
              <a:ext cx="894" cy="635"/>
            </a:xfrm>
            <a:prstGeom prst="roundRect">
              <a:avLst>
                <a:gd name="adj" fmla="val 18579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87749" name="AutoShape 5"/>
          <p:cNvSpPr>
            <a:spLocks noChangeArrowheads="1"/>
          </p:cNvSpPr>
          <p:nvPr/>
        </p:nvSpPr>
        <p:spPr bwMode="auto">
          <a:xfrm>
            <a:off x="-36513" y="3171825"/>
            <a:ext cx="5041901" cy="73025"/>
          </a:xfrm>
          <a:prstGeom prst="parallelogram">
            <a:avLst>
              <a:gd name="adj" fmla="val 381657"/>
            </a:avLst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7750" name="AutoShape 6"/>
          <p:cNvSpPr>
            <a:spLocks noChangeArrowheads="1"/>
          </p:cNvSpPr>
          <p:nvPr/>
        </p:nvSpPr>
        <p:spPr bwMode="auto">
          <a:xfrm>
            <a:off x="-26988" y="3756025"/>
            <a:ext cx="5400676" cy="71438"/>
          </a:xfrm>
          <a:prstGeom prst="parallelogram">
            <a:avLst>
              <a:gd name="adj" fmla="val 417897"/>
            </a:avLst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7751" name="AutoShape 7"/>
          <p:cNvSpPr>
            <a:spLocks noChangeArrowheads="1"/>
          </p:cNvSpPr>
          <p:nvPr/>
        </p:nvSpPr>
        <p:spPr bwMode="auto">
          <a:xfrm>
            <a:off x="-26988" y="4405313"/>
            <a:ext cx="5113338" cy="73025"/>
          </a:xfrm>
          <a:prstGeom prst="parallelogram">
            <a:avLst>
              <a:gd name="adj" fmla="val 387065"/>
            </a:avLst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7752" name="AutoShape 8"/>
          <p:cNvSpPr>
            <a:spLocks noChangeArrowheads="1"/>
          </p:cNvSpPr>
          <p:nvPr/>
        </p:nvSpPr>
        <p:spPr bwMode="auto">
          <a:xfrm>
            <a:off x="-26988" y="5229225"/>
            <a:ext cx="4608513" cy="73025"/>
          </a:xfrm>
          <a:prstGeom prst="parallelogram">
            <a:avLst>
              <a:gd name="adj" fmla="val 348851"/>
            </a:avLst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7753" name="Text Box 9"/>
          <p:cNvSpPr txBox="1">
            <a:spLocks noChangeArrowheads="1"/>
          </p:cNvSpPr>
          <p:nvPr/>
        </p:nvSpPr>
        <p:spPr bwMode="auto">
          <a:xfrm rot="16200000">
            <a:off x="1315264" y="1535113"/>
            <a:ext cx="553998" cy="294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ctr" eaLnBrk="0" hangingPunct="0"/>
            <a:r>
              <a:rPr lang="en-US" altLang="ko-KR" sz="2400" b="1" dirty="0" smtClean="0">
                <a:ea typeface="굴림" panose="020B0600000101010101" pitchFamily="34" charset="-127"/>
              </a:rPr>
              <a:t>Lack of Trust</a:t>
            </a:r>
            <a:endParaRPr lang="en-US" altLang="ko-KR" sz="2400" b="1" dirty="0">
              <a:ea typeface="굴림" panose="020B0600000101010101" pitchFamily="34" charset="-127"/>
            </a:endParaRPr>
          </a:p>
        </p:txBody>
      </p:sp>
      <p:sp>
        <p:nvSpPr>
          <p:cNvPr id="287754" name="Text Box 10"/>
          <p:cNvSpPr txBox="1">
            <a:spLocks noChangeArrowheads="1"/>
          </p:cNvSpPr>
          <p:nvPr/>
        </p:nvSpPr>
        <p:spPr bwMode="auto">
          <a:xfrm rot="16200000">
            <a:off x="1315264" y="2155825"/>
            <a:ext cx="553998" cy="294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ctr" eaLnBrk="0" hangingPunct="0"/>
            <a:r>
              <a:rPr lang="en-US" altLang="ko-KR" sz="2400" b="1" dirty="0" smtClean="0">
                <a:ea typeface="굴림" panose="020B0600000101010101" pitchFamily="34" charset="-127"/>
              </a:rPr>
              <a:t>Stock Market</a:t>
            </a:r>
            <a:endParaRPr lang="en-US" altLang="ko-KR" sz="2400" b="1" dirty="0">
              <a:ea typeface="굴림" panose="020B0600000101010101" pitchFamily="34" charset="-127"/>
            </a:endParaRPr>
          </a:p>
        </p:txBody>
      </p:sp>
      <p:sp>
        <p:nvSpPr>
          <p:cNvPr id="287755" name="Text Box 11"/>
          <p:cNvSpPr txBox="1">
            <a:spLocks noChangeArrowheads="1"/>
          </p:cNvSpPr>
          <p:nvPr/>
        </p:nvSpPr>
        <p:spPr bwMode="auto">
          <a:xfrm rot="16200000">
            <a:off x="1634352" y="2870768"/>
            <a:ext cx="553998" cy="294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ctr" eaLnBrk="0" hangingPunct="0"/>
            <a:r>
              <a:rPr lang="en-US" altLang="ko-KR" sz="2400" b="1" dirty="0" smtClean="0">
                <a:ea typeface="굴림" panose="020B0600000101010101" pitchFamily="34" charset="-127"/>
              </a:rPr>
              <a:t>Lost of c</a:t>
            </a:r>
            <a:r>
              <a:rPr lang="en-US" altLang="ko-KR" sz="2400" b="1" dirty="0" smtClean="0">
                <a:ea typeface="굴림" panose="020B0600000101010101" pitchFamily="34" charset="-127"/>
              </a:rPr>
              <a:t>ustomers</a:t>
            </a:r>
            <a:endParaRPr lang="en-US" altLang="ko-KR" sz="2400" b="1" dirty="0">
              <a:ea typeface="굴림" panose="020B0600000101010101" pitchFamily="34" charset="-127"/>
            </a:endParaRPr>
          </a:p>
        </p:txBody>
      </p:sp>
      <p:sp>
        <p:nvSpPr>
          <p:cNvPr id="287756" name="Text Box 12"/>
          <p:cNvSpPr txBox="1">
            <a:spLocks noChangeArrowheads="1"/>
          </p:cNvSpPr>
          <p:nvPr/>
        </p:nvSpPr>
        <p:spPr bwMode="auto">
          <a:xfrm rot="16200000">
            <a:off x="1133773" y="3622675"/>
            <a:ext cx="923330" cy="294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ctr" eaLnBrk="0" hangingPunct="0"/>
            <a:r>
              <a:rPr lang="en-US" altLang="ko-KR" sz="2400" b="1" dirty="0" smtClean="0">
                <a:ea typeface="굴림" panose="020B0600000101010101" pitchFamily="34" charset="-127"/>
              </a:rPr>
              <a:t>Unethical Organization</a:t>
            </a:r>
            <a:endParaRPr lang="en-US" altLang="ko-KR" sz="2400" b="1" dirty="0">
              <a:ea typeface="굴림" panose="020B0600000101010101" pitchFamily="34" charset="-127"/>
            </a:endParaRPr>
          </a:p>
        </p:txBody>
      </p:sp>
      <p:sp>
        <p:nvSpPr>
          <p:cNvPr id="287757" name="Text Box 13"/>
          <p:cNvSpPr txBox="1">
            <a:spLocks noChangeArrowheads="1"/>
          </p:cNvSpPr>
          <p:nvPr/>
        </p:nvSpPr>
        <p:spPr bwMode="auto">
          <a:xfrm>
            <a:off x="6823861" y="2979533"/>
            <a:ext cx="1792287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72941"/>
                        <a:invGamma/>
                        <a:alpha val="39999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ko-KR" sz="2400" b="1" dirty="0" smtClean="0">
                <a:latin typeface="Verdana" panose="020B0604030504040204" pitchFamily="34" charset="0"/>
                <a:ea typeface="굴림" panose="020B0600000101010101" pitchFamily="34" charset="-127"/>
              </a:rPr>
              <a:t>Target Backlash</a:t>
            </a:r>
          </a:p>
          <a:p>
            <a:pPr algn="ctr" eaLnBrk="0" hangingPunct="0">
              <a:buFontTx/>
              <a:buChar char="•"/>
            </a:pPr>
            <a:endParaRPr lang="en-US" altLang="ko-KR" sz="1400" b="1" dirty="0"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  <p:grpSp>
        <p:nvGrpSpPr>
          <p:cNvPr id="287758" name="Group 14"/>
          <p:cNvGrpSpPr>
            <a:grpSpLocks/>
          </p:cNvGrpSpPr>
          <p:nvPr/>
        </p:nvGrpSpPr>
        <p:grpSpPr bwMode="auto">
          <a:xfrm>
            <a:off x="3070225" y="2781300"/>
            <a:ext cx="3240088" cy="2628900"/>
            <a:chOff x="1934" y="1752"/>
            <a:chExt cx="2041" cy="1656"/>
          </a:xfrm>
        </p:grpSpPr>
        <p:sp>
          <p:nvSpPr>
            <p:cNvPr id="287759" name="AutoShape 15"/>
            <p:cNvSpPr>
              <a:spLocks noChangeArrowheads="1"/>
            </p:cNvSpPr>
            <p:nvPr/>
          </p:nvSpPr>
          <p:spPr bwMode="auto">
            <a:xfrm>
              <a:off x="2700" y="1752"/>
              <a:ext cx="510" cy="518"/>
            </a:xfrm>
            <a:prstGeom prst="roundRect">
              <a:avLst>
                <a:gd name="adj" fmla="val 24708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7760" name="AutoShape 16"/>
            <p:cNvSpPr>
              <a:spLocks noChangeArrowheads="1"/>
            </p:cNvSpPr>
            <p:nvPr/>
          </p:nvSpPr>
          <p:spPr bwMode="auto">
            <a:xfrm>
              <a:off x="2445" y="2115"/>
              <a:ext cx="1019" cy="465"/>
            </a:xfrm>
            <a:prstGeom prst="roundRect">
              <a:avLst>
                <a:gd name="adj" fmla="val 2688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7761" name="AutoShape 17"/>
            <p:cNvSpPr>
              <a:spLocks noChangeArrowheads="1"/>
            </p:cNvSpPr>
            <p:nvPr/>
          </p:nvSpPr>
          <p:spPr bwMode="auto">
            <a:xfrm>
              <a:off x="2189" y="2476"/>
              <a:ext cx="1531" cy="517"/>
            </a:xfrm>
            <a:prstGeom prst="roundRect">
              <a:avLst>
                <a:gd name="adj" fmla="val 30755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7762" name="AutoShape 18"/>
            <p:cNvSpPr>
              <a:spLocks noChangeArrowheads="1"/>
            </p:cNvSpPr>
            <p:nvPr/>
          </p:nvSpPr>
          <p:spPr bwMode="auto">
            <a:xfrm>
              <a:off x="1934" y="2890"/>
              <a:ext cx="2041" cy="518"/>
            </a:xfrm>
            <a:prstGeom prst="roundRect">
              <a:avLst>
                <a:gd name="adj" fmla="val 2838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7763" name="AutoShape 19"/>
            <p:cNvSpPr>
              <a:spLocks noChangeArrowheads="1"/>
            </p:cNvSpPr>
            <p:nvPr/>
          </p:nvSpPr>
          <p:spPr bwMode="auto">
            <a:xfrm rot="10800000">
              <a:off x="1939" y="2904"/>
              <a:ext cx="2026" cy="29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alpha val="37000"/>
                  </a:schemeClr>
                </a:gs>
                <a:gs pos="100000">
                  <a:schemeClr val="accent1">
                    <a:gamma/>
                    <a:tint val="50980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r>
                <a:rPr lang="en-US" sz="2800" baseline="-25000" dirty="0" smtClean="0">
                  <a:solidFill>
                    <a:schemeClr val="bg1"/>
                  </a:solidFill>
                </a:rPr>
                <a:t>4</a:t>
              </a:r>
              <a:endParaRPr lang="en-US" sz="28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87764" name="AutoShape 20"/>
            <p:cNvSpPr>
              <a:spLocks noChangeArrowheads="1"/>
            </p:cNvSpPr>
            <p:nvPr/>
          </p:nvSpPr>
          <p:spPr bwMode="auto">
            <a:xfrm rot="10800000">
              <a:off x="2203" y="2484"/>
              <a:ext cx="1502" cy="27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alpha val="37000"/>
                  </a:schemeClr>
                </a:gs>
                <a:gs pos="100000">
                  <a:schemeClr val="accent2">
                    <a:gamma/>
                    <a:tint val="5333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r>
                <a:rPr lang="en-US" sz="2800" baseline="-25000" dirty="0" smtClean="0"/>
                <a:t>3</a:t>
              </a:r>
              <a:endParaRPr lang="en-US" sz="2800" baseline="-25000" dirty="0"/>
            </a:p>
          </p:txBody>
        </p:sp>
        <p:sp>
          <p:nvSpPr>
            <p:cNvPr id="287765" name="AutoShape 21"/>
            <p:cNvSpPr>
              <a:spLocks noChangeArrowheads="1"/>
            </p:cNvSpPr>
            <p:nvPr/>
          </p:nvSpPr>
          <p:spPr bwMode="auto">
            <a:xfrm rot="10800000">
              <a:off x="2456" y="2119"/>
              <a:ext cx="998" cy="23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alpha val="37000"/>
                  </a:schemeClr>
                </a:gs>
                <a:gs pos="100000">
                  <a:schemeClr val="hlink">
                    <a:gamma/>
                    <a:tint val="4431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287766" name="AutoShape 22"/>
            <p:cNvSpPr>
              <a:spLocks noChangeArrowheads="1"/>
            </p:cNvSpPr>
            <p:nvPr/>
          </p:nvSpPr>
          <p:spPr bwMode="auto">
            <a:xfrm rot="10800000">
              <a:off x="2711" y="1761"/>
              <a:ext cx="491" cy="234"/>
            </a:xfrm>
            <a:prstGeom prst="roundRect">
              <a:avLst>
                <a:gd name="adj" fmla="val 48722"/>
              </a:avLst>
            </a:prstGeom>
            <a:gradFill rotWithShape="1">
              <a:gsLst>
                <a:gs pos="0">
                  <a:schemeClr val="bg2">
                    <a:alpha val="37000"/>
                  </a:schemeClr>
                </a:gs>
                <a:gs pos="100000">
                  <a:schemeClr val="bg2">
                    <a:gamma/>
                    <a:tint val="40000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09600" y="6173966"/>
            <a:ext cx="79807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Burg, </a:t>
            </a:r>
            <a:r>
              <a:rPr lang="en-US" sz="1400" dirty="0" smtClean="0"/>
              <a:t>N. </a:t>
            </a:r>
            <a:r>
              <a:rPr lang="en-US" sz="1400" dirty="0"/>
              <a:t>(2014). Five lessons for every business from target's data breach</a:t>
            </a:r>
            <a:r>
              <a:rPr lang="en-US" sz="1400" i="1" dirty="0"/>
              <a:t>. Forbes</a:t>
            </a:r>
            <a:r>
              <a:rPr lang="en-US" sz="1400" dirty="0"/>
              <a:t>. Retrieved from http://www.forbes.com/sites/sungardas/2014/17/five-lessons-for-every-business-from-targets-data-breach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57" name="AutoShape 41"/>
          <p:cNvSpPr>
            <a:spLocks/>
          </p:cNvSpPr>
          <p:nvPr/>
        </p:nvSpPr>
        <p:spPr bwMode="auto">
          <a:xfrm>
            <a:off x="6081713" y="2852738"/>
            <a:ext cx="144462" cy="2592387"/>
          </a:xfrm>
          <a:prstGeom prst="rightBrace">
            <a:avLst>
              <a:gd name="adj1" fmla="val 14954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0858" name="AutoShape 42"/>
          <p:cNvSpPr>
            <a:spLocks noChangeArrowheads="1"/>
          </p:cNvSpPr>
          <p:nvPr/>
        </p:nvSpPr>
        <p:spPr bwMode="auto">
          <a:xfrm flipH="1">
            <a:off x="536574" y="4722813"/>
            <a:ext cx="2979861" cy="574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alpha val="16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180000" anchor="ctr"/>
          <a:lstStyle/>
          <a:p>
            <a:pPr algn="r"/>
            <a:r>
              <a:rPr lang="en-US" altLang="ko-KR" sz="2400" b="1" dirty="0" smtClean="0">
                <a:solidFill>
                  <a:schemeClr val="bg1"/>
                </a:solidFill>
                <a:ea typeface="굴림" panose="020B0600000101010101" pitchFamily="34" charset="-127"/>
              </a:rPr>
              <a:t>  </a:t>
            </a:r>
            <a:r>
              <a:rPr lang="en-US" altLang="ko-KR" sz="2400" b="1" baseline="-25000" dirty="0" smtClean="0">
                <a:solidFill>
                  <a:schemeClr val="bg1"/>
                </a:solidFill>
                <a:ea typeface="굴림" panose="020B0600000101010101" pitchFamily="34" charset="-127"/>
              </a:rPr>
              <a:t> Stolen</a:t>
            </a:r>
            <a:r>
              <a:rPr lang="en-US" altLang="ko-KR" sz="2400" b="1" dirty="0" smtClean="0">
                <a:solidFill>
                  <a:schemeClr val="bg1"/>
                </a:solidFill>
                <a:ea typeface="굴림" panose="020B0600000101010101" pitchFamily="34" charset="-127"/>
              </a:rPr>
              <a:t> </a:t>
            </a:r>
            <a:r>
              <a:rPr lang="en-US" altLang="ko-KR" sz="2400" b="1" baseline="-25000" dirty="0" smtClean="0">
                <a:solidFill>
                  <a:schemeClr val="bg1"/>
                </a:solidFill>
                <a:ea typeface="굴림" panose="020B0600000101010101" pitchFamily="34" charset="-127"/>
              </a:rPr>
              <a:t>Consumer Credit Data</a:t>
            </a:r>
            <a:endParaRPr lang="en-US" sz="2400" b="1" baseline="-25000" dirty="0">
              <a:solidFill>
                <a:schemeClr val="bg1"/>
              </a:solidFill>
            </a:endParaRPr>
          </a:p>
        </p:txBody>
      </p:sp>
      <p:sp>
        <p:nvSpPr>
          <p:cNvPr id="290859" name="AutoShape 43"/>
          <p:cNvSpPr>
            <a:spLocks noChangeArrowheads="1"/>
          </p:cNvSpPr>
          <p:nvPr/>
        </p:nvSpPr>
        <p:spPr bwMode="auto">
          <a:xfrm flipH="1">
            <a:off x="536574" y="3859213"/>
            <a:ext cx="3025775" cy="6492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alpha val="16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180000" anchor="ctr"/>
          <a:lstStyle/>
          <a:p>
            <a:pPr algn="r"/>
            <a:r>
              <a:rPr lang="en-US" altLang="ko-KR" sz="2400" b="1" baseline="-25000" dirty="0" smtClean="0">
                <a:solidFill>
                  <a:schemeClr val="bg1"/>
                </a:solidFill>
                <a:ea typeface="굴림" panose="020B0600000101010101" pitchFamily="34" charset="-127"/>
              </a:rPr>
              <a:t>Target losing retail customers</a:t>
            </a:r>
            <a:endParaRPr lang="en-US" sz="2400" b="1" baseline="-25000" dirty="0">
              <a:solidFill>
                <a:schemeClr val="bg1"/>
              </a:solidFill>
            </a:endParaRPr>
          </a:p>
        </p:txBody>
      </p:sp>
      <p:sp>
        <p:nvSpPr>
          <p:cNvPr id="290860" name="AutoShape 44"/>
          <p:cNvSpPr>
            <a:spLocks noChangeArrowheads="1"/>
          </p:cNvSpPr>
          <p:nvPr/>
        </p:nvSpPr>
        <p:spPr bwMode="auto">
          <a:xfrm flipH="1">
            <a:off x="536575" y="2995613"/>
            <a:ext cx="2952750" cy="6492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alpha val="14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0" bIns="180000" anchor="ctr"/>
          <a:lstStyle/>
          <a:p>
            <a:pPr algn="r"/>
            <a:r>
              <a:rPr lang="en-US" sz="2400" b="1" baseline="-25000" dirty="0" smtClean="0">
                <a:solidFill>
                  <a:schemeClr val="bg1"/>
                </a:solidFill>
              </a:rPr>
              <a:t>Largest Breach in History</a:t>
            </a:r>
            <a:endParaRPr lang="en-US" sz="2400" b="1" baseline="-25000" dirty="0">
              <a:solidFill>
                <a:schemeClr val="bg1"/>
              </a:solidFill>
            </a:endParaRPr>
          </a:p>
        </p:txBody>
      </p:sp>
      <p:grpSp>
        <p:nvGrpSpPr>
          <p:cNvPr id="290861" name="Group 45"/>
          <p:cNvGrpSpPr>
            <a:grpSpLocks/>
          </p:cNvGrpSpPr>
          <p:nvPr/>
        </p:nvGrpSpPr>
        <p:grpSpPr bwMode="auto">
          <a:xfrm>
            <a:off x="6372225" y="2997200"/>
            <a:ext cx="2303463" cy="2303463"/>
            <a:chOff x="3414" y="1877"/>
            <a:chExt cx="954" cy="952"/>
          </a:xfrm>
        </p:grpSpPr>
        <p:sp>
          <p:nvSpPr>
            <p:cNvPr id="290862" name="Oval 46"/>
            <p:cNvSpPr>
              <a:spLocks noChangeArrowheads="1"/>
            </p:cNvSpPr>
            <p:nvPr/>
          </p:nvSpPr>
          <p:spPr bwMode="auto">
            <a:xfrm>
              <a:off x="3414" y="1877"/>
              <a:ext cx="954" cy="95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5080" dir="1437749" algn="ctr" rotWithShape="0">
                      <a:srgbClr val="949494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0863" name="Oval 47"/>
            <p:cNvSpPr>
              <a:spLocks noChangeArrowheads="1"/>
            </p:cNvSpPr>
            <p:nvPr/>
          </p:nvSpPr>
          <p:spPr bwMode="auto">
            <a:xfrm>
              <a:off x="3470" y="1933"/>
              <a:ext cx="840" cy="84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gamma/>
                    <a:shade val="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5080" dir="1437749" algn="ctr" rotWithShape="0">
                      <a:srgbClr val="949494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0864" name="Oval 48"/>
            <p:cNvSpPr>
              <a:spLocks noChangeArrowheads="1"/>
            </p:cNvSpPr>
            <p:nvPr/>
          </p:nvSpPr>
          <p:spPr bwMode="auto">
            <a:xfrm>
              <a:off x="3567" y="1988"/>
              <a:ext cx="730" cy="73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0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ko-KR" sz="2000" b="1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Target Public </a:t>
              </a:r>
            </a:p>
            <a:p>
              <a:pPr algn="ctr"/>
              <a:r>
                <a:rPr lang="en-US" altLang="ko-KR" sz="2000" b="1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Perception</a:t>
              </a:r>
            </a:p>
            <a:p>
              <a:pPr algn="ctr"/>
              <a:r>
                <a:rPr lang="en-US" altLang="ko-KR" sz="2000" b="1" dirty="0" smtClean="0">
                  <a:solidFill>
                    <a:schemeClr val="bg1"/>
                  </a:solidFill>
                  <a:ea typeface="굴림" panose="020B0600000101010101" pitchFamily="34" charset="-127"/>
                </a:rPr>
                <a:t> 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90865" name="AutoShape 49"/>
          <p:cNvSpPr>
            <a:spLocks noChangeArrowheads="1"/>
          </p:cNvSpPr>
          <p:nvPr/>
        </p:nvSpPr>
        <p:spPr bwMode="auto">
          <a:xfrm>
            <a:off x="3562350" y="4725988"/>
            <a:ext cx="1152525" cy="574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/>
              </a:gs>
              <a:gs pos="100000">
                <a:schemeClr val="bg1">
                  <a:alpha val="14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180000" anchor="ctr"/>
          <a:lstStyle/>
          <a:p>
            <a:r>
              <a:rPr lang="en-US" sz="2800" baseline="-25000" dirty="0" smtClean="0">
                <a:solidFill>
                  <a:schemeClr val="bg1"/>
                </a:solidFill>
              </a:rPr>
              <a:t> 3</a:t>
            </a:r>
            <a:endParaRPr lang="en-US" sz="2800" baseline="-25000" dirty="0">
              <a:solidFill>
                <a:schemeClr val="bg1"/>
              </a:solidFill>
            </a:endParaRPr>
          </a:p>
        </p:txBody>
      </p:sp>
      <p:sp>
        <p:nvSpPr>
          <p:cNvPr id="290866" name="AutoShape 50"/>
          <p:cNvSpPr>
            <a:spLocks noChangeArrowheads="1"/>
          </p:cNvSpPr>
          <p:nvPr/>
        </p:nvSpPr>
        <p:spPr bwMode="auto">
          <a:xfrm>
            <a:off x="3657600" y="3914507"/>
            <a:ext cx="1152525" cy="6492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>
                  <a:alpha val="14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180000" anchor="ctr"/>
          <a:lstStyle/>
          <a:p>
            <a:r>
              <a:rPr lang="en-US" sz="2800" baseline="-25000" dirty="0" smtClean="0">
                <a:solidFill>
                  <a:schemeClr val="bg1"/>
                </a:solidFill>
              </a:rPr>
              <a:t>2</a:t>
            </a:r>
            <a:endParaRPr lang="en-US" sz="2800" baseline="-25000" dirty="0">
              <a:solidFill>
                <a:schemeClr val="bg1"/>
              </a:solidFill>
            </a:endParaRPr>
          </a:p>
        </p:txBody>
      </p:sp>
      <p:sp>
        <p:nvSpPr>
          <p:cNvPr id="290867" name="AutoShape 51"/>
          <p:cNvSpPr>
            <a:spLocks noChangeArrowheads="1"/>
          </p:cNvSpPr>
          <p:nvPr/>
        </p:nvSpPr>
        <p:spPr bwMode="auto">
          <a:xfrm>
            <a:off x="3562350" y="2997200"/>
            <a:ext cx="1152525" cy="6492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/>
              </a:gs>
              <a:gs pos="100000">
                <a:schemeClr val="bg1">
                  <a:alpha val="14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0" bIns="180000" anchor="ctr"/>
          <a:lstStyle/>
          <a:p>
            <a:r>
              <a:rPr lang="en-US" sz="2800" baseline="-25000" dirty="0" smtClean="0">
                <a:solidFill>
                  <a:schemeClr val="bg1"/>
                </a:solidFill>
              </a:rPr>
              <a:t> 1</a:t>
            </a:r>
            <a:endParaRPr lang="en-US" sz="2800" baseline="-25000" dirty="0">
              <a:solidFill>
                <a:schemeClr val="bg1"/>
              </a:solidFill>
            </a:endParaRPr>
          </a:p>
        </p:txBody>
      </p:sp>
      <p:sp>
        <p:nvSpPr>
          <p:cNvPr id="290868" name="Oval 52"/>
          <p:cNvSpPr>
            <a:spLocks noChangeArrowheads="1"/>
          </p:cNvSpPr>
          <p:nvPr/>
        </p:nvSpPr>
        <p:spPr bwMode="auto">
          <a:xfrm>
            <a:off x="4570413" y="4365625"/>
            <a:ext cx="1368425" cy="647700"/>
          </a:xfrm>
          <a:prstGeom prst="ellipse">
            <a:avLst/>
          </a:prstGeom>
          <a:solidFill>
            <a:schemeClr val="accent2"/>
          </a:solidFill>
          <a:ln w="9525">
            <a:round/>
            <a:headEnd/>
            <a:tailEnd/>
          </a:ln>
          <a:effectLst/>
          <a:scene3d>
            <a:camera prst="legacyObliqueBottom"/>
            <a:lightRig rig="legacyFlat4" dir="t"/>
          </a:scene3d>
          <a:sp3d extrusionH="887400" prstMaterial="legacyPlastic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 dirty="0"/>
          </a:p>
        </p:txBody>
      </p:sp>
      <p:sp>
        <p:nvSpPr>
          <p:cNvPr id="290869" name="Oval 53"/>
          <p:cNvSpPr>
            <a:spLocks noChangeArrowheads="1"/>
          </p:cNvSpPr>
          <p:nvPr/>
        </p:nvSpPr>
        <p:spPr bwMode="auto">
          <a:xfrm>
            <a:off x="4570413" y="3284538"/>
            <a:ext cx="1368425" cy="649287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ObliqueBottom"/>
            <a:lightRig rig="legacyFlat4" dir="t"/>
          </a:scene3d>
          <a:sp3d extrusionH="1801800" prstMaterial="legacyPlastic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 dirty="0"/>
          </a:p>
        </p:txBody>
      </p:sp>
      <p:sp>
        <p:nvSpPr>
          <p:cNvPr id="290870" name="Oval 54"/>
          <p:cNvSpPr>
            <a:spLocks noChangeArrowheads="1"/>
          </p:cNvSpPr>
          <p:nvPr/>
        </p:nvSpPr>
        <p:spPr bwMode="auto">
          <a:xfrm>
            <a:off x="4570413" y="2852738"/>
            <a:ext cx="1368425" cy="720725"/>
          </a:xfrm>
          <a:prstGeom prst="ellipse">
            <a:avLst/>
          </a:prstGeom>
          <a:solidFill>
            <a:schemeClr val="bg2"/>
          </a:solidFill>
          <a:ln w="9525">
            <a:round/>
            <a:headEnd/>
            <a:tailEnd/>
          </a:ln>
          <a:effectLst/>
          <a:scene3d>
            <a:camera prst="legacyObliqueBottom"/>
            <a:lightRig rig="legacyFlat4" dir="t"/>
          </a:scene3d>
          <a:sp3d extrusionH="430200" prstMaterial="legacyPlastic">
            <a:bevelT w="13500" h="13500" prst="angle"/>
            <a:bevelB w="13500" h="13500" prst="angle"/>
            <a:extrusionClr>
              <a:schemeClr val="bg2"/>
            </a:extrusionClr>
            <a:contourClr>
              <a:schemeClr val="bg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4962" y="5924460"/>
            <a:ext cx="837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Rosenblum, P. (2014). The Target data breach is becoming a nightmare. </a:t>
            </a:r>
            <a:r>
              <a:rPr lang="en-US" sz="1200" i="1" dirty="0"/>
              <a:t>Forbes.</a:t>
            </a:r>
            <a:r>
              <a:rPr lang="en-US" sz="1200" dirty="0"/>
              <a:t> Retrieved January 30, 2014 from http://www.forbes.com/sites/paularosenblum/2014/01/17/the-target-breach-is-becoming-a-nightmare/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292929"/>
      </a:dk1>
      <a:lt1>
        <a:srgbClr val="FFFFFF"/>
      </a:lt1>
      <a:dk2>
        <a:srgbClr val="4D4D4D"/>
      </a:dk2>
      <a:lt2>
        <a:srgbClr val="01143F"/>
      </a:lt2>
      <a:accent1>
        <a:srgbClr val="0C158C"/>
      </a:accent1>
      <a:accent2>
        <a:srgbClr val="445EFD"/>
      </a:accent2>
      <a:accent3>
        <a:srgbClr val="FFFFFF"/>
      </a:accent3>
      <a:accent4>
        <a:srgbClr val="212121"/>
      </a:accent4>
      <a:accent5>
        <a:srgbClr val="AAAAC5"/>
      </a:accent5>
      <a:accent6>
        <a:srgbClr val="3D54E5"/>
      </a:accent6>
      <a:hlink>
        <a:srgbClr val="BBEFFE"/>
      </a:hlink>
      <a:folHlink>
        <a:srgbClr val="DDDDDD"/>
      </a:folHlink>
    </a:clrScheme>
    <a:fontScheme name="template">
      <a:majorFont>
        <a:latin typeface="HelveticaNeueLT Pro 33 ThEx"/>
        <a:ea typeface=""/>
        <a:cs typeface=""/>
      </a:majorFont>
      <a:minorFont>
        <a:latin typeface="HelveticaNeueLT Pro 33 ThEx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11163C"/>
        </a:lt2>
        <a:accent1>
          <a:srgbClr val="212B53"/>
        </a:accent1>
        <a:accent2>
          <a:srgbClr val="364481"/>
        </a:accent2>
        <a:accent3>
          <a:srgbClr val="FFFFFF"/>
        </a:accent3>
        <a:accent4>
          <a:srgbClr val="404040"/>
        </a:accent4>
        <a:accent5>
          <a:srgbClr val="ABACB3"/>
        </a:accent5>
        <a:accent6>
          <a:srgbClr val="303D74"/>
        </a:accent6>
        <a:hlink>
          <a:srgbClr val="3E498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0D254C"/>
        </a:lt2>
        <a:accent1>
          <a:srgbClr val="1F3F6F"/>
        </a:accent1>
        <a:accent2>
          <a:srgbClr val="3C68A2"/>
        </a:accent2>
        <a:accent3>
          <a:srgbClr val="FFFFFF"/>
        </a:accent3>
        <a:accent4>
          <a:srgbClr val="404040"/>
        </a:accent4>
        <a:accent5>
          <a:srgbClr val="ABAFBB"/>
        </a:accent5>
        <a:accent6>
          <a:srgbClr val="355E92"/>
        </a:accent6>
        <a:hlink>
          <a:srgbClr val="28529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363B45"/>
        </a:lt2>
        <a:accent1>
          <a:srgbClr val="A99D9B"/>
        </a:accent1>
        <a:accent2>
          <a:srgbClr val="565A66"/>
        </a:accent2>
        <a:accent3>
          <a:srgbClr val="FFFFFF"/>
        </a:accent3>
        <a:accent4>
          <a:srgbClr val="404040"/>
        </a:accent4>
        <a:accent5>
          <a:srgbClr val="D1CCCB"/>
        </a:accent5>
        <a:accent6>
          <a:srgbClr val="4D515C"/>
        </a:accent6>
        <a:hlink>
          <a:srgbClr val="92715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2E3236"/>
        </a:lt2>
        <a:accent1>
          <a:srgbClr val="B26920"/>
        </a:accent1>
        <a:accent2>
          <a:srgbClr val="6F7F8D"/>
        </a:accent2>
        <a:accent3>
          <a:srgbClr val="FFFFFF"/>
        </a:accent3>
        <a:accent4>
          <a:srgbClr val="404040"/>
        </a:accent4>
        <a:accent5>
          <a:srgbClr val="D5B9AB"/>
        </a:accent5>
        <a:accent6>
          <a:srgbClr val="64727F"/>
        </a:accent6>
        <a:hlink>
          <a:srgbClr val="EDD0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2E3236"/>
        </a:lt2>
        <a:accent1>
          <a:srgbClr val="9BB6EE"/>
        </a:accent1>
        <a:accent2>
          <a:srgbClr val="6F7F8D"/>
        </a:accent2>
        <a:accent3>
          <a:srgbClr val="FFFFFF"/>
        </a:accent3>
        <a:accent4>
          <a:srgbClr val="404040"/>
        </a:accent4>
        <a:accent5>
          <a:srgbClr val="CBD7F5"/>
        </a:accent5>
        <a:accent6>
          <a:srgbClr val="64727F"/>
        </a:accent6>
        <a:hlink>
          <a:srgbClr val="84AAF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40494F"/>
        </a:lt2>
        <a:accent1>
          <a:srgbClr val="6D7D8A"/>
        </a:accent1>
        <a:accent2>
          <a:srgbClr val="A7A7A7"/>
        </a:accent2>
        <a:accent3>
          <a:srgbClr val="FFFFFF"/>
        </a:accent3>
        <a:accent4>
          <a:srgbClr val="404040"/>
        </a:accent4>
        <a:accent5>
          <a:srgbClr val="BABFC4"/>
        </a:accent5>
        <a:accent6>
          <a:srgbClr val="979797"/>
        </a:accent6>
        <a:hlink>
          <a:srgbClr val="82828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4D4D4D"/>
        </a:dk2>
        <a:lt2>
          <a:srgbClr val="454D52"/>
        </a:lt2>
        <a:accent1>
          <a:srgbClr val="7D8B97"/>
        </a:accent1>
        <a:accent2>
          <a:srgbClr val="CBCBCB"/>
        </a:accent2>
        <a:accent3>
          <a:srgbClr val="FFFFFF"/>
        </a:accent3>
        <a:accent4>
          <a:srgbClr val="404040"/>
        </a:accent4>
        <a:accent5>
          <a:srgbClr val="BFC4C9"/>
        </a:accent5>
        <a:accent6>
          <a:srgbClr val="B8B8B8"/>
        </a:accent6>
        <a:hlink>
          <a:srgbClr val="5158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4D4D4D"/>
        </a:dk2>
        <a:lt2>
          <a:srgbClr val="393939"/>
        </a:lt2>
        <a:accent1>
          <a:srgbClr val="858585"/>
        </a:accent1>
        <a:accent2>
          <a:srgbClr val="939393"/>
        </a:accent2>
        <a:accent3>
          <a:srgbClr val="FFFFFF"/>
        </a:accent3>
        <a:accent4>
          <a:srgbClr val="404040"/>
        </a:accent4>
        <a:accent5>
          <a:srgbClr val="C2C2C2"/>
        </a:accent5>
        <a:accent6>
          <a:srgbClr val="858585"/>
        </a:accent6>
        <a:hlink>
          <a:srgbClr val="6969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4D4D4D"/>
        </a:dk2>
        <a:lt2>
          <a:srgbClr val="4F5054"/>
        </a:lt2>
        <a:accent1>
          <a:srgbClr val="7E7F8E"/>
        </a:accent1>
        <a:accent2>
          <a:srgbClr val="C0C1C5"/>
        </a:accent2>
        <a:accent3>
          <a:srgbClr val="FFFFFF"/>
        </a:accent3>
        <a:accent4>
          <a:srgbClr val="404040"/>
        </a:accent4>
        <a:accent5>
          <a:srgbClr val="C0C0C6"/>
        </a:accent5>
        <a:accent6>
          <a:srgbClr val="AEAFB2"/>
        </a:accent6>
        <a:hlink>
          <a:srgbClr val="ACAFB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4D4D4D"/>
        </a:dk2>
        <a:lt2>
          <a:srgbClr val="85978F"/>
        </a:lt2>
        <a:accent1>
          <a:srgbClr val="9DA499"/>
        </a:accent1>
        <a:accent2>
          <a:srgbClr val="A5B9BA"/>
        </a:accent2>
        <a:accent3>
          <a:srgbClr val="FFFFFF"/>
        </a:accent3>
        <a:accent4>
          <a:srgbClr val="404040"/>
        </a:accent4>
        <a:accent5>
          <a:srgbClr val="CCCFCA"/>
        </a:accent5>
        <a:accent6>
          <a:srgbClr val="95A7A8"/>
        </a:accent6>
        <a:hlink>
          <a:srgbClr val="C6CCC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4D4D4D"/>
        </a:dk2>
        <a:lt2>
          <a:srgbClr val="484847"/>
        </a:lt2>
        <a:accent1>
          <a:srgbClr val="7C7C74"/>
        </a:accent1>
        <a:accent2>
          <a:srgbClr val="AFB2AA"/>
        </a:accent2>
        <a:accent3>
          <a:srgbClr val="FFFFFF"/>
        </a:accent3>
        <a:accent4>
          <a:srgbClr val="404040"/>
        </a:accent4>
        <a:accent5>
          <a:srgbClr val="BFBFBC"/>
        </a:accent5>
        <a:accent6>
          <a:srgbClr val="9EA19A"/>
        </a:accent6>
        <a:hlink>
          <a:srgbClr val="D4D2C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4D4D4D"/>
        </a:dk1>
        <a:lt1>
          <a:srgbClr val="FFFFFF"/>
        </a:lt1>
        <a:dk2>
          <a:srgbClr val="4D4D4D"/>
        </a:dk2>
        <a:lt2>
          <a:srgbClr val="101216"/>
        </a:lt2>
        <a:accent1>
          <a:srgbClr val="7C7C74"/>
        </a:accent1>
        <a:accent2>
          <a:srgbClr val="878577"/>
        </a:accent2>
        <a:accent3>
          <a:srgbClr val="FFFFFF"/>
        </a:accent3>
        <a:accent4>
          <a:srgbClr val="404040"/>
        </a:accent4>
        <a:accent5>
          <a:srgbClr val="BFBFBC"/>
        </a:accent5>
        <a:accent6>
          <a:srgbClr val="7A786B"/>
        </a:accent6>
        <a:hlink>
          <a:srgbClr val="D4D2C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4D4D4D"/>
        </a:dk1>
        <a:lt1>
          <a:srgbClr val="FFFFFF"/>
        </a:lt1>
        <a:dk2>
          <a:srgbClr val="4D4D4D"/>
        </a:dk2>
        <a:lt2>
          <a:srgbClr val="393939"/>
        </a:lt2>
        <a:accent1>
          <a:srgbClr val="858585"/>
        </a:accent1>
        <a:accent2>
          <a:srgbClr val="939393"/>
        </a:accent2>
        <a:accent3>
          <a:srgbClr val="FFFFFF"/>
        </a:accent3>
        <a:accent4>
          <a:srgbClr val="404040"/>
        </a:accent4>
        <a:accent5>
          <a:srgbClr val="C2C2C2"/>
        </a:accent5>
        <a:accent6>
          <a:srgbClr val="858585"/>
        </a:accent6>
        <a:hlink>
          <a:srgbClr val="49751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4">
        <a:dk1>
          <a:srgbClr val="4D4D4D"/>
        </a:dk1>
        <a:lt1>
          <a:srgbClr val="FFFFFF"/>
        </a:lt1>
        <a:dk2>
          <a:srgbClr val="4D4D4D"/>
        </a:dk2>
        <a:lt2>
          <a:srgbClr val="080808"/>
        </a:lt2>
        <a:accent1>
          <a:srgbClr val="858585"/>
        </a:accent1>
        <a:accent2>
          <a:srgbClr val="939393"/>
        </a:accent2>
        <a:accent3>
          <a:srgbClr val="FFFFFF"/>
        </a:accent3>
        <a:accent4>
          <a:srgbClr val="404040"/>
        </a:accent4>
        <a:accent5>
          <a:srgbClr val="C2C2C2"/>
        </a:accent5>
        <a:accent6>
          <a:srgbClr val="858585"/>
        </a:accent6>
        <a:hlink>
          <a:srgbClr val="6969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5">
        <a:dk1>
          <a:srgbClr val="4D4D4D"/>
        </a:dk1>
        <a:lt1>
          <a:srgbClr val="FFFFFF"/>
        </a:lt1>
        <a:dk2>
          <a:srgbClr val="4D4D4D"/>
        </a:dk2>
        <a:lt2>
          <a:srgbClr val="4F5054"/>
        </a:lt2>
        <a:accent1>
          <a:srgbClr val="7E7F8E"/>
        </a:accent1>
        <a:accent2>
          <a:srgbClr val="DDDDDF"/>
        </a:accent2>
        <a:accent3>
          <a:srgbClr val="FFFFFF"/>
        </a:accent3>
        <a:accent4>
          <a:srgbClr val="404040"/>
        </a:accent4>
        <a:accent5>
          <a:srgbClr val="C0C0C6"/>
        </a:accent5>
        <a:accent6>
          <a:srgbClr val="C8C8CA"/>
        </a:accent6>
        <a:hlink>
          <a:srgbClr val="ACAFB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6">
        <a:dk1>
          <a:srgbClr val="4D4D4D"/>
        </a:dk1>
        <a:lt1>
          <a:srgbClr val="FFFFFF"/>
        </a:lt1>
        <a:dk2>
          <a:srgbClr val="4D4D4D"/>
        </a:dk2>
        <a:lt2>
          <a:srgbClr val="4F5054"/>
        </a:lt2>
        <a:accent1>
          <a:srgbClr val="CACACA"/>
        </a:accent1>
        <a:accent2>
          <a:srgbClr val="E7E7E5"/>
        </a:accent2>
        <a:accent3>
          <a:srgbClr val="FFFFFF"/>
        </a:accent3>
        <a:accent4>
          <a:srgbClr val="404040"/>
        </a:accent4>
        <a:accent5>
          <a:srgbClr val="E1E1E1"/>
        </a:accent5>
        <a:accent6>
          <a:srgbClr val="D1D1CF"/>
        </a:accent6>
        <a:hlink>
          <a:srgbClr val="CCCBC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template-17</Template>
  <TotalTime>178</TotalTime>
  <Words>574</Words>
  <Application>Microsoft Office PowerPoint</Application>
  <PresentationFormat>On-screen Show (4:3)</PresentationFormat>
  <Paragraphs>138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굴림</vt:lpstr>
      <vt:lpstr>Arial</vt:lpstr>
      <vt:lpstr>HelveticaNeueLT Pro 33 ThEx</vt:lpstr>
      <vt:lpstr>Verdana</vt:lpstr>
      <vt:lpstr>template</vt:lpstr>
      <vt:lpstr>Target Scandal Analysis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-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 Scandal Analysis</dc:title>
  <dc:creator>Bruce Mosley</dc:creator>
  <cp:lastModifiedBy>Bruce Mosley</cp:lastModifiedBy>
  <cp:revision>18</cp:revision>
  <dcterms:created xsi:type="dcterms:W3CDTF">2014-02-13T02:36:44Z</dcterms:created>
  <dcterms:modified xsi:type="dcterms:W3CDTF">2014-02-15T12:48:45Z</dcterms:modified>
</cp:coreProperties>
</file>