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autoCompressPictures="0">
  <p:sldMasterIdLst>
    <p:sldMasterId id="2147483757" r:id="rId1"/>
  </p:sldMasterIdLst>
  <p:notesMasterIdLst>
    <p:notesMasterId r:id="rId16"/>
  </p:notesMasterIdLst>
  <p:sldIdLst>
    <p:sldId id="256" r:id="rId2"/>
    <p:sldId id="257" r:id="rId3"/>
    <p:sldId id="259" r:id="rId4"/>
    <p:sldId id="258" r:id="rId5"/>
    <p:sldId id="264" r:id="rId6"/>
    <p:sldId id="266" r:id="rId7"/>
    <p:sldId id="267" r:id="rId8"/>
    <p:sldId id="268" r:id="rId9"/>
    <p:sldId id="271" r:id="rId10"/>
    <p:sldId id="265" r:id="rId11"/>
    <p:sldId id="262" r:id="rId12"/>
    <p:sldId id="263" r:id="rId13"/>
    <p:sldId id="260" r:id="rId14"/>
    <p:sldId id="26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92" d="100"/>
          <a:sy n="92" d="100"/>
        </p:scale>
        <p:origin x="498" y="90"/>
      </p:cViewPr>
      <p:guideLst/>
    </p:cSldViewPr>
  </p:slideViewPr>
  <p:notesTextViewPr>
    <p:cViewPr>
      <p:scale>
        <a:sx n="1" d="1"/>
        <a:sy n="1" d="1"/>
      </p:scale>
      <p:origin x="0" y="0"/>
    </p:cViewPr>
  </p:notesTextViewPr>
  <p:notesViewPr>
    <p:cSldViewPr snapToGrid="0">
      <p:cViewPr>
        <p:scale>
          <a:sx n="100" d="100"/>
          <a:sy n="100" d="100"/>
        </p:scale>
        <p:origin x="2592" y="-888"/>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0_2">
  <dgm:title val=""/>
  <dgm:desc val=""/>
  <dgm:catLst>
    <dgm:cat type="mainScheme" pri="10200"/>
  </dgm:catLst>
  <dgm:styleLbl name="node0">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lig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lnNode1">
    <dgm:fillClrLst meth="repeat">
      <a:schemeClr val="lt1"/>
    </dgm:fillClrLst>
    <dgm:linClrLst meth="repeat">
      <a:schemeClr val="dk2">
        <a:shade val="80000"/>
      </a:schemeClr>
    </dgm:linClrLst>
    <dgm:effectClrLst/>
    <dgm:txLinClrLst/>
    <dgm:txFillClrLst meth="repeat">
      <a:schemeClr val="dk2"/>
    </dgm:txFillClrLst>
    <dgm:txEffectClrLst/>
  </dgm:styleLbl>
  <dgm:styleLbl name="vennNode1">
    <dgm:fillClrLst meth="repeat">
      <a:schemeClr val="lt1">
        <a:alpha val="50000"/>
      </a:schemeClr>
    </dgm:fillClrLst>
    <dgm:linClrLst meth="repeat">
      <a:schemeClr val="dk2">
        <a:shade val="80000"/>
      </a:schemeClr>
    </dgm:linClrLst>
    <dgm:effectClrLst/>
    <dgm:txLinClrLst/>
    <dgm:txFillClrLst/>
    <dgm:txEffectClrLst/>
  </dgm:styleLbl>
  <dgm:styleLbl name="node2">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3">
    <dgm:fillClrLst meth="repeat">
      <a:schemeClr val="lt1"/>
    </dgm:fillClrLst>
    <dgm:linClrLst meth="repeat">
      <a:schemeClr val="dk2">
        <a:shade val="80000"/>
      </a:schemeClr>
    </dgm:linClrLst>
    <dgm:effectClrLst/>
    <dgm:txLinClrLst/>
    <dgm:txFillClrLst meth="repeat">
      <a:schemeClr val="dk2"/>
    </dgm:txFillClrLst>
    <dgm:txEffectClrLst/>
  </dgm:styleLbl>
  <dgm:styleLbl name="node4">
    <dgm:fillClrLst meth="repeat">
      <a:schemeClr val="lt1"/>
    </dgm:fillClrLst>
    <dgm:linClrLst meth="repeat">
      <a:schemeClr val="dk2">
        <a:shade val="80000"/>
      </a:schemeClr>
    </dgm:linClrLst>
    <dgm:effectClrLst/>
    <dgm:txLinClrLst/>
    <dgm:txFillClrLst meth="repeat">
      <a:schemeClr val="dk2"/>
    </dgm:txFillClrLst>
    <dgm:txEffectClrLst/>
  </dgm:styleLbl>
  <dgm:styleLbl name="f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align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bgImgPlace1">
    <dgm:fillClrLst meth="repeat">
      <a:schemeClr val="dk2">
        <a:tint val="40000"/>
      </a:schemeClr>
    </dgm:fillClrLst>
    <dgm:linClrLst meth="repeat">
      <a:schemeClr val="dk2">
        <a:shade val="80000"/>
      </a:schemeClr>
    </dgm:linClrLst>
    <dgm:effectClrLst/>
    <dgm:txLinClrLst/>
    <dgm:txFillClrLst meth="repeat">
      <a:schemeClr val="lt1"/>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meth="repeat">
      <a:schemeClr val="dk2"/>
    </dgm:txFillClrLst>
    <dgm:txEffectClrLst/>
  </dgm:styleLbl>
  <dgm:styleLbl name="sibTrans1D1">
    <dgm:fillClrLst meth="repeat">
      <a:schemeClr val="dk2"/>
    </dgm:fillClrLst>
    <dgm:linClrLst meth="repeat">
      <a:schemeClr val="dk2"/>
    </dgm:linClrLst>
    <dgm:effectClrLst/>
    <dgm:txLinClrLst/>
    <dgm:txFillClrLst meth="repeat">
      <a:schemeClr val="tx1"/>
    </dgm:txFillClrLst>
    <dgm:txEffectClrLst/>
  </dgm:styleLbl>
  <dgm:styleLbl name="callout">
    <dgm:fillClrLst meth="repeat">
      <a:schemeClr val="dk2"/>
    </dgm:fillClrLst>
    <dgm:linClrLst meth="repeat">
      <a:schemeClr val="dk2"/>
    </dgm:linClrLst>
    <dgm:effectClrLst/>
    <dgm:txLinClrLst/>
    <dgm:txFillClrLst meth="repeat">
      <a:schemeClr val="tx1"/>
    </dgm:txFillClrLst>
    <dgm:txEffectClrLst/>
  </dgm:styleLbl>
  <dgm:styleLbl name="asst0">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1">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2">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3">
    <dgm:fillClrLst meth="repeat">
      <a:schemeClr val="lt1"/>
    </dgm:fillClrLst>
    <dgm:linClrLst meth="repeat">
      <a:schemeClr val="dk2">
        <a:shade val="80000"/>
      </a:schemeClr>
    </dgm:linClrLst>
    <dgm:effectClrLst/>
    <dgm:txLinClrLst/>
    <dgm:txFillClrLst meth="repeat">
      <a:schemeClr val="dk2"/>
    </dgm:txFillClrLst>
    <dgm:txEffectClrLst/>
  </dgm:styleLbl>
  <dgm:styleLbl name="asst4">
    <dgm:fillClrLst meth="repeat">
      <a:schemeClr val="lt1"/>
    </dgm:fillClrLst>
    <dgm:linClrLst meth="repeat">
      <a:schemeClr val="dk2">
        <a:shade val="80000"/>
      </a:schemeClr>
    </dgm:linClrLst>
    <dgm:effectClrLst/>
    <dgm:txLinClrLst/>
    <dgm:txFillClrLst meth="repeat">
      <a:schemeClr val="dk2"/>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dgm:txEffectClrLst/>
  </dgm:styleLbl>
  <dgm:styleLbl name="parChTrans2D2">
    <dgm:fillClrLst meth="repeat">
      <a:schemeClr val="dk2"/>
    </dgm:fillClrLst>
    <dgm:linClrLst meth="repeat">
      <a:schemeClr val="dk2"/>
    </dgm:linClrLst>
    <dgm:effectClrLst/>
    <dgm:txLinClrLst/>
    <dgm:txFillClrLst/>
    <dgm:txEffectClrLst/>
  </dgm:styleLbl>
  <dgm:styleLbl name="parChTrans2D3">
    <dgm:fillClrLst meth="repeat">
      <a:schemeClr val="dk2"/>
    </dgm:fillClrLst>
    <dgm:linClrLst meth="repeat">
      <a:schemeClr val="dk2"/>
    </dgm:linClrLst>
    <dgm:effectClrLst/>
    <dgm:txLinClrLst/>
    <dgm:txFillClrLst/>
    <dgm:txEffectClrLst/>
  </dgm:styleLbl>
  <dgm:styleLbl name="parChTrans2D4">
    <dgm:fillClrLst meth="repeat">
      <a:schemeClr val="dk2"/>
    </dgm:fillClrLst>
    <dgm:linClrLst meth="repeat">
      <a:schemeClr val="dk2"/>
    </dgm:linClrLst>
    <dgm:effectClrLst/>
    <dgm:txLinClrLst/>
    <dgm:txFillClrLst meth="repeat">
      <a:schemeClr val="lt1"/>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conF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align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trAlignAcc1">
    <dgm:fillClrLst meth="repeat">
      <a:schemeClr val="dk2">
        <a:alpha val="40000"/>
        <a:tint val="40000"/>
      </a:schemeClr>
    </dgm:fillClrLst>
    <dgm:linClrLst meth="repeat">
      <a:schemeClr val="dk2"/>
    </dgm:linClrLst>
    <dgm:effectClrLst/>
    <dgm:txLinClrLst/>
    <dgm:txFillClrLst meth="repeat">
      <a:schemeClr val="dk2"/>
    </dgm:txFillClrLst>
    <dgm:txEffectClrLst/>
  </dgm:styleLbl>
  <dgm:styleLbl name="bgAcc1">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solidFgAcc1">
    <dgm:fillClrLst meth="repeat">
      <a:schemeClr val="lt1"/>
    </dgm:fillClrLst>
    <dgm:linClrLst meth="repeat">
      <a:schemeClr val="dk2"/>
    </dgm:linClrLst>
    <dgm:effectClrLst/>
    <dgm:txLinClrLst/>
    <dgm:txFillClrLst meth="repeat">
      <a:schemeClr val="dk2"/>
    </dgm:txFillClrLst>
    <dgm:txEffectClrLst/>
  </dgm:styleLbl>
  <dgm:styleLbl name="solidAlignAcc1">
    <dgm:fillClrLst meth="repeat">
      <a:schemeClr val="lt1"/>
    </dgm:fillClrLst>
    <dgm:linClrLst meth="repeat">
      <a:schemeClr val="dk2"/>
    </dgm:linClrLst>
    <dgm:effectClrLst/>
    <dgm:txLinClrLst/>
    <dgm:txFillClrLst meth="repeat">
      <a:schemeClr val="dk2"/>
    </dgm:txFillClrLst>
    <dgm:txEffectClrLst/>
  </dgm:styleLbl>
  <dgm:styleLbl name="solidBgAcc1">
    <dgm:fillClrLst meth="repeat">
      <a:schemeClr val="lt1"/>
    </dgm:fillClrLst>
    <dgm:linClrLst meth="repeat">
      <a:schemeClr val="dk2"/>
    </dgm:linClrLst>
    <dgm:effectClrLst/>
    <dgm:txLinClrLst/>
    <dgm:txFillClrLst meth="repeat">
      <a:schemeClr val="dk2"/>
    </dgm:txFillClrLst>
    <dgm:txEffectClrLst/>
  </dgm:styleLbl>
  <dgm:styleLbl name="f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align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bgAccFollowNode1">
    <dgm:fillClrLst meth="repeat">
      <a:schemeClr val="lt1">
        <a:alpha val="90000"/>
        <a:tint val="40000"/>
      </a:schemeClr>
    </dgm:fillClrLst>
    <dgm:linClrLst meth="repeat">
      <a:schemeClr val="dk2">
        <a:alpha val="90000"/>
      </a:schemeClr>
    </dgm:linClrLst>
    <dgm:effectClrLst/>
    <dgm:txLinClrLst/>
    <dgm:txFillClrLst meth="repeat">
      <a:schemeClr val="dk2"/>
    </dgm:txFillClrLst>
    <dgm:txEffectClrLst/>
  </dgm:styleLbl>
  <dgm:styleLbl name="fgAcc0">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2">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3">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fgAcc4">
    <dgm:fillClrLst meth="repeat">
      <a:schemeClr val="dk2">
        <a:alpha val="90000"/>
        <a:tint val="40000"/>
      </a:schemeClr>
    </dgm:fillClrLst>
    <dgm:linClrLst meth="repeat">
      <a:schemeClr val="dk2"/>
    </dgm:linClrLst>
    <dgm:effectClrLst/>
    <dgm:txLinClrLst/>
    <dgm:txFillClrLst meth="repeat">
      <a:schemeClr val="dk2"/>
    </dgm:txFillClrLst>
    <dgm:txEffectClrLst/>
  </dgm:styleLbl>
  <dgm:styleLbl name="bgShp">
    <dgm:fillClrLst meth="repeat">
      <a:schemeClr val="dk2">
        <a:tint val="40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2"/>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2"/>
    </dgm:txFillClrLst>
    <dgm:txEffectClrLst/>
  </dgm:styleLbl>
  <dgm:styleLbl name="fgShp">
    <dgm:fillClrLst meth="repeat">
      <a:schemeClr val="dk2">
        <a:tint val="60000"/>
      </a:schemeClr>
    </dgm:fillClrLst>
    <dgm:linClrLst meth="repeat">
      <a:schemeClr val="lt1"/>
    </dgm:linClrLst>
    <dgm:effectClrLst/>
    <dgm:txLinClrLst/>
    <dgm:txFillClrLst meth="repeat">
      <a:schemeClr val="dk2"/>
    </dgm:txFillClrLst>
    <dgm:txEffectClrLst/>
  </dgm:styleLbl>
  <dgm:styleLbl name="revTx">
    <dgm:fillClrLst meth="repeat">
      <a:schemeClr val="lt1">
        <a:alpha val="0"/>
      </a:schemeClr>
    </dgm:fillClrLst>
    <dgm:linClrLst meth="repeat">
      <a:schemeClr val="dk2">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F61CE62-FE37-4429-8195-7AEA0EA38548}" type="doc">
      <dgm:prSet loTypeId="urn:microsoft.com/office/officeart/2009/3/layout/HorizontalOrganizationChart" loCatId="hierarchy" qsTypeId="urn:microsoft.com/office/officeart/2005/8/quickstyle/simple1" qsCatId="simple" csTypeId="urn:microsoft.com/office/officeart/2005/8/colors/accent0_2" csCatId="mainScheme" phldr="1"/>
      <dgm:spPr/>
      <dgm:t>
        <a:bodyPr/>
        <a:lstStyle/>
        <a:p>
          <a:endParaRPr lang="en-US"/>
        </a:p>
      </dgm:t>
    </dgm:pt>
    <dgm:pt modelId="{04F3E5FB-05B6-4195-A5B6-C8033CF814AF}">
      <dgm:prSet phldrT="[Text]" custT="1"/>
      <dgm:spPr/>
      <dgm:t>
        <a:bodyPr/>
        <a:lstStyle/>
        <a:p>
          <a:r>
            <a:rPr lang="en-US" sz="1000" baseline="0"/>
            <a:t>Patient contacts clinic; triaged to phone interview; visits clinic</a:t>
          </a:r>
        </a:p>
      </dgm:t>
    </dgm:pt>
    <dgm:pt modelId="{1EAB16CD-A3A1-4EBC-AA42-43041CDE83E8}" type="parTrans" cxnId="{467A3CEF-F301-4D2D-A640-0EC235CD689A}">
      <dgm:prSet/>
      <dgm:spPr/>
      <dgm:t>
        <a:bodyPr/>
        <a:lstStyle/>
        <a:p>
          <a:endParaRPr lang="en-US"/>
        </a:p>
      </dgm:t>
    </dgm:pt>
    <dgm:pt modelId="{C4014E50-C78E-4C15-9C18-A8E15EE81CE8}" type="sibTrans" cxnId="{467A3CEF-F301-4D2D-A640-0EC235CD689A}">
      <dgm:prSet/>
      <dgm:spPr/>
      <dgm:t>
        <a:bodyPr/>
        <a:lstStyle/>
        <a:p>
          <a:endParaRPr lang="en-US"/>
        </a:p>
      </dgm:t>
    </dgm:pt>
    <dgm:pt modelId="{F9A8DCE8-A27D-4963-80FB-F33C80C56617}">
      <dgm:prSet phldrT="[Text]" custT="1"/>
      <dgm:spPr/>
      <dgm:t>
        <a:bodyPr/>
        <a:lstStyle/>
        <a:p>
          <a:r>
            <a:rPr lang="en-US" sz="1000" baseline="0"/>
            <a:t>Patient is observed by nurse; triaged for further evalution by physician </a:t>
          </a:r>
        </a:p>
      </dgm:t>
    </dgm:pt>
    <dgm:pt modelId="{0BE7A849-38A7-477E-83A2-A5168A0C05E2}" type="parTrans" cxnId="{C7EB7DD7-8F00-45E5-9207-A185F13867BF}">
      <dgm:prSet/>
      <dgm:spPr/>
      <dgm:t>
        <a:bodyPr/>
        <a:lstStyle/>
        <a:p>
          <a:endParaRPr lang="en-US"/>
        </a:p>
      </dgm:t>
    </dgm:pt>
    <dgm:pt modelId="{94586B9F-32CE-4747-BAAF-43014DBA70A0}" type="sibTrans" cxnId="{C7EB7DD7-8F00-45E5-9207-A185F13867BF}">
      <dgm:prSet/>
      <dgm:spPr/>
      <dgm:t>
        <a:bodyPr/>
        <a:lstStyle/>
        <a:p>
          <a:endParaRPr lang="en-US"/>
        </a:p>
      </dgm:t>
    </dgm:pt>
    <dgm:pt modelId="{472069C1-8C89-4EE7-8325-28DBB41B08ED}">
      <dgm:prSet phldrT="[Text]" custT="1"/>
      <dgm:spPr/>
      <dgm:t>
        <a:bodyPr/>
        <a:lstStyle/>
        <a:p>
          <a:r>
            <a:rPr lang="en-US" sz="1000" baseline="0"/>
            <a:t>Patient is diagnosed and referred for surgery</a:t>
          </a:r>
        </a:p>
      </dgm:t>
    </dgm:pt>
    <dgm:pt modelId="{75A40824-9F80-47DB-A8D1-7D70B8866989}" type="parTrans" cxnId="{AF856AB5-5530-4226-95E8-AFA3C443A847}">
      <dgm:prSet/>
      <dgm:spPr/>
      <dgm:t>
        <a:bodyPr/>
        <a:lstStyle/>
        <a:p>
          <a:endParaRPr lang="en-US"/>
        </a:p>
      </dgm:t>
    </dgm:pt>
    <dgm:pt modelId="{1329BE6E-4279-47AB-95AA-FCFAB1B47B0F}" type="sibTrans" cxnId="{AF856AB5-5530-4226-95E8-AFA3C443A847}">
      <dgm:prSet/>
      <dgm:spPr/>
      <dgm:t>
        <a:bodyPr/>
        <a:lstStyle/>
        <a:p>
          <a:endParaRPr lang="en-US"/>
        </a:p>
      </dgm:t>
    </dgm:pt>
    <dgm:pt modelId="{F2EF234A-E467-49E1-A4A1-5BF88746AF4C}">
      <dgm:prSet phldrT="[Text]" custT="1"/>
      <dgm:spPr/>
      <dgm:t>
        <a:bodyPr/>
        <a:lstStyle/>
        <a:p>
          <a:r>
            <a:rPr lang="en-US" sz="1000"/>
            <a:t>After surgery, patient is admitted to regular room and diagnosed with pneumonia</a:t>
          </a:r>
        </a:p>
      </dgm:t>
    </dgm:pt>
    <dgm:pt modelId="{9867DFE1-4A1F-4FC7-9806-A8464B7F7246}" type="parTrans" cxnId="{5AC63BB8-AA19-43A4-886F-196D70097DF0}">
      <dgm:prSet/>
      <dgm:spPr/>
      <dgm:t>
        <a:bodyPr/>
        <a:lstStyle/>
        <a:p>
          <a:endParaRPr lang="en-US"/>
        </a:p>
      </dgm:t>
    </dgm:pt>
    <dgm:pt modelId="{2FDF1934-3D4B-47F7-9BF6-B44E98364E89}" type="sibTrans" cxnId="{5AC63BB8-AA19-43A4-886F-196D70097DF0}">
      <dgm:prSet/>
      <dgm:spPr/>
      <dgm:t>
        <a:bodyPr/>
        <a:lstStyle/>
        <a:p>
          <a:endParaRPr lang="en-US"/>
        </a:p>
      </dgm:t>
    </dgm:pt>
    <dgm:pt modelId="{B8DC1383-9C83-48ED-8550-CEA214965DDC}">
      <dgm:prSet phldrT="[Text]" custT="1"/>
      <dgm:spPr/>
      <dgm:t>
        <a:bodyPr/>
        <a:lstStyle/>
        <a:p>
          <a:r>
            <a:rPr lang="en-US" sz="1000"/>
            <a:t>Patient is transported to emergency department for further evaluation</a:t>
          </a:r>
        </a:p>
      </dgm:t>
    </dgm:pt>
    <dgm:pt modelId="{1B791154-342B-4200-9331-22CFEE71FBD3}" type="parTrans" cxnId="{228761C1-FE8D-4DB7-84C5-F81C8E97CF9B}">
      <dgm:prSet/>
      <dgm:spPr/>
      <dgm:t>
        <a:bodyPr/>
        <a:lstStyle/>
        <a:p>
          <a:endParaRPr lang="en-US"/>
        </a:p>
      </dgm:t>
    </dgm:pt>
    <dgm:pt modelId="{1839B9E3-E288-4CB2-A16D-0E4FF5E1F53B}" type="sibTrans" cxnId="{228761C1-FE8D-4DB7-84C5-F81C8E97CF9B}">
      <dgm:prSet/>
      <dgm:spPr/>
      <dgm:t>
        <a:bodyPr/>
        <a:lstStyle/>
        <a:p>
          <a:endParaRPr lang="en-US"/>
        </a:p>
      </dgm:t>
    </dgm:pt>
    <dgm:pt modelId="{21973A26-4FD8-4CBA-A779-728CFFBE5CFA}">
      <dgm:prSet phldrT="[Text]" custT="1"/>
      <dgm:spPr/>
      <dgm:t>
        <a:bodyPr/>
        <a:lstStyle/>
        <a:p>
          <a:r>
            <a:rPr lang="en-US" sz="1000" baseline="0"/>
            <a:t>Surgery is performed</a:t>
          </a:r>
        </a:p>
      </dgm:t>
    </dgm:pt>
    <dgm:pt modelId="{CC985C46-80E8-4D24-A5BD-D1EE0E17FD4D}" type="parTrans" cxnId="{5B94039C-C470-4DED-8BCD-593ABAB2DE90}">
      <dgm:prSet/>
      <dgm:spPr/>
      <dgm:t>
        <a:bodyPr/>
        <a:lstStyle/>
        <a:p>
          <a:endParaRPr lang="en-US"/>
        </a:p>
      </dgm:t>
    </dgm:pt>
    <dgm:pt modelId="{24B0F9F8-22C7-4F4B-B269-A405CD0FBC62}" type="sibTrans" cxnId="{5B94039C-C470-4DED-8BCD-593ABAB2DE90}">
      <dgm:prSet/>
      <dgm:spPr/>
      <dgm:t>
        <a:bodyPr/>
        <a:lstStyle/>
        <a:p>
          <a:endParaRPr lang="en-US"/>
        </a:p>
      </dgm:t>
    </dgm:pt>
    <dgm:pt modelId="{8802802E-18BF-49C8-A5DE-6A45675B6C5F}" type="pres">
      <dgm:prSet presAssocID="{9F61CE62-FE37-4429-8195-7AEA0EA38548}" presName="hierChild1" presStyleCnt="0">
        <dgm:presLayoutVars>
          <dgm:orgChart val="1"/>
          <dgm:chPref val="1"/>
          <dgm:dir/>
          <dgm:animOne val="branch"/>
          <dgm:animLvl val="lvl"/>
          <dgm:resizeHandles/>
        </dgm:presLayoutVars>
      </dgm:prSet>
      <dgm:spPr/>
      <dgm:t>
        <a:bodyPr/>
        <a:lstStyle/>
        <a:p>
          <a:endParaRPr lang="en-US"/>
        </a:p>
      </dgm:t>
    </dgm:pt>
    <dgm:pt modelId="{520CC045-E8B6-44C1-BC4C-863ADEB962B3}" type="pres">
      <dgm:prSet presAssocID="{04F3E5FB-05B6-4195-A5B6-C8033CF814AF}" presName="hierRoot1" presStyleCnt="0">
        <dgm:presLayoutVars>
          <dgm:hierBranch val="init"/>
        </dgm:presLayoutVars>
      </dgm:prSet>
      <dgm:spPr/>
    </dgm:pt>
    <dgm:pt modelId="{80A72C63-4325-49F8-AF05-81815A3ACC49}" type="pres">
      <dgm:prSet presAssocID="{04F3E5FB-05B6-4195-A5B6-C8033CF814AF}" presName="rootComposite1" presStyleCnt="0"/>
      <dgm:spPr/>
    </dgm:pt>
    <dgm:pt modelId="{38EC0CC1-C725-482D-9509-250FA96FDC7D}" type="pres">
      <dgm:prSet presAssocID="{04F3E5FB-05B6-4195-A5B6-C8033CF814AF}" presName="rootText1" presStyleLbl="node0" presStyleIdx="0" presStyleCnt="1">
        <dgm:presLayoutVars>
          <dgm:chPref val="3"/>
        </dgm:presLayoutVars>
      </dgm:prSet>
      <dgm:spPr/>
      <dgm:t>
        <a:bodyPr/>
        <a:lstStyle/>
        <a:p>
          <a:endParaRPr lang="en-US"/>
        </a:p>
      </dgm:t>
    </dgm:pt>
    <dgm:pt modelId="{5037D940-0457-4031-924C-4669FDC5C005}" type="pres">
      <dgm:prSet presAssocID="{04F3E5FB-05B6-4195-A5B6-C8033CF814AF}" presName="rootConnector1" presStyleLbl="node1" presStyleIdx="0" presStyleCnt="0"/>
      <dgm:spPr/>
      <dgm:t>
        <a:bodyPr/>
        <a:lstStyle/>
        <a:p>
          <a:endParaRPr lang="en-US"/>
        </a:p>
      </dgm:t>
    </dgm:pt>
    <dgm:pt modelId="{2D3542EC-7341-4475-9A09-E36B7FC422AB}" type="pres">
      <dgm:prSet presAssocID="{04F3E5FB-05B6-4195-A5B6-C8033CF814AF}" presName="hierChild2" presStyleCnt="0"/>
      <dgm:spPr/>
    </dgm:pt>
    <dgm:pt modelId="{D1EAC70F-160C-4FF5-AC9A-6470281C0170}" type="pres">
      <dgm:prSet presAssocID="{0BE7A849-38A7-477E-83A2-A5168A0C05E2}" presName="Name64" presStyleLbl="parChTrans1D2" presStyleIdx="0" presStyleCnt="2"/>
      <dgm:spPr/>
      <dgm:t>
        <a:bodyPr/>
        <a:lstStyle/>
        <a:p>
          <a:endParaRPr lang="en-US"/>
        </a:p>
      </dgm:t>
    </dgm:pt>
    <dgm:pt modelId="{C434116B-BB5A-42A8-8973-E05030C3FE86}" type="pres">
      <dgm:prSet presAssocID="{F9A8DCE8-A27D-4963-80FB-F33C80C56617}" presName="hierRoot2" presStyleCnt="0">
        <dgm:presLayoutVars>
          <dgm:hierBranch val="init"/>
        </dgm:presLayoutVars>
      </dgm:prSet>
      <dgm:spPr/>
    </dgm:pt>
    <dgm:pt modelId="{B7EC6E38-A556-4C73-9439-D7964ED81383}" type="pres">
      <dgm:prSet presAssocID="{F9A8DCE8-A27D-4963-80FB-F33C80C56617}" presName="rootComposite" presStyleCnt="0"/>
      <dgm:spPr/>
    </dgm:pt>
    <dgm:pt modelId="{DAC3224B-978B-48AC-8320-92724716B77E}" type="pres">
      <dgm:prSet presAssocID="{F9A8DCE8-A27D-4963-80FB-F33C80C56617}" presName="rootText" presStyleLbl="node2" presStyleIdx="0" presStyleCnt="2">
        <dgm:presLayoutVars>
          <dgm:chPref val="3"/>
        </dgm:presLayoutVars>
      </dgm:prSet>
      <dgm:spPr/>
      <dgm:t>
        <a:bodyPr/>
        <a:lstStyle/>
        <a:p>
          <a:endParaRPr lang="en-US"/>
        </a:p>
      </dgm:t>
    </dgm:pt>
    <dgm:pt modelId="{B53D1511-71BF-405E-BA5F-7C32A621ECC2}" type="pres">
      <dgm:prSet presAssocID="{F9A8DCE8-A27D-4963-80FB-F33C80C56617}" presName="rootConnector" presStyleLbl="node2" presStyleIdx="0" presStyleCnt="2"/>
      <dgm:spPr/>
      <dgm:t>
        <a:bodyPr/>
        <a:lstStyle/>
        <a:p>
          <a:endParaRPr lang="en-US"/>
        </a:p>
      </dgm:t>
    </dgm:pt>
    <dgm:pt modelId="{6B566A69-EBDD-4BBF-A74C-75489741A7A2}" type="pres">
      <dgm:prSet presAssocID="{F9A8DCE8-A27D-4963-80FB-F33C80C56617}" presName="hierChild4" presStyleCnt="0"/>
      <dgm:spPr/>
    </dgm:pt>
    <dgm:pt modelId="{7BB379BD-EF8E-45FF-B4B7-FF26B1C19921}" type="pres">
      <dgm:prSet presAssocID="{75A40824-9F80-47DB-A8D1-7D70B8866989}" presName="Name64" presStyleLbl="parChTrans1D3" presStyleIdx="0" presStyleCnt="3"/>
      <dgm:spPr/>
      <dgm:t>
        <a:bodyPr/>
        <a:lstStyle/>
        <a:p>
          <a:endParaRPr lang="en-US"/>
        </a:p>
      </dgm:t>
    </dgm:pt>
    <dgm:pt modelId="{E7A2CE3C-C37B-407B-AD02-4F8A65BA1233}" type="pres">
      <dgm:prSet presAssocID="{472069C1-8C89-4EE7-8325-28DBB41B08ED}" presName="hierRoot2" presStyleCnt="0">
        <dgm:presLayoutVars>
          <dgm:hierBranch val="init"/>
        </dgm:presLayoutVars>
      </dgm:prSet>
      <dgm:spPr/>
    </dgm:pt>
    <dgm:pt modelId="{AEEDCED8-6801-43A5-9FE4-B69C03E48DAB}" type="pres">
      <dgm:prSet presAssocID="{472069C1-8C89-4EE7-8325-28DBB41B08ED}" presName="rootComposite" presStyleCnt="0"/>
      <dgm:spPr/>
    </dgm:pt>
    <dgm:pt modelId="{88C14657-7C45-4892-9BD3-1DBE0AFD0127}" type="pres">
      <dgm:prSet presAssocID="{472069C1-8C89-4EE7-8325-28DBB41B08ED}" presName="rootText" presStyleLbl="node3" presStyleIdx="0" presStyleCnt="3">
        <dgm:presLayoutVars>
          <dgm:chPref val="3"/>
        </dgm:presLayoutVars>
      </dgm:prSet>
      <dgm:spPr/>
      <dgm:t>
        <a:bodyPr/>
        <a:lstStyle/>
        <a:p>
          <a:endParaRPr lang="en-US"/>
        </a:p>
      </dgm:t>
    </dgm:pt>
    <dgm:pt modelId="{FCE91922-A624-4C9F-BC2E-A21E837D1BF4}" type="pres">
      <dgm:prSet presAssocID="{472069C1-8C89-4EE7-8325-28DBB41B08ED}" presName="rootConnector" presStyleLbl="node3" presStyleIdx="0" presStyleCnt="3"/>
      <dgm:spPr/>
      <dgm:t>
        <a:bodyPr/>
        <a:lstStyle/>
        <a:p>
          <a:endParaRPr lang="en-US"/>
        </a:p>
      </dgm:t>
    </dgm:pt>
    <dgm:pt modelId="{74B3B933-41BB-41A9-BA1C-7E10BF0A9DA2}" type="pres">
      <dgm:prSet presAssocID="{472069C1-8C89-4EE7-8325-28DBB41B08ED}" presName="hierChild4" presStyleCnt="0"/>
      <dgm:spPr/>
    </dgm:pt>
    <dgm:pt modelId="{9CAED21B-8F2A-47DD-864B-1638BEC2EFBC}" type="pres">
      <dgm:prSet presAssocID="{472069C1-8C89-4EE7-8325-28DBB41B08ED}" presName="hierChild5" presStyleCnt="0"/>
      <dgm:spPr/>
    </dgm:pt>
    <dgm:pt modelId="{04048A85-D56A-4555-ADA0-3FBBE6207568}" type="pres">
      <dgm:prSet presAssocID="{CC985C46-80E8-4D24-A5BD-D1EE0E17FD4D}" presName="Name64" presStyleLbl="parChTrans1D3" presStyleIdx="1" presStyleCnt="3"/>
      <dgm:spPr/>
      <dgm:t>
        <a:bodyPr/>
        <a:lstStyle/>
        <a:p>
          <a:endParaRPr lang="en-US"/>
        </a:p>
      </dgm:t>
    </dgm:pt>
    <dgm:pt modelId="{B6723CF2-2701-4E20-A160-0146F7ADE7AE}" type="pres">
      <dgm:prSet presAssocID="{21973A26-4FD8-4CBA-A779-728CFFBE5CFA}" presName="hierRoot2" presStyleCnt="0">
        <dgm:presLayoutVars>
          <dgm:hierBranch val="init"/>
        </dgm:presLayoutVars>
      </dgm:prSet>
      <dgm:spPr/>
    </dgm:pt>
    <dgm:pt modelId="{AA3C5D8F-BB05-483E-9416-7A4215093356}" type="pres">
      <dgm:prSet presAssocID="{21973A26-4FD8-4CBA-A779-728CFFBE5CFA}" presName="rootComposite" presStyleCnt="0"/>
      <dgm:spPr/>
    </dgm:pt>
    <dgm:pt modelId="{D609D9E0-7C99-471F-96C1-8FC39503DEDB}" type="pres">
      <dgm:prSet presAssocID="{21973A26-4FD8-4CBA-A779-728CFFBE5CFA}" presName="rootText" presStyleLbl="node3" presStyleIdx="1" presStyleCnt="3">
        <dgm:presLayoutVars>
          <dgm:chPref val="3"/>
        </dgm:presLayoutVars>
      </dgm:prSet>
      <dgm:spPr/>
      <dgm:t>
        <a:bodyPr/>
        <a:lstStyle/>
        <a:p>
          <a:endParaRPr lang="en-US"/>
        </a:p>
      </dgm:t>
    </dgm:pt>
    <dgm:pt modelId="{BF38D31C-CE24-4206-9652-00A26A6A0649}" type="pres">
      <dgm:prSet presAssocID="{21973A26-4FD8-4CBA-A779-728CFFBE5CFA}" presName="rootConnector" presStyleLbl="node3" presStyleIdx="1" presStyleCnt="3"/>
      <dgm:spPr/>
      <dgm:t>
        <a:bodyPr/>
        <a:lstStyle/>
        <a:p>
          <a:endParaRPr lang="en-US"/>
        </a:p>
      </dgm:t>
    </dgm:pt>
    <dgm:pt modelId="{83A18B7B-35C7-4A4F-9CF4-F54DC445885C}" type="pres">
      <dgm:prSet presAssocID="{21973A26-4FD8-4CBA-A779-728CFFBE5CFA}" presName="hierChild4" presStyleCnt="0"/>
      <dgm:spPr/>
    </dgm:pt>
    <dgm:pt modelId="{8AC3A495-C4DC-4BEB-98CD-42F6497B883C}" type="pres">
      <dgm:prSet presAssocID="{21973A26-4FD8-4CBA-A779-728CFFBE5CFA}" presName="hierChild5" presStyleCnt="0"/>
      <dgm:spPr/>
    </dgm:pt>
    <dgm:pt modelId="{1C754201-855F-4BB3-8A48-1CD3ACAD9A22}" type="pres">
      <dgm:prSet presAssocID="{9867DFE1-4A1F-4FC7-9806-A8464B7F7246}" presName="Name64" presStyleLbl="parChTrans1D3" presStyleIdx="2" presStyleCnt="3"/>
      <dgm:spPr/>
      <dgm:t>
        <a:bodyPr/>
        <a:lstStyle/>
        <a:p>
          <a:endParaRPr lang="en-US"/>
        </a:p>
      </dgm:t>
    </dgm:pt>
    <dgm:pt modelId="{C62B2A64-AEBD-4146-9A29-C2E524237076}" type="pres">
      <dgm:prSet presAssocID="{F2EF234A-E467-49E1-A4A1-5BF88746AF4C}" presName="hierRoot2" presStyleCnt="0">
        <dgm:presLayoutVars>
          <dgm:hierBranch val="init"/>
        </dgm:presLayoutVars>
      </dgm:prSet>
      <dgm:spPr/>
    </dgm:pt>
    <dgm:pt modelId="{5C007095-A47E-4628-90A8-972A509D8CE1}" type="pres">
      <dgm:prSet presAssocID="{F2EF234A-E467-49E1-A4A1-5BF88746AF4C}" presName="rootComposite" presStyleCnt="0"/>
      <dgm:spPr/>
    </dgm:pt>
    <dgm:pt modelId="{08BA59DB-649B-478D-9F9A-CD6B864DBCC7}" type="pres">
      <dgm:prSet presAssocID="{F2EF234A-E467-49E1-A4A1-5BF88746AF4C}" presName="rootText" presStyleLbl="node3" presStyleIdx="2" presStyleCnt="3">
        <dgm:presLayoutVars>
          <dgm:chPref val="3"/>
        </dgm:presLayoutVars>
      </dgm:prSet>
      <dgm:spPr/>
      <dgm:t>
        <a:bodyPr/>
        <a:lstStyle/>
        <a:p>
          <a:endParaRPr lang="en-US"/>
        </a:p>
      </dgm:t>
    </dgm:pt>
    <dgm:pt modelId="{8E93E014-DF04-438E-89A9-7B991BD98CA4}" type="pres">
      <dgm:prSet presAssocID="{F2EF234A-E467-49E1-A4A1-5BF88746AF4C}" presName="rootConnector" presStyleLbl="node3" presStyleIdx="2" presStyleCnt="3"/>
      <dgm:spPr/>
      <dgm:t>
        <a:bodyPr/>
        <a:lstStyle/>
        <a:p>
          <a:endParaRPr lang="en-US"/>
        </a:p>
      </dgm:t>
    </dgm:pt>
    <dgm:pt modelId="{525A9C28-8148-4469-89F1-5B2DB51E8032}" type="pres">
      <dgm:prSet presAssocID="{F2EF234A-E467-49E1-A4A1-5BF88746AF4C}" presName="hierChild4" presStyleCnt="0"/>
      <dgm:spPr/>
    </dgm:pt>
    <dgm:pt modelId="{FC5FBDB6-228C-4132-B714-0A01BFB953A2}" type="pres">
      <dgm:prSet presAssocID="{F2EF234A-E467-49E1-A4A1-5BF88746AF4C}" presName="hierChild5" presStyleCnt="0"/>
      <dgm:spPr/>
    </dgm:pt>
    <dgm:pt modelId="{D96AA24B-4113-4E74-B90B-B250DD3FFB48}" type="pres">
      <dgm:prSet presAssocID="{F9A8DCE8-A27D-4963-80FB-F33C80C56617}" presName="hierChild5" presStyleCnt="0"/>
      <dgm:spPr/>
    </dgm:pt>
    <dgm:pt modelId="{651D593A-C79F-413E-AA5F-F0F11F5CD272}" type="pres">
      <dgm:prSet presAssocID="{1B791154-342B-4200-9331-22CFEE71FBD3}" presName="Name64" presStyleLbl="parChTrans1D2" presStyleIdx="1" presStyleCnt="2"/>
      <dgm:spPr/>
      <dgm:t>
        <a:bodyPr/>
        <a:lstStyle/>
        <a:p>
          <a:endParaRPr lang="en-US"/>
        </a:p>
      </dgm:t>
    </dgm:pt>
    <dgm:pt modelId="{87B9970E-3F9A-4218-BAF0-60F0B14F8DBE}" type="pres">
      <dgm:prSet presAssocID="{B8DC1383-9C83-48ED-8550-CEA214965DDC}" presName="hierRoot2" presStyleCnt="0">
        <dgm:presLayoutVars>
          <dgm:hierBranch val="init"/>
        </dgm:presLayoutVars>
      </dgm:prSet>
      <dgm:spPr/>
    </dgm:pt>
    <dgm:pt modelId="{590B45A3-9A93-4A40-ADB7-03611EA15EB9}" type="pres">
      <dgm:prSet presAssocID="{B8DC1383-9C83-48ED-8550-CEA214965DDC}" presName="rootComposite" presStyleCnt="0"/>
      <dgm:spPr/>
    </dgm:pt>
    <dgm:pt modelId="{7C46426E-5DA1-42CE-807F-73AE5EBC7191}" type="pres">
      <dgm:prSet presAssocID="{B8DC1383-9C83-48ED-8550-CEA214965DDC}" presName="rootText" presStyleLbl="node2" presStyleIdx="1" presStyleCnt="2">
        <dgm:presLayoutVars>
          <dgm:chPref val="3"/>
        </dgm:presLayoutVars>
      </dgm:prSet>
      <dgm:spPr/>
      <dgm:t>
        <a:bodyPr/>
        <a:lstStyle/>
        <a:p>
          <a:endParaRPr lang="en-US"/>
        </a:p>
      </dgm:t>
    </dgm:pt>
    <dgm:pt modelId="{05E1764E-1C5A-4F14-A1D3-6AA880370B48}" type="pres">
      <dgm:prSet presAssocID="{B8DC1383-9C83-48ED-8550-CEA214965DDC}" presName="rootConnector" presStyleLbl="node2" presStyleIdx="1" presStyleCnt="2"/>
      <dgm:spPr/>
      <dgm:t>
        <a:bodyPr/>
        <a:lstStyle/>
        <a:p>
          <a:endParaRPr lang="en-US"/>
        </a:p>
      </dgm:t>
    </dgm:pt>
    <dgm:pt modelId="{E41C7EC2-EEC2-4B51-A633-6103CFD31253}" type="pres">
      <dgm:prSet presAssocID="{B8DC1383-9C83-48ED-8550-CEA214965DDC}" presName="hierChild4" presStyleCnt="0"/>
      <dgm:spPr/>
    </dgm:pt>
    <dgm:pt modelId="{40B63F6A-D29A-4543-8B70-BD1AD400E683}" type="pres">
      <dgm:prSet presAssocID="{B8DC1383-9C83-48ED-8550-CEA214965DDC}" presName="hierChild5" presStyleCnt="0"/>
      <dgm:spPr/>
    </dgm:pt>
    <dgm:pt modelId="{B18E4DD7-35D4-4215-92AC-68EC89143262}" type="pres">
      <dgm:prSet presAssocID="{04F3E5FB-05B6-4195-A5B6-C8033CF814AF}" presName="hierChild3" presStyleCnt="0"/>
      <dgm:spPr/>
    </dgm:pt>
  </dgm:ptLst>
  <dgm:cxnLst>
    <dgm:cxn modelId="{572956AA-90E0-4684-B5A9-465CDE4E2866}" type="presOf" srcId="{9F61CE62-FE37-4429-8195-7AEA0EA38548}" destId="{8802802E-18BF-49C8-A5DE-6A45675B6C5F}" srcOrd="0" destOrd="0" presId="urn:microsoft.com/office/officeart/2009/3/layout/HorizontalOrganizationChart"/>
    <dgm:cxn modelId="{86B15EDB-3EB9-420F-884B-51E7B2EDE138}" type="presOf" srcId="{CC985C46-80E8-4D24-A5BD-D1EE0E17FD4D}" destId="{04048A85-D56A-4555-ADA0-3FBBE6207568}" srcOrd="0" destOrd="0" presId="urn:microsoft.com/office/officeart/2009/3/layout/HorizontalOrganizationChart"/>
    <dgm:cxn modelId="{C7EB7DD7-8F00-45E5-9207-A185F13867BF}" srcId="{04F3E5FB-05B6-4195-A5B6-C8033CF814AF}" destId="{F9A8DCE8-A27D-4963-80FB-F33C80C56617}" srcOrd="0" destOrd="0" parTransId="{0BE7A849-38A7-477E-83A2-A5168A0C05E2}" sibTransId="{94586B9F-32CE-4747-BAAF-43014DBA70A0}"/>
    <dgm:cxn modelId="{5AC63BB8-AA19-43A4-886F-196D70097DF0}" srcId="{F9A8DCE8-A27D-4963-80FB-F33C80C56617}" destId="{F2EF234A-E467-49E1-A4A1-5BF88746AF4C}" srcOrd="2" destOrd="0" parTransId="{9867DFE1-4A1F-4FC7-9806-A8464B7F7246}" sibTransId="{2FDF1934-3D4B-47F7-9BF6-B44E98364E89}"/>
    <dgm:cxn modelId="{AADFCFAD-2DA2-48E5-BEFC-9A232DE1585B}" type="presOf" srcId="{21973A26-4FD8-4CBA-A779-728CFFBE5CFA}" destId="{D609D9E0-7C99-471F-96C1-8FC39503DEDB}" srcOrd="0" destOrd="0" presId="urn:microsoft.com/office/officeart/2009/3/layout/HorizontalOrganizationChart"/>
    <dgm:cxn modelId="{C6E6C1ED-0830-4134-9070-9A84B5CF9A92}" type="presOf" srcId="{1B791154-342B-4200-9331-22CFEE71FBD3}" destId="{651D593A-C79F-413E-AA5F-F0F11F5CD272}" srcOrd="0" destOrd="0" presId="urn:microsoft.com/office/officeart/2009/3/layout/HorizontalOrganizationChart"/>
    <dgm:cxn modelId="{C4539267-FBDD-4E2B-A1F2-E03F504259FA}" type="presOf" srcId="{472069C1-8C89-4EE7-8325-28DBB41B08ED}" destId="{88C14657-7C45-4892-9BD3-1DBE0AFD0127}" srcOrd="0" destOrd="0" presId="urn:microsoft.com/office/officeart/2009/3/layout/HorizontalOrganizationChart"/>
    <dgm:cxn modelId="{EBF67EA8-573E-47E2-95FB-553A3956F059}" type="presOf" srcId="{F9A8DCE8-A27D-4963-80FB-F33C80C56617}" destId="{DAC3224B-978B-48AC-8320-92724716B77E}" srcOrd="0" destOrd="0" presId="urn:microsoft.com/office/officeart/2009/3/layout/HorizontalOrganizationChart"/>
    <dgm:cxn modelId="{3D621587-558A-4FED-9D7B-D745C8EF5B17}" type="presOf" srcId="{04F3E5FB-05B6-4195-A5B6-C8033CF814AF}" destId="{5037D940-0457-4031-924C-4669FDC5C005}" srcOrd="1" destOrd="0" presId="urn:microsoft.com/office/officeart/2009/3/layout/HorizontalOrganizationChart"/>
    <dgm:cxn modelId="{850C06FB-06C0-48CC-B842-D9825A77C6D3}" type="presOf" srcId="{F9A8DCE8-A27D-4963-80FB-F33C80C56617}" destId="{B53D1511-71BF-405E-BA5F-7C32A621ECC2}" srcOrd="1" destOrd="0" presId="urn:microsoft.com/office/officeart/2009/3/layout/HorizontalOrganizationChart"/>
    <dgm:cxn modelId="{A2DBFE4D-FBB9-4AC4-A76F-9CAC8CFA5851}" type="presOf" srcId="{F2EF234A-E467-49E1-A4A1-5BF88746AF4C}" destId="{08BA59DB-649B-478D-9F9A-CD6B864DBCC7}" srcOrd="0" destOrd="0" presId="urn:microsoft.com/office/officeart/2009/3/layout/HorizontalOrganizationChart"/>
    <dgm:cxn modelId="{228761C1-FE8D-4DB7-84C5-F81C8E97CF9B}" srcId="{04F3E5FB-05B6-4195-A5B6-C8033CF814AF}" destId="{B8DC1383-9C83-48ED-8550-CEA214965DDC}" srcOrd="1" destOrd="0" parTransId="{1B791154-342B-4200-9331-22CFEE71FBD3}" sibTransId="{1839B9E3-E288-4CB2-A16D-0E4FF5E1F53B}"/>
    <dgm:cxn modelId="{B62A70F7-5BAD-45FB-AED0-8E6E9507139A}" type="presOf" srcId="{75A40824-9F80-47DB-A8D1-7D70B8866989}" destId="{7BB379BD-EF8E-45FF-B4B7-FF26B1C19921}" srcOrd="0" destOrd="0" presId="urn:microsoft.com/office/officeart/2009/3/layout/HorizontalOrganizationChart"/>
    <dgm:cxn modelId="{1EB65822-A95A-4785-8F6C-CD816578E9FD}" type="presOf" srcId="{9867DFE1-4A1F-4FC7-9806-A8464B7F7246}" destId="{1C754201-855F-4BB3-8A48-1CD3ACAD9A22}" srcOrd="0" destOrd="0" presId="urn:microsoft.com/office/officeart/2009/3/layout/HorizontalOrganizationChart"/>
    <dgm:cxn modelId="{9858D9F3-991F-417C-9939-7FF90524C693}" type="presOf" srcId="{B8DC1383-9C83-48ED-8550-CEA214965DDC}" destId="{7C46426E-5DA1-42CE-807F-73AE5EBC7191}" srcOrd="0" destOrd="0" presId="urn:microsoft.com/office/officeart/2009/3/layout/HorizontalOrganizationChart"/>
    <dgm:cxn modelId="{7836FD58-15CD-40EC-B1F8-CD47C3A4C63B}" type="presOf" srcId="{21973A26-4FD8-4CBA-A779-728CFFBE5CFA}" destId="{BF38D31C-CE24-4206-9652-00A26A6A0649}" srcOrd="1" destOrd="0" presId="urn:microsoft.com/office/officeart/2009/3/layout/HorizontalOrganizationChart"/>
    <dgm:cxn modelId="{D422B3BD-931C-4E9F-949E-E5DCF8F53E17}" type="presOf" srcId="{B8DC1383-9C83-48ED-8550-CEA214965DDC}" destId="{05E1764E-1C5A-4F14-A1D3-6AA880370B48}" srcOrd="1" destOrd="0" presId="urn:microsoft.com/office/officeart/2009/3/layout/HorizontalOrganizationChart"/>
    <dgm:cxn modelId="{346BBB6C-59F4-4F25-AA81-451CA6CA9320}" type="presOf" srcId="{0BE7A849-38A7-477E-83A2-A5168A0C05E2}" destId="{D1EAC70F-160C-4FF5-AC9A-6470281C0170}" srcOrd="0" destOrd="0" presId="urn:microsoft.com/office/officeart/2009/3/layout/HorizontalOrganizationChart"/>
    <dgm:cxn modelId="{13B14BA4-5E9E-4888-B9B6-0505349C05EF}" type="presOf" srcId="{04F3E5FB-05B6-4195-A5B6-C8033CF814AF}" destId="{38EC0CC1-C725-482D-9509-250FA96FDC7D}" srcOrd="0" destOrd="0" presId="urn:microsoft.com/office/officeart/2009/3/layout/HorizontalOrganizationChart"/>
    <dgm:cxn modelId="{467A3CEF-F301-4D2D-A640-0EC235CD689A}" srcId="{9F61CE62-FE37-4429-8195-7AEA0EA38548}" destId="{04F3E5FB-05B6-4195-A5B6-C8033CF814AF}" srcOrd="0" destOrd="0" parTransId="{1EAB16CD-A3A1-4EBC-AA42-43041CDE83E8}" sibTransId="{C4014E50-C78E-4C15-9C18-A8E15EE81CE8}"/>
    <dgm:cxn modelId="{47E556AE-313B-4746-816C-C7BBAC7DDC3B}" type="presOf" srcId="{472069C1-8C89-4EE7-8325-28DBB41B08ED}" destId="{FCE91922-A624-4C9F-BC2E-A21E837D1BF4}" srcOrd="1" destOrd="0" presId="urn:microsoft.com/office/officeart/2009/3/layout/HorizontalOrganizationChart"/>
    <dgm:cxn modelId="{AF856AB5-5530-4226-95E8-AFA3C443A847}" srcId="{F9A8DCE8-A27D-4963-80FB-F33C80C56617}" destId="{472069C1-8C89-4EE7-8325-28DBB41B08ED}" srcOrd="0" destOrd="0" parTransId="{75A40824-9F80-47DB-A8D1-7D70B8866989}" sibTransId="{1329BE6E-4279-47AB-95AA-FCFAB1B47B0F}"/>
    <dgm:cxn modelId="{5744631F-7843-4EFE-A158-B9AC3A89AF19}" type="presOf" srcId="{F2EF234A-E467-49E1-A4A1-5BF88746AF4C}" destId="{8E93E014-DF04-438E-89A9-7B991BD98CA4}" srcOrd="1" destOrd="0" presId="urn:microsoft.com/office/officeart/2009/3/layout/HorizontalOrganizationChart"/>
    <dgm:cxn modelId="{5B94039C-C470-4DED-8BCD-593ABAB2DE90}" srcId="{F9A8DCE8-A27D-4963-80FB-F33C80C56617}" destId="{21973A26-4FD8-4CBA-A779-728CFFBE5CFA}" srcOrd="1" destOrd="0" parTransId="{CC985C46-80E8-4D24-A5BD-D1EE0E17FD4D}" sibTransId="{24B0F9F8-22C7-4F4B-B269-A405CD0FBC62}"/>
    <dgm:cxn modelId="{0967D73E-BBBA-4766-B179-4C27C0032D57}" type="presParOf" srcId="{8802802E-18BF-49C8-A5DE-6A45675B6C5F}" destId="{520CC045-E8B6-44C1-BC4C-863ADEB962B3}" srcOrd="0" destOrd="0" presId="urn:microsoft.com/office/officeart/2009/3/layout/HorizontalOrganizationChart"/>
    <dgm:cxn modelId="{6847208B-614C-4047-8AE7-8EBBD9E6B605}" type="presParOf" srcId="{520CC045-E8B6-44C1-BC4C-863ADEB962B3}" destId="{80A72C63-4325-49F8-AF05-81815A3ACC49}" srcOrd="0" destOrd="0" presId="urn:microsoft.com/office/officeart/2009/3/layout/HorizontalOrganizationChart"/>
    <dgm:cxn modelId="{7733B8D8-F107-4833-B0A8-8452B9DBCBF6}" type="presParOf" srcId="{80A72C63-4325-49F8-AF05-81815A3ACC49}" destId="{38EC0CC1-C725-482D-9509-250FA96FDC7D}" srcOrd="0" destOrd="0" presId="urn:microsoft.com/office/officeart/2009/3/layout/HorizontalOrganizationChart"/>
    <dgm:cxn modelId="{B94B6B94-2E8F-4668-AFDE-46BAABBAFCBE}" type="presParOf" srcId="{80A72C63-4325-49F8-AF05-81815A3ACC49}" destId="{5037D940-0457-4031-924C-4669FDC5C005}" srcOrd="1" destOrd="0" presId="urn:microsoft.com/office/officeart/2009/3/layout/HorizontalOrganizationChart"/>
    <dgm:cxn modelId="{F5DE6598-B0F3-4DED-B85F-95B94DDF8842}" type="presParOf" srcId="{520CC045-E8B6-44C1-BC4C-863ADEB962B3}" destId="{2D3542EC-7341-4475-9A09-E36B7FC422AB}" srcOrd="1" destOrd="0" presId="urn:microsoft.com/office/officeart/2009/3/layout/HorizontalOrganizationChart"/>
    <dgm:cxn modelId="{299C0A02-2536-4693-87AA-A4068D8533CF}" type="presParOf" srcId="{2D3542EC-7341-4475-9A09-E36B7FC422AB}" destId="{D1EAC70F-160C-4FF5-AC9A-6470281C0170}" srcOrd="0" destOrd="0" presId="urn:microsoft.com/office/officeart/2009/3/layout/HorizontalOrganizationChart"/>
    <dgm:cxn modelId="{4F053B46-1955-45AE-A79D-1D01E17F11B8}" type="presParOf" srcId="{2D3542EC-7341-4475-9A09-E36B7FC422AB}" destId="{C434116B-BB5A-42A8-8973-E05030C3FE86}" srcOrd="1" destOrd="0" presId="urn:microsoft.com/office/officeart/2009/3/layout/HorizontalOrganizationChart"/>
    <dgm:cxn modelId="{3D7D7541-678F-4943-B8F8-519126695F1D}" type="presParOf" srcId="{C434116B-BB5A-42A8-8973-E05030C3FE86}" destId="{B7EC6E38-A556-4C73-9439-D7964ED81383}" srcOrd="0" destOrd="0" presId="urn:microsoft.com/office/officeart/2009/3/layout/HorizontalOrganizationChart"/>
    <dgm:cxn modelId="{ADFFDC57-1F8C-4C64-9870-E706F10E5283}" type="presParOf" srcId="{B7EC6E38-A556-4C73-9439-D7964ED81383}" destId="{DAC3224B-978B-48AC-8320-92724716B77E}" srcOrd="0" destOrd="0" presId="urn:microsoft.com/office/officeart/2009/3/layout/HorizontalOrganizationChart"/>
    <dgm:cxn modelId="{7B2EA125-4F6A-454E-AA39-20A36B1FB0F5}" type="presParOf" srcId="{B7EC6E38-A556-4C73-9439-D7964ED81383}" destId="{B53D1511-71BF-405E-BA5F-7C32A621ECC2}" srcOrd="1" destOrd="0" presId="urn:microsoft.com/office/officeart/2009/3/layout/HorizontalOrganizationChart"/>
    <dgm:cxn modelId="{3B0DE792-CF3E-41EE-BEB2-D66178FDD214}" type="presParOf" srcId="{C434116B-BB5A-42A8-8973-E05030C3FE86}" destId="{6B566A69-EBDD-4BBF-A74C-75489741A7A2}" srcOrd="1" destOrd="0" presId="urn:microsoft.com/office/officeart/2009/3/layout/HorizontalOrganizationChart"/>
    <dgm:cxn modelId="{2814EDC0-DB49-420D-97C4-E98E6E4C7ABA}" type="presParOf" srcId="{6B566A69-EBDD-4BBF-A74C-75489741A7A2}" destId="{7BB379BD-EF8E-45FF-B4B7-FF26B1C19921}" srcOrd="0" destOrd="0" presId="urn:microsoft.com/office/officeart/2009/3/layout/HorizontalOrganizationChart"/>
    <dgm:cxn modelId="{0BF72F22-BD7C-4B82-BCCD-4661ADE0AA11}" type="presParOf" srcId="{6B566A69-EBDD-4BBF-A74C-75489741A7A2}" destId="{E7A2CE3C-C37B-407B-AD02-4F8A65BA1233}" srcOrd="1" destOrd="0" presId="urn:microsoft.com/office/officeart/2009/3/layout/HorizontalOrganizationChart"/>
    <dgm:cxn modelId="{D105E06A-40A1-4ACA-A694-792D58F6F155}" type="presParOf" srcId="{E7A2CE3C-C37B-407B-AD02-4F8A65BA1233}" destId="{AEEDCED8-6801-43A5-9FE4-B69C03E48DAB}" srcOrd="0" destOrd="0" presId="urn:microsoft.com/office/officeart/2009/3/layout/HorizontalOrganizationChart"/>
    <dgm:cxn modelId="{270EED9F-5B79-42BE-9271-4EF6FC7B3ED1}" type="presParOf" srcId="{AEEDCED8-6801-43A5-9FE4-B69C03E48DAB}" destId="{88C14657-7C45-4892-9BD3-1DBE0AFD0127}" srcOrd="0" destOrd="0" presId="urn:microsoft.com/office/officeart/2009/3/layout/HorizontalOrganizationChart"/>
    <dgm:cxn modelId="{CA788F6A-0246-4A7B-A0F9-37ACEBE85105}" type="presParOf" srcId="{AEEDCED8-6801-43A5-9FE4-B69C03E48DAB}" destId="{FCE91922-A624-4C9F-BC2E-A21E837D1BF4}" srcOrd="1" destOrd="0" presId="urn:microsoft.com/office/officeart/2009/3/layout/HorizontalOrganizationChart"/>
    <dgm:cxn modelId="{69C64A0C-A917-439F-8F6F-3C77917A39F4}" type="presParOf" srcId="{E7A2CE3C-C37B-407B-AD02-4F8A65BA1233}" destId="{74B3B933-41BB-41A9-BA1C-7E10BF0A9DA2}" srcOrd="1" destOrd="0" presId="urn:microsoft.com/office/officeart/2009/3/layout/HorizontalOrganizationChart"/>
    <dgm:cxn modelId="{77CC1ED9-AF6E-4DBD-BF8D-E89A5A741D8B}" type="presParOf" srcId="{E7A2CE3C-C37B-407B-AD02-4F8A65BA1233}" destId="{9CAED21B-8F2A-47DD-864B-1638BEC2EFBC}" srcOrd="2" destOrd="0" presId="urn:microsoft.com/office/officeart/2009/3/layout/HorizontalOrganizationChart"/>
    <dgm:cxn modelId="{2B37ACA6-6235-4D37-8903-4C0515361CEB}" type="presParOf" srcId="{6B566A69-EBDD-4BBF-A74C-75489741A7A2}" destId="{04048A85-D56A-4555-ADA0-3FBBE6207568}" srcOrd="2" destOrd="0" presId="urn:microsoft.com/office/officeart/2009/3/layout/HorizontalOrganizationChart"/>
    <dgm:cxn modelId="{1E46A4AD-BE14-4275-B24E-94B8FA8255DD}" type="presParOf" srcId="{6B566A69-EBDD-4BBF-A74C-75489741A7A2}" destId="{B6723CF2-2701-4E20-A160-0146F7ADE7AE}" srcOrd="3" destOrd="0" presId="urn:microsoft.com/office/officeart/2009/3/layout/HorizontalOrganizationChart"/>
    <dgm:cxn modelId="{20F51545-0329-4FFA-A78B-F2F960ACACF8}" type="presParOf" srcId="{B6723CF2-2701-4E20-A160-0146F7ADE7AE}" destId="{AA3C5D8F-BB05-483E-9416-7A4215093356}" srcOrd="0" destOrd="0" presId="urn:microsoft.com/office/officeart/2009/3/layout/HorizontalOrganizationChart"/>
    <dgm:cxn modelId="{122509F6-77F4-4149-8FD1-258E5613BFD7}" type="presParOf" srcId="{AA3C5D8F-BB05-483E-9416-7A4215093356}" destId="{D609D9E0-7C99-471F-96C1-8FC39503DEDB}" srcOrd="0" destOrd="0" presId="urn:microsoft.com/office/officeart/2009/3/layout/HorizontalOrganizationChart"/>
    <dgm:cxn modelId="{FF349F05-8963-49E3-AFD0-DBDDF9BD53F7}" type="presParOf" srcId="{AA3C5D8F-BB05-483E-9416-7A4215093356}" destId="{BF38D31C-CE24-4206-9652-00A26A6A0649}" srcOrd="1" destOrd="0" presId="urn:microsoft.com/office/officeart/2009/3/layout/HorizontalOrganizationChart"/>
    <dgm:cxn modelId="{76CF736F-9592-439B-9479-E1F711E8357F}" type="presParOf" srcId="{B6723CF2-2701-4E20-A160-0146F7ADE7AE}" destId="{83A18B7B-35C7-4A4F-9CF4-F54DC445885C}" srcOrd="1" destOrd="0" presId="urn:microsoft.com/office/officeart/2009/3/layout/HorizontalOrganizationChart"/>
    <dgm:cxn modelId="{4F666B1C-E065-45F0-883C-963D74213731}" type="presParOf" srcId="{B6723CF2-2701-4E20-A160-0146F7ADE7AE}" destId="{8AC3A495-C4DC-4BEB-98CD-42F6497B883C}" srcOrd="2" destOrd="0" presId="urn:microsoft.com/office/officeart/2009/3/layout/HorizontalOrganizationChart"/>
    <dgm:cxn modelId="{E4C62998-8EE1-4267-B7C6-649A2FF0C88C}" type="presParOf" srcId="{6B566A69-EBDD-4BBF-A74C-75489741A7A2}" destId="{1C754201-855F-4BB3-8A48-1CD3ACAD9A22}" srcOrd="4" destOrd="0" presId="urn:microsoft.com/office/officeart/2009/3/layout/HorizontalOrganizationChart"/>
    <dgm:cxn modelId="{C5001A22-94A0-49C1-BBE4-48255029B8B2}" type="presParOf" srcId="{6B566A69-EBDD-4BBF-A74C-75489741A7A2}" destId="{C62B2A64-AEBD-4146-9A29-C2E524237076}" srcOrd="5" destOrd="0" presId="urn:microsoft.com/office/officeart/2009/3/layout/HorizontalOrganizationChart"/>
    <dgm:cxn modelId="{7B1C27B5-B3C2-4DDD-B82B-3A7883F8381E}" type="presParOf" srcId="{C62B2A64-AEBD-4146-9A29-C2E524237076}" destId="{5C007095-A47E-4628-90A8-972A509D8CE1}" srcOrd="0" destOrd="0" presId="urn:microsoft.com/office/officeart/2009/3/layout/HorizontalOrganizationChart"/>
    <dgm:cxn modelId="{42AAEA15-0636-4781-988E-94CDBF5B0C66}" type="presParOf" srcId="{5C007095-A47E-4628-90A8-972A509D8CE1}" destId="{08BA59DB-649B-478D-9F9A-CD6B864DBCC7}" srcOrd="0" destOrd="0" presId="urn:microsoft.com/office/officeart/2009/3/layout/HorizontalOrganizationChart"/>
    <dgm:cxn modelId="{7EE89A92-C904-4D59-9303-B5D201C38128}" type="presParOf" srcId="{5C007095-A47E-4628-90A8-972A509D8CE1}" destId="{8E93E014-DF04-438E-89A9-7B991BD98CA4}" srcOrd="1" destOrd="0" presId="urn:microsoft.com/office/officeart/2009/3/layout/HorizontalOrganizationChart"/>
    <dgm:cxn modelId="{CBD67DC2-EBAC-47AB-8D3E-E2F4C2742DC3}" type="presParOf" srcId="{C62B2A64-AEBD-4146-9A29-C2E524237076}" destId="{525A9C28-8148-4469-89F1-5B2DB51E8032}" srcOrd="1" destOrd="0" presId="urn:microsoft.com/office/officeart/2009/3/layout/HorizontalOrganizationChart"/>
    <dgm:cxn modelId="{9860C893-578C-4E24-B428-DB5F0CB1B202}" type="presParOf" srcId="{C62B2A64-AEBD-4146-9A29-C2E524237076}" destId="{FC5FBDB6-228C-4132-B714-0A01BFB953A2}" srcOrd="2" destOrd="0" presId="urn:microsoft.com/office/officeart/2009/3/layout/HorizontalOrganizationChart"/>
    <dgm:cxn modelId="{6BC59B59-26FB-4685-BB65-347B0A5F9BCE}" type="presParOf" srcId="{C434116B-BB5A-42A8-8973-E05030C3FE86}" destId="{D96AA24B-4113-4E74-B90B-B250DD3FFB48}" srcOrd="2" destOrd="0" presId="urn:microsoft.com/office/officeart/2009/3/layout/HorizontalOrganizationChart"/>
    <dgm:cxn modelId="{39421B03-0DA0-4CFA-9C36-988FF43DD40D}" type="presParOf" srcId="{2D3542EC-7341-4475-9A09-E36B7FC422AB}" destId="{651D593A-C79F-413E-AA5F-F0F11F5CD272}" srcOrd="2" destOrd="0" presId="urn:microsoft.com/office/officeart/2009/3/layout/HorizontalOrganizationChart"/>
    <dgm:cxn modelId="{5E3CCD17-8B30-41B3-A8D9-0675582C0469}" type="presParOf" srcId="{2D3542EC-7341-4475-9A09-E36B7FC422AB}" destId="{87B9970E-3F9A-4218-BAF0-60F0B14F8DBE}" srcOrd="3" destOrd="0" presId="urn:microsoft.com/office/officeart/2009/3/layout/HorizontalOrganizationChart"/>
    <dgm:cxn modelId="{44B48BDE-5B8E-4DCF-8188-699BBB58791B}" type="presParOf" srcId="{87B9970E-3F9A-4218-BAF0-60F0B14F8DBE}" destId="{590B45A3-9A93-4A40-ADB7-03611EA15EB9}" srcOrd="0" destOrd="0" presId="urn:microsoft.com/office/officeart/2009/3/layout/HorizontalOrganizationChart"/>
    <dgm:cxn modelId="{77C1DE48-F448-46ED-AA78-38A3EB516650}" type="presParOf" srcId="{590B45A3-9A93-4A40-ADB7-03611EA15EB9}" destId="{7C46426E-5DA1-42CE-807F-73AE5EBC7191}" srcOrd="0" destOrd="0" presId="urn:microsoft.com/office/officeart/2009/3/layout/HorizontalOrganizationChart"/>
    <dgm:cxn modelId="{DF276842-4139-4535-829F-4545DF141436}" type="presParOf" srcId="{590B45A3-9A93-4A40-ADB7-03611EA15EB9}" destId="{05E1764E-1C5A-4F14-A1D3-6AA880370B48}" srcOrd="1" destOrd="0" presId="urn:microsoft.com/office/officeart/2009/3/layout/HorizontalOrganizationChart"/>
    <dgm:cxn modelId="{CCA20D77-19C5-41B4-840D-57814BBAA3FE}" type="presParOf" srcId="{87B9970E-3F9A-4218-BAF0-60F0B14F8DBE}" destId="{E41C7EC2-EEC2-4B51-A633-6103CFD31253}" srcOrd="1" destOrd="0" presId="urn:microsoft.com/office/officeart/2009/3/layout/HorizontalOrganizationChart"/>
    <dgm:cxn modelId="{C3F38A91-B4EB-4EB5-949A-4DEA8C8F6D4D}" type="presParOf" srcId="{87B9970E-3F9A-4218-BAF0-60F0B14F8DBE}" destId="{40B63F6A-D29A-4543-8B70-BD1AD400E683}" srcOrd="2" destOrd="0" presId="urn:microsoft.com/office/officeart/2009/3/layout/HorizontalOrganizationChart"/>
    <dgm:cxn modelId="{9EB24BFD-DB61-4D10-BBA0-A5BB0070B49C}" type="presParOf" srcId="{520CC045-E8B6-44C1-BC4C-863ADEB962B3}" destId="{B18E4DD7-35D4-4215-92AC-68EC89143262}" srcOrd="2" destOrd="0" presId="urn:microsoft.com/office/officeart/2009/3/layout/HorizontalOrganizationChar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51D593A-C79F-413E-AA5F-F0F11F5CD272}">
      <dsp:nvSpPr>
        <dsp:cNvPr id="0" name=""/>
        <dsp:cNvSpPr/>
      </dsp:nvSpPr>
      <dsp:spPr>
        <a:xfrm>
          <a:off x="2915147" y="2570743"/>
          <a:ext cx="582243" cy="625911"/>
        </a:xfrm>
        <a:custGeom>
          <a:avLst/>
          <a:gdLst/>
          <a:ahLst/>
          <a:cxnLst/>
          <a:rect l="0" t="0" r="0" b="0"/>
          <a:pathLst>
            <a:path>
              <a:moveTo>
                <a:pt x="0" y="0"/>
              </a:moveTo>
              <a:lnTo>
                <a:pt x="291121" y="0"/>
              </a:lnTo>
              <a:lnTo>
                <a:pt x="291121" y="625911"/>
              </a:lnTo>
              <a:lnTo>
                <a:pt x="582243" y="625911"/>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1C754201-855F-4BB3-8A48-1CD3ACAD9A22}">
      <dsp:nvSpPr>
        <dsp:cNvPr id="0" name=""/>
        <dsp:cNvSpPr/>
      </dsp:nvSpPr>
      <dsp:spPr>
        <a:xfrm>
          <a:off x="6408608" y="1944832"/>
          <a:ext cx="582243" cy="1251823"/>
        </a:xfrm>
        <a:custGeom>
          <a:avLst/>
          <a:gdLst/>
          <a:ahLst/>
          <a:cxnLst/>
          <a:rect l="0" t="0" r="0" b="0"/>
          <a:pathLst>
            <a:path>
              <a:moveTo>
                <a:pt x="0" y="0"/>
              </a:moveTo>
              <a:lnTo>
                <a:pt x="291121" y="0"/>
              </a:lnTo>
              <a:lnTo>
                <a:pt x="291121" y="1251823"/>
              </a:lnTo>
              <a:lnTo>
                <a:pt x="582243" y="1251823"/>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4048A85-D56A-4555-ADA0-3FBBE6207568}">
      <dsp:nvSpPr>
        <dsp:cNvPr id="0" name=""/>
        <dsp:cNvSpPr/>
      </dsp:nvSpPr>
      <dsp:spPr>
        <a:xfrm>
          <a:off x="6408608" y="1899112"/>
          <a:ext cx="582243" cy="91440"/>
        </a:xfrm>
        <a:custGeom>
          <a:avLst/>
          <a:gdLst/>
          <a:ahLst/>
          <a:cxnLst/>
          <a:rect l="0" t="0" r="0" b="0"/>
          <a:pathLst>
            <a:path>
              <a:moveTo>
                <a:pt x="0" y="45720"/>
              </a:moveTo>
              <a:lnTo>
                <a:pt x="582243" y="45720"/>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7BB379BD-EF8E-45FF-B4B7-FF26B1C19921}">
      <dsp:nvSpPr>
        <dsp:cNvPr id="0" name=""/>
        <dsp:cNvSpPr/>
      </dsp:nvSpPr>
      <dsp:spPr>
        <a:xfrm>
          <a:off x="6408608" y="693008"/>
          <a:ext cx="582243" cy="1251823"/>
        </a:xfrm>
        <a:custGeom>
          <a:avLst/>
          <a:gdLst/>
          <a:ahLst/>
          <a:cxnLst/>
          <a:rect l="0" t="0" r="0" b="0"/>
          <a:pathLst>
            <a:path>
              <a:moveTo>
                <a:pt x="0" y="1251823"/>
              </a:moveTo>
              <a:lnTo>
                <a:pt x="291121" y="1251823"/>
              </a:lnTo>
              <a:lnTo>
                <a:pt x="291121" y="0"/>
              </a:lnTo>
              <a:lnTo>
                <a:pt x="582243" y="0"/>
              </a:lnTo>
            </a:path>
          </a:pathLst>
        </a:custGeom>
        <a:noFill/>
        <a:ln w="15875" cap="flat" cmpd="sng" algn="ctr">
          <a:solidFill>
            <a:schemeClr val="dk2">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D1EAC70F-160C-4FF5-AC9A-6470281C0170}">
      <dsp:nvSpPr>
        <dsp:cNvPr id="0" name=""/>
        <dsp:cNvSpPr/>
      </dsp:nvSpPr>
      <dsp:spPr>
        <a:xfrm>
          <a:off x="2915147" y="1944832"/>
          <a:ext cx="582243" cy="625911"/>
        </a:xfrm>
        <a:custGeom>
          <a:avLst/>
          <a:gdLst/>
          <a:ahLst/>
          <a:cxnLst/>
          <a:rect l="0" t="0" r="0" b="0"/>
          <a:pathLst>
            <a:path>
              <a:moveTo>
                <a:pt x="0" y="625911"/>
              </a:moveTo>
              <a:lnTo>
                <a:pt x="291121" y="625911"/>
              </a:lnTo>
              <a:lnTo>
                <a:pt x="291121" y="0"/>
              </a:lnTo>
              <a:lnTo>
                <a:pt x="582243" y="0"/>
              </a:lnTo>
            </a:path>
          </a:pathLst>
        </a:custGeom>
        <a:noFill/>
        <a:ln w="15875" cap="flat" cmpd="sng" algn="ctr">
          <a:solidFill>
            <a:schemeClr val="dk2">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38EC0CC1-C725-482D-9509-250FA96FDC7D}">
      <dsp:nvSpPr>
        <dsp:cNvPr id="0" name=""/>
        <dsp:cNvSpPr/>
      </dsp:nvSpPr>
      <dsp:spPr>
        <a:xfrm>
          <a:off x="3929" y="2126783"/>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a:t>Patient contacts clinic; triaged to phone interview; visits clinic</a:t>
          </a:r>
        </a:p>
      </dsp:txBody>
      <dsp:txXfrm>
        <a:off x="3929" y="2126783"/>
        <a:ext cx="2911217" cy="887921"/>
      </dsp:txXfrm>
    </dsp:sp>
    <dsp:sp modelId="{DAC3224B-978B-48AC-8320-92724716B77E}">
      <dsp:nvSpPr>
        <dsp:cNvPr id="0" name=""/>
        <dsp:cNvSpPr/>
      </dsp:nvSpPr>
      <dsp:spPr>
        <a:xfrm>
          <a:off x="3497391" y="1500871"/>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a:t>Patient is observed by nurse; triaged for further evalution by physician </a:t>
          </a:r>
        </a:p>
      </dsp:txBody>
      <dsp:txXfrm>
        <a:off x="3497391" y="1500871"/>
        <a:ext cx="2911217" cy="887921"/>
      </dsp:txXfrm>
    </dsp:sp>
    <dsp:sp modelId="{88C14657-7C45-4892-9BD3-1DBE0AFD0127}">
      <dsp:nvSpPr>
        <dsp:cNvPr id="0" name=""/>
        <dsp:cNvSpPr/>
      </dsp:nvSpPr>
      <dsp:spPr>
        <a:xfrm>
          <a:off x="6990852" y="249047"/>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a:t>Patient is diagnosed and referred for surgery</a:t>
          </a:r>
        </a:p>
      </dsp:txBody>
      <dsp:txXfrm>
        <a:off x="6990852" y="249047"/>
        <a:ext cx="2911217" cy="887921"/>
      </dsp:txXfrm>
    </dsp:sp>
    <dsp:sp modelId="{D609D9E0-7C99-471F-96C1-8FC39503DEDB}">
      <dsp:nvSpPr>
        <dsp:cNvPr id="0" name=""/>
        <dsp:cNvSpPr/>
      </dsp:nvSpPr>
      <dsp:spPr>
        <a:xfrm>
          <a:off x="6990852" y="1500871"/>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baseline="0"/>
            <a:t>Surgery is performed</a:t>
          </a:r>
        </a:p>
      </dsp:txBody>
      <dsp:txXfrm>
        <a:off x="6990852" y="1500871"/>
        <a:ext cx="2911217" cy="887921"/>
      </dsp:txXfrm>
    </dsp:sp>
    <dsp:sp modelId="{08BA59DB-649B-478D-9F9A-CD6B864DBCC7}">
      <dsp:nvSpPr>
        <dsp:cNvPr id="0" name=""/>
        <dsp:cNvSpPr/>
      </dsp:nvSpPr>
      <dsp:spPr>
        <a:xfrm>
          <a:off x="6990852" y="2752694"/>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After surgery, patient is admitted to regular room and diagnosed with pneumonia</a:t>
          </a:r>
        </a:p>
      </dsp:txBody>
      <dsp:txXfrm>
        <a:off x="6990852" y="2752694"/>
        <a:ext cx="2911217" cy="887921"/>
      </dsp:txXfrm>
    </dsp:sp>
    <dsp:sp modelId="{7C46426E-5DA1-42CE-807F-73AE5EBC7191}">
      <dsp:nvSpPr>
        <dsp:cNvPr id="0" name=""/>
        <dsp:cNvSpPr/>
      </dsp:nvSpPr>
      <dsp:spPr>
        <a:xfrm>
          <a:off x="3497391" y="2752694"/>
          <a:ext cx="2911217" cy="887921"/>
        </a:xfrm>
        <a:prstGeom prst="rect">
          <a:avLst/>
        </a:prstGeom>
        <a:solidFill>
          <a:schemeClr val="lt1">
            <a:hueOff val="0"/>
            <a:satOff val="0"/>
            <a:lumOff val="0"/>
            <a:alphaOff val="0"/>
          </a:schemeClr>
        </a:solidFill>
        <a:ln w="15875" cap="flat" cmpd="sng" algn="ctr">
          <a:solidFill>
            <a:schemeClr val="dk2">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kern="1200"/>
            <a:t>Patient is transported to emergency department for further evaluation</a:t>
          </a:r>
        </a:p>
      </dsp:txBody>
      <dsp:txXfrm>
        <a:off x="3497391" y="2752694"/>
        <a:ext cx="2911217" cy="887921"/>
      </dsp:txXfrm>
    </dsp:sp>
  </dsp:spTree>
</dsp:drawing>
</file>

<file path=ppt/diagrams/layout1.xml><?xml version="1.0" encoding="utf-8"?>
<dgm:layoutDef xmlns:dgm="http://schemas.openxmlformats.org/drawingml/2006/diagram" xmlns:a="http://schemas.openxmlformats.org/drawingml/2006/main" uniqueId="urn:microsoft.com/office/officeart/2009/3/layout/HorizontalOrganizationChart">
  <dgm:title val=""/>
  <dgm:desc val=""/>
  <dgm:catLst>
    <dgm:cat type="hierarchy" pri="4300"/>
  </dgm:catLst>
  <dgm:sampData>
    <dgm:dataModel>
      <dgm:ptLst>
        <dgm:pt modelId="0" type="doc"/>
        <dgm:pt modelId="1">
          <dgm:prSet phldr="1"/>
        </dgm:pt>
        <dgm:pt modelId="2" type="asst">
          <dgm:prSet phldr="1"/>
        </dgm:pt>
        <dgm:pt modelId="3">
          <dgm:prSet phldr="1"/>
        </dgm:pt>
        <dgm:pt modelId="4">
          <dgm:prSet phldr="1"/>
        </dgm:pt>
        <dgm:pt modelId="5">
          <dgm:prSet phldr="1"/>
        </dgm:pt>
      </dgm:ptLst>
      <dgm:cxnLst>
        <dgm:cxn modelId="5" srcId="0" destId="1" srcOrd="0" destOrd="0"/>
        <dgm:cxn modelId="6" srcId="1" destId="2" srcOrd="0" destOrd="0"/>
        <dgm:cxn modelId="7" srcId="1" destId="3" srcOrd="1" destOrd="0"/>
        <dgm:cxn modelId="8" srcId="1" destId="4" srcOrd="2" destOrd="0"/>
        <dgm:cxn modelId="9" srcId="1" destId="5" srcOrd="3" destOrd="0"/>
      </dgm:cxnLst>
      <dgm:bg/>
      <dgm:whole/>
    </dgm:dataModel>
  </dgm:sampData>
  <dgm:styleData>
    <dgm:dataModel>
      <dgm:ptLst>
        <dgm:pt modelId="0" type="doc"/>
        <dgm:pt modelId="1"/>
        <dgm:pt modelId="12"/>
        <dgm:pt modelId="13"/>
      </dgm:ptLst>
      <dgm:cxnLst>
        <dgm:cxn modelId="2" srcId="0" destId="1" srcOrd="0" destOrd="0"/>
        <dgm:cxn modelId="16" srcId="1" destId="12" srcOrd="1" destOrd="0"/>
        <dgm:cxn modelId="17" srcId="1" destId="13" srcOrd="2" destOrd="0"/>
      </dgm:cxnLst>
      <dgm:bg/>
      <dgm:whole/>
    </dgm:dataModel>
  </dgm:styleData>
  <dgm:clrData>
    <dgm:dataModel>
      <dgm:ptLst>
        <dgm:pt modelId="0" type="doc"/>
        <dgm:pt modelId="1"/>
        <dgm:pt modelId="11" type="asst"/>
        <dgm:pt modelId="12"/>
        <dgm:pt modelId="13"/>
        <dgm:pt modelId="14"/>
      </dgm:ptLst>
      <dgm:cxnLst>
        <dgm:cxn modelId="2" srcId="0" destId="1" srcOrd="0" destOrd="0"/>
        <dgm:cxn modelId="15" srcId="1" destId="11" srcOrd="0" destOrd="0"/>
        <dgm:cxn modelId="16" srcId="1" destId="12" srcOrd="1" destOrd="0"/>
        <dgm:cxn modelId="17" srcId="1" destId="13" srcOrd="2" destOrd="0"/>
        <dgm:cxn modelId="18" srcId="1" destId="14" srcOrd="2" destOrd="0"/>
      </dgm:cxnLst>
      <dgm:bg/>
      <dgm:whole/>
    </dgm:dataModel>
  </dgm:clrData>
  <dgm:layoutNode name="hierChild1">
    <dgm:varLst>
      <dgm:orgChart val="1"/>
      <dgm:chPref val="1"/>
      <dgm:dir/>
      <dgm:animOne val="branch"/>
      <dgm:animLvl val="lvl"/>
      <dgm:resizeHandles/>
    </dgm:varLst>
    <dgm:choose name="Name0">
      <dgm:if name="Name1" func="var" arg="dir" op="equ" val="norm">
        <dgm:alg type="hierChild">
          <dgm:param type="linDir" val="fromT"/>
          <dgm:param type="chAlign" val="l"/>
        </dgm:alg>
      </dgm:if>
      <dgm:else name="Name2">
        <dgm:alg type="hierChild">
          <dgm:param type="linDir" val="fromT"/>
          <dgm:param type="chAlign" val="r"/>
        </dgm:alg>
      </dgm:else>
    </dgm:choose>
    <dgm:shape xmlns:r="http://schemas.openxmlformats.org/officeDocument/2006/relationships" r:blip="">
      <dgm:adjLst/>
    </dgm:shape>
    <dgm:presOf/>
    <dgm:constrLst>
      <dgm:constr type="w" for="des" forName="rootComposite1" refType="w" fact="10"/>
      <dgm:constr type="h" for="des" forName="rootComposite1" refType="w" refFor="des" refForName="rootComposite1" fact="0.305"/>
      <dgm:constr type="w" for="des" forName="rootComposite" refType="w" fact="10"/>
      <dgm:constr type="h" for="des" forName="rootComposite" refType="w" refFor="des" refForName="rootComposite1" fact="0.305"/>
      <dgm:constr type="w" for="des" forName="rootComposite3" refType="w" fact="10"/>
      <dgm:constr type="h" for="des" forName="rootComposite3" refType="w" refFor="des" refForName="rootComposite1" fact="0.305"/>
      <dgm:constr type="primFontSz" for="des" ptType="node" op="equ"/>
      <dgm:constr type="sp" for="des" op="equ"/>
      <dgm:constr type="sp" for="des" forName="hierRoot1" refType="w" refFor="des" refForName="rootComposite1" fact="0.2"/>
      <dgm:constr type="sp" for="des" forName="hierRoot2" refType="sp" refFor="des" refForName="hierRoot1"/>
      <dgm:constr type="sp" for="des" forName="hierRoot3" refType="sp" refFor="des" refForName="hierRoot1"/>
      <dgm:constr type="sibSp" refType="w" refFor="des" refForName="rootComposite1" fact="0.125"/>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ibSp" for="des" forName="hierChild7" refType="sibSp"/>
      <dgm:constr type="secSibSp" refType="w" refFor="des" refForName="rootComposite1" fact="0.125"/>
      <dgm:constr type="secSibSp" for="des" forName="hierChild2" refType="secSibSp"/>
      <dgm:constr type="secSibSp" for="des" forName="hierChild3" refType="secSibSp"/>
      <dgm:constr type="secSibSp" for="des" forName="hierChild4" refType="secSibSp"/>
      <dgm:constr type="secSibSp" for="des" forName="hierChild5" refType="secSibSp"/>
      <dgm:constr type="secSibSp" for="des" forName="hierChild6" refType="secSibSp"/>
      <dgm:constr type="secSibSp" for="des" forName="hierChild7" refType="secSibSp"/>
    </dgm:constrLst>
    <dgm:ruleLst/>
    <dgm:forEach name="Name3" axis="ch">
      <dgm:forEach name="Name4" axis="self" ptType="node">
        <dgm:layoutNode name="hierRoot1">
          <dgm:varLst>
            <dgm:hierBranch val="init"/>
          </dgm:varLst>
          <dgm:choose name="Name5">
            <dgm:if name="Name6" func="var" arg="hierBranch" op="equ" val="l">
              <dgm:choose name="Name7">
                <dgm:if name="Name8" func="var" arg="dir" op="equ" val="norm">
                  <dgm:alg type="hierRoot">
                    <dgm:param type="hierAlign" val="lT"/>
                  </dgm:alg>
                  <dgm:constrLst>
                    <dgm:constr type="alignOff" val="0.75"/>
                  </dgm:constrLst>
                </dgm:if>
                <dgm:else name="Name9">
                  <dgm:alg type="hierRoot">
                    <dgm:param type="hierAlign" val="rT"/>
                  </dgm:alg>
                  <dgm:constrLst>
                    <dgm:constr type="alignOff" val="0.75"/>
                  </dgm:constrLst>
                </dgm:else>
              </dgm:choose>
            </dgm:if>
            <dgm:if name="Name10" func="var" arg="hierBranch" op="equ" val="r">
              <dgm:choose name="Name11">
                <dgm:if name="Name12" func="var" arg="dir" op="equ" val="norm">
                  <dgm:alg type="hierRoot">
                    <dgm:param type="hierAlign" val="lB"/>
                  </dgm:alg>
                  <dgm:constrLst>
                    <dgm:constr type="alignOff" val="0.75"/>
                  </dgm:constrLst>
                </dgm:if>
                <dgm:else name="Name13">
                  <dgm:alg type="hierRoot">
                    <dgm:param type="hierAlign" val="rB"/>
                  </dgm:alg>
                  <dgm:constrLst>
                    <dgm:constr type="alignOff" val="0.75"/>
                  </dgm:constrLst>
                </dgm:else>
              </dgm:choose>
            </dgm:if>
            <dgm:if name="Name14" func="var" arg="hierBranch" op="equ" val="hang">
              <dgm:choose name="Name15">
                <dgm:if name="Name16" func="var" arg="dir" op="equ" val="norm">
                  <dgm:alg type="hierRoot">
                    <dgm:param type="hierAlign" val="lCtrCh"/>
                  </dgm:alg>
                  <dgm:constrLst>
                    <dgm:constr type="alignOff" val="0.65"/>
                  </dgm:constrLst>
                </dgm:if>
                <dgm:else name="Name17">
                  <dgm:alg type="hierRoot">
                    <dgm:param type="hierAlign" val="rCtrCh"/>
                  </dgm:alg>
                  <dgm:constrLst>
                    <dgm:constr type="alignOff" val="0.65"/>
                  </dgm:constrLst>
                </dgm:else>
              </dgm:choose>
            </dgm:if>
            <dgm:else name="Name18">
              <dgm:choose name="Name19">
                <dgm:if name="Name20" func="var" arg="dir" op="equ" val="norm">
                  <dgm:alg type="hierRoot">
                    <dgm:param type="hierAlign" val="lCtrCh"/>
                  </dgm:alg>
                  <dgm:constrLst>
                    <dgm:constr type="alignOff"/>
                    <dgm:constr type="bendDist" for="des" ptType="parTrans" refType="sp" fact="0.5"/>
                  </dgm:constrLst>
                </dgm:if>
                <dgm:else name="Name21">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1">
            <dgm:alg type="composite"/>
            <dgm:shape xmlns:r="http://schemas.openxmlformats.org/officeDocument/2006/relationships" r:blip="">
              <dgm:adjLst/>
            </dgm:shape>
            <dgm:presOf axis="self" ptType="node" cnt="1"/>
            <dgm:choose name="Name22">
              <dgm:if name="Name23" func="var" arg="hierBranch" op="equ" val="init">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if name="Name24" func="var" arg="hierBranch" op="equ" val="l">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if>
              <dgm:if name="Name25" func="var" arg="hierBranch" op="equ" val="r">
                <dgm:constrLst>
                  <dgm:constr type="l" for="ch" forName="rootText1"/>
                  <dgm:constr type="t" for="ch" forName="rootText1"/>
                  <dgm:constr type="w" for="ch" forName="rootText1" refType="w"/>
                  <dgm:constr type="h" for="ch" forName="rootText1" refType="h"/>
                  <dgm:constr type="l" for="ch" forName="rootConnector1"/>
                  <dgm:constr type="t" for="ch" forName="rootConnector1"/>
                  <dgm:constr type="w" for="ch" forName="rootConnector1" refType="w" refFor="ch" refForName="rootText1" fact="0.2"/>
                  <dgm:constr type="h" for="ch" forName="rootConnector1" refType="h" refFor="ch" refForName="rootText1"/>
                </dgm:constrLst>
              </dgm:if>
              <dgm:else name="Name26">
                <dgm:constrLst>
                  <dgm:constr type="l" for="ch" forName="rootText1"/>
                  <dgm:constr type="t" for="ch" forName="rootText1"/>
                  <dgm:constr type="w" for="ch" forName="rootText1" refType="w"/>
                  <dgm:constr type="h" for="ch" forName="rootText1" refType="h"/>
                  <dgm:constr type="r" for="ch" forName="rootConnector1" refType="w"/>
                  <dgm:constr type="t" for="ch" forName="rootConnector1"/>
                  <dgm:constr type="w" for="ch" forName="rootConnector1" refType="w" refFor="ch" refForName="rootText1" fact="0.2"/>
                  <dgm:constr type="h" for="ch" forName="rootConnector1" refType="h" refFor="ch" refForName="rootText1"/>
                </dgm:constrLst>
              </dgm:else>
            </dgm:choose>
            <dgm:ruleLst/>
            <dgm:layoutNode name="rootText1" styleLbl="node0">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1" moveWith="rootText1">
              <dgm:alg type="sp"/>
              <dgm:shape xmlns:r="http://schemas.openxmlformats.org/officeDocument/2006/relationships" type="rect" r:blip="" hideGeom="1">
                <dgm:adjLst/>
              </dgm:shape>
              <dgm:presOf axis="self" ptType="node" cnt="1"/>
              <dgm:constrLst/>
              <dgm:ruleLst/>
            </dgm:layoutNode>
          </dgm:layoutNode>
          <dgm:layoutNode name="hierChild2">
            <dgm:choose name="Name27">
              <dgm:if name="Name28" func="var" arg="hierBranch" op="equ" val="l">
                <dgm:choose name="Name29">
                  <dgm:if name="Name30" func="var" arg="dir" op="equ" val="norm">
                    <dgm:alg type="hierChild">
                      <dgm:param type="chAlign" val="t"/>
                      <dgm:param type="linDir" val="fromL"/>
                    </dgm:alg>
                  </dgm:if>
                  <dgm:else name="Name31">
                    <dgm:alg type="hierChild">
                      <dgm:param type="chAlign" val="t"/>
                      <dgm:param type="linDir" val="fromR"/>
                    </dgm:alg>
                  </dgm:else>
                </dgm:choose>
              </dgm:if>
              <dgm:if name="Name32" func="var" arg="hierBranch" op="equ" val="r">
                <dgm:choose name="Name33">
                  <dgm:if name="Name34" func="var" arg="dir" op="equ" val="norm">
                    <dgm:alg type="hierChild">
                      <dgm:param type="chAlign" val="b"/>
                      <dgm:param type="linDir" val="fromL"/>
                    </dgm:alg>
                  </dgm:if>
                  <dgm:else name="Name35">
                    <dgm:alg type="hierChild">
                      <dgm:param type="chAlign" val="b"/>
                      <dgm:param type="linDir" val="fromR"/>
                    </dgm:alg>
                  </dgm:else>
                </dgm:choose>
              </dgm:if>
              <dgm:if name="Name36" func="var" arg="hierBranch" op="equ" val="hang">
                <dgm:choose name="Name37">
                  <dgm:if name="Name38" func="var" arg="dir" op="equ" val="norm">
                    <dgm:alg type="hierChild">
                      <dgm:param type="chAlign" val="l"/>
                      <dgm:param type="linDir" val="fromT"/>
                      <dgm:param type="secChAlign" val="t"/>
                      <dgm:param type="secLinDir" val="fromL"/>
                    </dgm:alg>
                  </dgm:if>
                  <dgm:else name="Name39">
                    <dgm:alg type="hierChild">
                      <dgm:param type="chAlign" val="r"/>
                      <dgm:param type="linDir" val="fromT"/>
                      <dgm:param type="secChAlign" val="t"/>
                      <dgm:param type="secLinDir" val="fromR"/>
                    </dgm:alg>
                  </dgm:else>
                </dgm:choose>
              </dgm:if>
              <dgm:else name="Name40">
                <dgm:choose name="Name41">
                  <dgm:if name="Name42" func="var" arg="dir" op="equ" val="norm">
                    <dgm:alg type="hierChild">
                      <dgm:param type="linDir" val="fromT"/>
                      <dgm:param type="chAlign" val="l"/>
                    </dgm:alg>
                  </dgm:if>
                  <dgm:else name="Name43">
                    <dgm:alg type="hierChild">
                      <dgm:param type="linDir" val="fromT"/>
                      <dgm:param type="chAlign" val="r"/>
                    </dgm:alg>
                  </dgm:else>
                </dgm:choose>
              </dgm:else>
            </dgm:choose>
            <dgm:shape xmlns:r="http://schemas.openxmlformats.org/officeDocument/2006/relationships" r:blip="">
              <dgm:adjLst/>
            </dgm:shape>
            <dgm:presOf/>
            <dgm:constrLst/>
            <dgm:ruleLst/>
            <dgm:forEach name="rep2a" axis="ch" ptType="nonAsst">
              <dgm:forEach name="Name44" axis="precedSib" ptType="parTrans" st="-1" cnt="1">
                <dgm:choose name="Name45">
                  <dgm:if name="Name46" func="var" arg="hierBranch" op="equ" val="hang">
                    <dgm:layoutNode name="Name47">
                      <dgm:choose name="Name48">
                        <dgm:if name="Name49" func="var" arg="dir" op="equ" val="norm">
                          <dgm:alg type="conn">
                            <dgm:param type="connRout" val="bend"/>
                            <dgm:param type="dim" val="1D"/>
                            <dgm:param type="endSty" val="noArr"/>
                            <dgm:param type="begPts" val="midR"/>
                            <dgm:param type="endPts" val="bCtr tCtr"/>
                          </dgm:alg>
                        </dgm:if>
                        <dgm:else name="Name50">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1" func="var" arg="hierBranch" op="equ" val="l">
                    <dgm:layoutNode name="Name52">
                      <dgm:choose name="Name53">
                        <dgm:if name="Name54" func="var" arg="dir" op="equ" val="norm">
                          <dgm:alg type="conn">
                            <dgm:param type="connRout" val="bend"/>
                            <dgm:param type="dim" val="1D"/>
                            <dgm:param type="endSty" val="noArr"/>
                            <dgm:param type="begPts" val="midR"/>
                            <dgm:param type="endPts" val="tCtr"/>
                          </dgm:alg>
                        </dgm:if>
                        <dgm:else name="Name55">
                          <dgm:alg type="conn">
                            <dgm:param type="connRout" val="bend"/>
                            <dgm:param type="dim" val="1D"/>
                            <dgm:param type="endSty" val="noArr"/>
                            <dgm:param type="begPts" val="midL"/>
                            <dgm:param type="endPts" val="tCtr"/>
                          </dgm:alg>
                        </dgm:else>
                      </dgm:choose>
                      <dgm:shape xmlns:r="http://schemas.openxmlformats.org/officeDocument/2006/relationships" type="conn" r:blip="" zOrderOff="-99999">
                        <dgm:adjLst/>
                      </dgm:shape>
                      <dgm:presOf axis="self"/>
                      <dgm:constrLst>
                        <dgm:constr type="begPad"/>
                        <dgm:constr type="endPad"/>
                      </dgm:constrLst>
                      <dgm:ruleLst/>
                    </dgm:layoutNode>
                  </dgm:if>
                  <dgm:if name="Name56" func="var" arg="hierBranch" op="equ" val="r">
                    <dgm:layoutNode name="Name57">
                      <dgm:choose name="Name58">
                        <dgm:if name="Name59" func="var" arg="dir" op="equ" val="norm">
                          <dgm:alg type="conn">
                            <dgm:param type="connRout" val="bend"/>
                            <dgm:param type="dim" val="1D"/>
                            <dgm:param type="endSty" val="noArr"/>
                            <dgm:param type="begPts" val="midR"/>
                            <dgm:param type="endPts" val="bCtr"/>
                          </dgm:alg>
                        </dgm:if>
                        <dgm:else name="Name60">
                          <dgm:alg type="conn">
                            <dgm:param type="connRout" val="bend"/>
                            <dgm:param type="dim" val="1D"/>
                            <dgm:param type="endSty" val="noArr"/>
                            <dgm:param type="begPts" val="midL"/>
                            <dgm:param type="endPts" val="bCtr"/>
                          </dgm:alg>
                        </dgm:else>
                      </dgm:choose>
                      <dgm:shape xmlns:r="http://schemas.openxmlformats.org/officeDocument/2006/relationships" type="conn" r:blip="" zOrderOff="-99999">
                        <dgm:adjLst/>
                      </dgm:shape>
                      <dgm:presOf axis="self"/>
                      <dgm:constrLst>
                        <dgm:constr type="begPad"/>
                        <dgm:constr type="endPad"/>
                      </dgm:constrLst>
                      <dgm:ruleLst/>
                    </dgm:layoutNode>
                  </dgm:if>
                  <dgm:else name="Name61">
                    <dgm:choose name="Name62">
                      <dgm:if name="Name63" func="var" arg="dir" op="equ" val="norm">
                        <dgm:layoutNode name="Name64">
                          <dgm:alg type="conn">
                            <dgm:param type="connRout" val="bend"/>
                            <dgm:param type="dim" val="1D"/>
                            <dgm:param type="endSty" val="noArr"/>
                            <dgm:param type="begPts" val="midR"/>
                            <dgm:param type="endPts" val="midL"/>
                            <dgm:param type="bendPt" val="end"/>
                          </dgm:alg>
                          <dgm:shape xmlns:r="http://schemas.openxmlformats.org/officeDocument/2006/relationships" type="conn" r:blip="" zOrderOff="-99999">
                            <dgm:adjLst/>
                          </dgm:shape>
                          <dgm:presOf axis="self"/>
                          <dgm:constrLst>
                            <dgm:constr type="begPad"/>
                            <dgm:constr type="endPad"/>
                          </dgm:constrLst>
                          <dgm:ruleLst/>
                        </dgm:layoutNode>
                      </dgm:if>
                      <dgm:else name="Name65">
                        <dgm:layoutNode name="Name66">
                          <dgm:alg type="conn">
                            <dgm:param type="connRout" val="bend"/>
                            <dgm:param type="dim" val="1D"/>
                            <dgm:param type="endSty" val="noArr"/>
                            <dgm:param type="begPts" val="midL"/>
                            <dgm:param type="endPts" val="midR"/>
                            <dgm:param type="bendPt" val="end"/>
                          </dgm:alg>
                          <dgm:shape xmlns:r="http://schemas.openxmlformats.org/officeDocument/2006/relationships" type="conn" r:blip="" zOrderOff="-99999">
                            <dgm:adjLst/>
                          </dgm:shape>
                          <dgm:presOf axis="self"/>
                          <dgm:constrLst>
                            <dgm:constr type="begPad"/>
                            <dgm:constr type="endPad"/>
                          </dgm:constrLst>
                          <dgm:ruleLst/>
                        </dgm:layoutNode>
                      </dgm:else>
                    </dgm:choose>
                  </dgm:else>
                </dgm:choose>
              </dgm:forEach>
              <dgm:layoutNode name="hierRoot2">
                <dgm:varLst>
                  <dgm:hierBranch val="init"/>
                </dgm:varLst>
                <dgm:choose name="Name67">
                  <dgm:if name="Name68" func="var" arg="hierBranch" op="equ" val="l">
                    <dgm:choose name="Name69">
                      <dgm:if name="Name70" func="var" arg="dir" op="equ" val="norm">
                        <dgm:alg type="hierRoot">
                          <dgm:param type="hierAlign" val="lT"/>
                        </dgm:alg>
                        <dgm:constrLst>
                          <dgm:constr type="alignOff" val="0.75"/>
                        </dgm:constrLst>
                      </dgm:if>
                      <dgm:else name="Name71">
                        <dgm:alg type="hierRoot">
                          <dgm:param type="hierAlign" val="rT"/>
                        </dgm:alg>
                        <dgm:constrLst>
                          <dgm:constr type="alignOff" val="0.75"/>
                        </dgm:constrLst>
                      </dgm:else>
                    </dgm:choose>
                  </dgm:if>
                  <dgm:if name="Name72" func="var" arg="hierBranch" op="equ" val="r">
                    <dgm:choose name="Name73">
                      <dgm:if name="Name74" func="var" arg="dir" op="equ" val="norm">
                        <dgm:alg type="hierRoot">
                          <dgm:param type="hierAlign" val="lB"/>
                        </dgm:alg>
                        <dgm:constrLst>
                          <dgm:constr type="alignOff" val="0.75"/>
                        </dgm:constrLst>
                      </dgm:if>
                      <dgm:else name="Name75">
                        <dgm:alg type="hierRoot">
                          <dgm:param type="hierAlign" val="rB"/>
                        </dgm:alg>
                        <dgm:constrLst>
                          <dgm:constr type="alignOff" val="0.75"/>
                        </dgm:constrLst>
                      </dgm:else>
                    </dgm:choose>
                  </dgm:if>
                  <dgm:if name="Name76" func="var" arg="hierBranch" op="equ" val="hang">
                    <dgm:choose name="Name77">
                      <dgm:if name="Name78" func="var" arg="dir" op="equ" val="norm">
                        <dgm:alg type="hierRoot">
                          <dgm:param type="hierAlign" val="lCtrCh"/>
                        </dgm:alg>
                        <dgm:constrLst>
                          <dgm:constr type="alignOff" val="0.65"/>
                        </dgm:constrLst>
                      </dgm:if>
                      <dgm:else name="Name79">
                        <dgm:alg type="hierRoot">
                          <dgm:param type="hierAlign" val="rCtrCh"/>
                        </dgm:alg>
                        <dgm:constrLst>
                          <dgm:constr type="alignOff" val="0.65"/>
                        </dgm:constrLst>
                      </dgm:else>
                    </dgm:choose>
                  </dgm:if>
                  <dgm:else name="Name80">
                    <dgm:choose name="Name81">
                      <dgm:if name="Name82" func="var" arg="dir" op="equ" val="norm">
                        <dgm:alg type="hierRoot">
                          <dgm:param type="hierAlign" val="lCtrCh"/>
                        </dgm:alg>
                        <dgm:constrLst>
                          <dgm:constr type="alignOff"/>
                          <dgm:constr type="bendDist" for="des" ptType="parTrans" refType="sp" fact="0.5"/>
                        </dgm:constrLst>
                      </dgm:if>
                      <dgm:else name="Name83">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
                  <dgm:alg type="composite"/>
                  <dgm:shape xmlns:r="http://schemas.openxmlformats.org/officeDocument/2006/relationships" r:blip="">
                    <dgm:adjLst/>
                  </dgm:shape>
                  <dgm:presOf axis="self" ptType="node" cnt="1"/>
                  <dgm:choose name="Name84">
                    <dgm:if name="Name85" func="var" arg="hierBranch" op="equ" val="init">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if name="Name86" func="var" arg="hierBranch" op="equ" val="l">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if>
                    <dgm:if name="Name87" func="var" arg="hierBranch" op="equ" val="r">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88">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 moveWith="rootText">
                    <dgm:alg type="sp"/>
                    <dgm:shape xmlns:r="http://schemas.openxmlformats.org/officeDocument/2006/relationships" type="rect" r:blip="" hideGeom="1">
                      <dgm:adjLst/>
                    </dgm:shape>
                    <dgm:presOf axis="self" ptType="node" cnt="1"/>
                    <dgm:constrLst/>
                    <dgm:ruleLst/>
                  </dgm:layoutNode>
                </dgm:layoutNode>
                <dgm:layoutNode name="hierChild4">
                  <dgm:choose name="Name89">
                    <dgm:if name="Name90" func="var" arg="hierBranch" op="equ" val="l">
                      <dgm:choose name="Name91">
                        <dgm:if name="Name92" func="var" arg="dir" op="equ" val="norm">
                          <dgm:alg type="hierChild">
                            <dgm:param type="chAlign" val="t"/>
                            <dgm:param type="linDir" val="fromL"/>
                          </dgm:alg>
                        </dgm:if>
                        <dgm:else name="Name93">
                          <dgm:alg type="hierChild">
                            <dgm:param type="chAlign" val="t"/>
                            <dgm:param type="linDir" val="fromR"/>
                          </dgm:alg>
                        </dgm:else>
                      </dgm:choose>
                    </dgm:if>
                    <dgm:if name="Name94" func="var" arg="hierBranch" op="equ" val="r">
                      <dgm:choose name="Name95">
                        <dgm:if name="Name96" func="var" arg="dir" op="equ" val="norm">
                          <dgm:alg type="hierChild">
                            <dgm:param type="chAlign" val="b"/>
                            <dgm:param type="linDir" val="fromL"/>
                          </dgm:alg>
                        </dgm:if>
                        <dgm:else name="Name97">
                          <dgm:alg type="hierChild">
                            <dgm:param type="chAlign" val="b"/>
                            <dgm:param type="linDir" val="fromR"/>
                          </dgm:alg>
                        </dgm:else>
                      </dgm:choose>
                    </dgm:if>
                    <dgm:if name="Name98" func="var" arg="hierBranch" op="equ" val="hang">
                      <dgm:choose name="Name99">
                        <dgm:if name="Name100" func="var" arg="dir" op="equ" val="norm">
                          <dgm:alg type="hierChild">
                            <dgm:param type="chAlign" val="l"/>
                            <dgm:param type="linDir" val="fromT"/>
                            <dgm:param type="secChAlign" val="t"/>
                            <dgm:param type="secLinDir" val="fromL"/>
                          </dgm:alg>
                        </dgm:if>
                        <dgm:else name="Name101">
                          <dgm:alg type="hierChild">
                            <dgm:param type="chAlign" val="r"/>
                            <dgm:param type="linDir" val="fromT"/>
                            <dgm:param type="secChAlign" val="t"/>
                            <dgm:param type="secLinDir" val="fromR"/>
                          </dgm:alg>
                        </dgm:else>
                      </dgm:choose>
                    </dgm:if>
                    <dgm:else name="Name102">
                      <dgm:choose name="Name103">
                        <dgm:if name="Name104" func="var" arg="dir" op="equ" val="norm">
                          <dgm:alg type="hierChild">
                            <dgm:param type="linDir" val="fromT"/>
                            <dgm:param type="chAlign" val="l"/>
                          </dgm:alg>
                        </dgm:if>
                        <dgm:else name="Name105">
                          <dgm:alg type="hierChild">
                            <dgm:param type="linDir" val="fromT"/>
                            <dgm:param type="chAlign" val="r"/>
                          </dgm:alg>
                        </dgm:else>
                      </dgm:choose>
                    </dgm:else>
                  </dgm:choose>
                  <dgm:shape xmlns:r="http://schemas.openxmlformats.org/officeDocument/2006/relationships" r:blip="">
                    <dgm:adjLst/>
                  </dgm:shape>
                  <dgm:presOf/>
                  <dgm:constrLst/>
                  <dgm:ruleLst/>
                  <dgm:forEach name="Name106" ref="rep2a"/>
                </dgm:layoutNode>
                <dgm:layoutNode name="hierChild5">
                  <dgm:choose name="Name107">
                    <dgm:if name="Name108" func="var" arg="dir" op="equ" val="norm">
                      <dgm:alg type="hierChild">
                        <dgm:param type="chAlign" val="l"/>
                        <dgm:param type="linDir" val="fromT"/>
                        <dgm:param type="secChAlign" val="t"/>
                        <dgm:param type="secLinDir" val="fromL"/>
                      </dgm:alg>
                    </dgm:if>
                    <dgm:else name="Name109">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10" ref="rep2b"/>
                </dgm:layoutNode>
              </dgm:layoutNode>
            </dgm:forEach>
          </dgm:layoutNode>
          <dgm:layoutNode name="hierChild3">
            <dgm:choose name="Name111">
              <dgm:if name="Name112" func="var" arg="dir" op="equ" val="norm">
                <dgm:alg type="hierChild">
                  <dgm:param type="chAlign" val="l"/>
                  <dgm:param type="linDir" val="fromT"/>
                  <dgm:param type="secChAlign" val="t"/>
                  <dgm:param type="secLinDir" val="fromL"/>
                </dgm:alg>
              </dgm:if>
              <dgm:else name="Name113">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rep2b" axis="ch" ptType="asst">
              <dgm:forEach name="Name114" axis="precedSib" ptType="parTrans" st="-1" cnt="1">
                <dgm:layoutNode name="Name115">
                  <dgm:choose name="Name116">
                    <dgm:if name="Name117" func="var" arg="dir" op="equ" val="norm">
                      <dgm:alg type="conn">
                        <dgm:param type="connRout" val="bend"/>
                        <dgm:param type="dim" val="1D"/>
                        <dgm:param type="endSty" val="noArr"/>
                        <dgm:param type="begPts" val="midR"/>
                        <dgm:param type="endPts" val="bCtr tCtr"/>
                      </dgm:alg>
                    </dgm:if>
                    <dgm:else name="Name118">
                      <dgm:alg type="conn">
                        <dgm:param type="connRout" val="bend"/>
                        <dgm:param type="dim" val="1D"/>
                        <dgm:param type="endSty" val="noArr"/>
                        <dgm:param type="begPts" val="midL"/>
                        <dgm:param type="endPts" val="bCtr tCtr"/>
                      </dgm:alg>
                    </dgm:else>
                  </dgm:choose>
                  <dgm:shape xmlns:r="http://schemas.openxmlformats.org/officeDocument/2006/relationships" type="conn" r:blip="" zOrderOff="-99999">
                    <dgm:adjLst/>
                  </dgm:shape>
                  <dgm:presOf axis="self"/>
                  <dgm:constrLst>
                    <dgm:constr type="begPad"/>
                    <dgm:constr type="endPad"/>
                  </dgm:constrLst>
                  <dgm:ruleLst/>
                </dgm:layoutNode>
              </dgm:forEach>
              <dgm:layoutNode name="hierRoot3">
                <dgm:varLst>
                  <dgm:hierBranch val="init"/>
                </dgm:varLst>
                <dgm:choose name="Name119">
                  <dgm:if name="Name120" func="var" arg="hierBranch" op="equ" val="l">
                    <dgm:choose name="Name121">
                      <dgm:if name="Name122" func="var" arg="dir" op="equ" val="norm">
                        <dgm:alg type="hierRoot">
                          <dgm:param type="hierAlign" val="lT"/>
                        </dgm:alg>
                        <dgm:constrLst>
                          <dgm:constr type="alignOff" val="0.75"/>
                        </dgm:constrLst>
                      </dgm:if>
                      <dgm:else name="Name123">
                        <dgm:alg type="hierRoot">
                          <dgm:param type="hierAlign" val="rT"/>
                        </dgm:alg>
                        <dgm:constrLst>
                          <dgm:constr type="alignOff" val="0.75"/>
                        </dgm:constrLst>
                      </dgm:else>
                    </dgm:choose>
                  </dgm:if>
                  <dgm:if name="Name124" func="var" arg="hierBranch" op="equ" val="r">
                    <dgm:choose name="Name125">
                      <dgm:if name="Name126" func="var" arg="dir" op="equ" val="norm">
                        <dgm:alg type="hierRoot">
                          <dgm:param type="hierAlign" val="lB"/>
                        </dgm:alg>
                        <dgm:constrLst>
                          <dgm:constr type="alignOff" val="0.75"/>
                        </dgm:constrLst>
                      </dgm:if>
                      <dgm:else name="Name127">
                        <dgm:alg type="hierRoot">
                          <dgm:param type="hierAlign" val="rB"/>
                        </dgm:alg>
                        <dgm:constrLst>
                          <dgm:constr type="alignOff" val="0.75"/>
                        </dgm:constrLst>
                      </dgm:else>
                    </dgm:choose>
                  </dgm:if>
                  <dgm:if name="Name128" func="var" arg="hierBranch" op="equ" val="hang">
                    <dgm:choose name="Name129">
                      <dgm:if name="Name130" func="var" arg="dir" op="equ" val="norm">
                        <dgm:alg type="hierRoot">
                          <dgm:param type="hierAlign" val="lCtrCh"/>
                        </dgm:alg>
                        <dgm:constrLst>
                          <dgm:constr type="alignOff" val="0.65"/>
                        </dgm:constrLst>
                      </dgm:if>
                      <dgm:else name="Name131">
                        <dgm:alg type="hierRoot">
                          <dgm:param type="hierAlign" val="rCtrCh"/>
                        </dgm:alg>
                        <dgm:constrLst>
                          <dgm:constr type="alignOff" val="0.65"/>
                        </dgm:constrLst>
                      </dgm:else>
                    </dgm:choose>
                  </dgm:if>
                  <dgm:else name="Name132">
                    <dgm:choose name="Name133">
                      <dgm:if name="Name134" func="var" arg="dir" op="equ" val="norm">
                        <dgm:alg type="hierRoot">
                          <dgm:param type="hierAlign" val="lCtrCh"/>
                        </dgm:alg>
                        <dgm:constrLst>
                          <dgm:constr type="alignOff"/>
                          <dgm:constr type="bendDist" for="des" ptType="parTrans" refType="sp" fact="0.5"/>
                        </dgm:constrLst>
                      </dgm:if>
                      <dgm:else name="Name135">
                        <dgm:alg type="hierRoot">
                          <dgm:param type="hierAlign" val="rCtrCh"/>
                        </dgm:alg>
                        <dgm:constrLst>
                          <dgm:constr type="alignOff"/>
                          <dgm:constr type="bendDist" for="des" ptType="parTrans" refType="sp" fact="0.5"/>
                        </dgm:constrLst>
                      </dgm:else>
                    </dgm:choose>
                  </dgm:else>
                </dgm:choose>
                <dgm:shape xmlns:r="http://schemas.openxmlformats.org/officeDocument/2006/relationships" r:blip="">
                  <dgm:adjLst/>
                </dgm:shape>
                <dgm:presOf/>
                <dgm:ruleLst/>
                <dgm:layoutNode name="rootComposite3">
                  <dgm:alg type="composite"/>
                  <dgm:shape xmlns:r="http://schemas.openxmlformats.org/officeDocument/2006/relationships" r:blip="">
                    <dgm:adjLst/>
                  </dgm:shape>
                  <dgm:presOf axis="self" ptType="node" cnt="1"/>
                  <dgm:choose name="Name136">
                    <dgm:if name="Name137" func="var" arg="hierBranch" op="equ" val="init">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if name="Name138" func="var" arg="hierBranch" op="equ" val="l">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if>
                    <dgm:if name="Name139" func="var" arg="hierBranch" op="equ" val="r">
                      <dgm:constrLst>
                        <dgm:constr type="l" for="ch" forName="rootText3"/>
                        <dgm:constr type="t" for="ch" forName="rootText3"/>
                        <dgm:constr type="w" for="ch" forName="rootText3" refType="w"/>
                        <dgm:constr type="h" for="ch" forName="rootText3" refType="h"/>
                        <dgm:constr type="l" for="ch" forName="rootConnector3"/>
                        <dgm:constr type="t" for="ch" forName="rootConnector3"/>
                        <dgm:constr type="w" for="ch" forName="rootConnector3" refType="w" refFor="ch" refForName="rootText3" fact="0.2"/>
                        <dgm:constr type="h" for="ch" forName="rootConnector3" refType="h" refFor="ch" refForName="rootText3"/>
                      </dgm:constrLst>
                    </dgm:if>
                    <dgm:else name="Name140">
                      <dgm:constrLst>
                        <dgm:constr type="l" for="ch" forName="rootText3"/>
                        <dgm:constr type="t" for="ch" forName="rootText3"/>
                        <dgm:constr type="w" for="ch" forName="rootText3" refType="w"/>
                        <dgm:constr type="h" for="ch" forName="rootText3" refType="h"/>
                        <dgm:constr type="r" for="ch" forName="rootConnector3" refType="w"/>
                        <dgm:constr type="t" for="ch" forName="rootConnector3"/>
                        <dgm:constr type="w" for="ch" forName="rootConnector3" refType="w" refFor="ch" refForName="rootText3" fact="0.2"/>
                        <dgm:constr type="h" for="ch" forName="rootConnector3" refType="h" refFor="ch" refForName="rootText3"/>
                      </dgm:constrLst>
                    </dgm:else>
                  </dgm:choose>
                  <dgm:ruleLst/>
                  <dgm:layoutNode name="rootText3">
                    <dgm:varLst>
                      <dgm:chPref val="3"/>
                    </dgm:varLst>
                    <dgm:alg type="tx"/>
                    <dgm:shape xmlns:r="http://schemas.openxmlformats.org/officeDocument/2006/relationships" type="rect" r:blip="">
                      <dgm:adjLst/>
                    </dgm:shape>
                    <dgm:presOf axis="self" ptType="node" cnt="1"/>
                    <dgm:constrLst>
                      <dgm:constr type="primFontSz" val="65"/>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layoutNode name="rootConnector3" moveWith="rootText1">
                    <dgm:alg type="sp"/>
                    <dgm:shape xmlns:r="http://schemas.openxmlformats.org/officeDocument/2006/relationships" type="rect" r:blip="" hideGeom="1">
                      <dgm:adjLst/>
                    </dgm:shape>
                    <dgm:presOf axis="self" ptType="node" cnt="1"/>
                    <dgm:constrLst/>
                    <dgm:ruleLst/>
                  </dgm:layoutNode>
                </dgm:layoutNode>
                <dgm:layoutNode name="hierChild6">
                  <dgm:choose name="Name141">
                    <dgm:if name="Name142" func="var" arg="hierBranch" op="equ" val="l">
                      <dgm:choose name="Name143">
                        <dgm:if name="Name144" func="var" arg="dir" op="equ" val="norm">
                          <dgm:alg type="hierChild">
                            <dgm:param type="chAlign" val="t"/>
                            <dgm:param type="linDir" val="fromL"/>
                          </dgm:alg>
                        </dgm:if>
                        <dgm:else name="Name145">
                          <dgm:alg type="hierChild">
                            <dgm:param type="chAlign" val="t"/>
                            <dgm:param type="linDir" val="fromR"/>
                          </dgm:alg>
                        </dgm:else>
                      </dgm:choose>
                    </dgm:if>
                    <dgm:if name="Name146" func="var" arg="hierBranch" op="equ" val="r">
                      <dgm:choose name="Name147">
                        <dgm:if name="Name148" func="var" arg="dir" op="equ" val="norm">
                          <dgm:alg type="hierChild">
                            <dgm:param type="chAlign" val="b"/>
                            <dgm:param type="linDir" val="fromL"/>
                          </dgm:alg>
                        </dgm:if>
                        <dgm:else name="Name149">
                          <dgm:alg type="hierChild">
                            <dgm:param type="chAlign" val="b"/>
                            <dgm:param type="linDir" val="fromR"/>
                          </dgm:alg>
                        </dgm:else>
                      </dgm:choose>
                    </dgm:if>
                    <dgm:if name="Name150" func="var" arg="hierBranch" op="equ" val="hang">
                      <dgm:choose name="Name151">
                        <dgm:if name="Name152" func="var" arg="dir" op="equ" val="norm">
                          <dgm:alg type="hierChild">
                            <dgm:param type="chAlign" val="l"/>
                            <dgm:param type="linDir" val="fromT"/>
                            <dgm:param type="secChAlign" val="t"/>
                            <dgm:param type="secLinDir" val="fromL"/>
                          </dgm:alg>
                        </dgm:if>
                        <dgm:else name="Name153">
                          <dgm:alg type="hierChild">
                            <dgm:param type="chAlign" val="r"/>
                            <dgm:param type="linDir" val="fromT"/>
                            <dgm:param type="secChAlign" val="t"/>
                            <dgm:param type="secLinDir" val="fromR"/>
                          </dgm:alg>
                        </dgm:else>
                      </dgm:choose>
                    </dgm:if>
                    <dgm:else name="Name154">
                      <dgm:choose name="Name155">
                        <dgm:if name="Name156" func="var" arg="dir" op="equ" val="norm">
                          <dgm:alg type="hierChild">
                            <dgm:param type="linDir" val="fromT"/>
                            <dgm:param type="chAlign" val="l"/>
                          </dgm:alg>
                        </dgm:if>
                        <dgm:else name="Name157">
                          <dgm:alg type="hierChild">
                            <dgm:param type="linDir" val="fromT"/>
                            <dgm:param type="chAlign" val="r"/>
                          </dgm:alg>
                        </dgm:else>
                      </dgm:choose>
                    </dgm:else>
                  </dgm:choose>
                  <dgm:shape xmlns:r="http://schemas.openxmlformats.org/officeDocument/2006/relationships" r:blip="">
                    <dgm:adjLst/>
                  </dgm:shape>
                  <dgm:presOf/>
                  <dgm:constrLst/>
                  <dgm:ruleLst/>
                  <dgm:forEach name="Name158" ref="rep2a"/>
                </dgm:layoutNode>
                <dgm:layoutNode name="hierChild7">
                  <dgm:choose name="Name159">
                    <dgm:if name="Name160" func="var" arg="dir" op="equ" val="norm">
                      <dgm:alg type="hierChild">
                        <dgm:param type="chAlign" val="l"/>
                        <dgm:param type="linDir" val="fromT"/>
                        <dgm:param type="secChAlign" val="t"/>
                        <dgm:param type="secLinDir" val="fromL"/>
                      </dgm:alg>
                    </dgm:if>
                    <dgm:else name="Name161">
                      <dgm:alg type="hierChild">
                        <dgm:param type="chAlign" val="r"/>
                        <dgm:param type="linDir" val="fromT"/>
                        <dgm:param type="secChAlign" val="t"/>
                        <dgm:param type="secLinDir" val="fromR"/>
                      </dgm:alg>
                    </dgm:else>
                  </dgm:choose>
                  <dgm:shape xmlns:r="http://schemas.openxmlformats.org/officeDocument/2006/relationships" r:blip="">
                    <dgm:adjLst/>
                  </dgm:shape>
                  <dgm:presOf/>
                  <dgm:constrLst/>
                  <dgm:ruleLst/>
                  <dgm:forEach name="Name162" ref="rep2b"/>
                </dgm:layoutNode>
              </dgm:layoutNode>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D74EADF-2658-4012-A66E-B1E055E7C2A6}" type="datetimeFigureOut">
              <a:rPr lang="en-US" smtClean="0"/>
              <a:t>3/28/2014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36D5D8-8DCB-4300-9250-2F8B999775F8}" type="slidenum">
              <a:rPr lang="en-US" smtClean="0"/>
              <a:t>‹#›</a:t>
            </a:fld>
            <a:endParaRPr lang="en-US"/>
          </a:p>
        </p:txBody>
      </p:sp>
    </p:spTree>
    <p:extLst>
      <p:ext uri="{BB962C8B-B14F-4D97-AF65-F5344CB8AC3E}">
        <p14:creationId xmlns:p14="http://schemas.microsoft.com/office/powerpoint/2010/main" val="42686728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Hello. My name is ….. I am going to speak with you today regarding a specific study using the clinical microsystems approach to treat patients, using the resources that are available. Thank you for your interest.</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1</a:t>
            </a:fld>
            <a:endParaRPr lang="en-US"/>
          </a:p>
        </p:txBody>
      </p:sp>
    </p:spTree>
    <p:extLst>
      <p:ext uri="{BB962C8B-B14F-4D97-AF65-F5344CB8AC3E}">
        <p14:creationId xmlns:p14="http://schemas.microsoft.com/office/powerpoint/2010/main" val="62975204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-Many different roles are part of the clinical microsystem </a:t>
            </a:r>
          </a:p>
          <a:p>
            <a:r>
              <a:rPr lang="en-US" dirty="0" smtClean="0"/>
              <a:t>-Nurses, physicians, emergency personnel, and technicians are among the key players within the system </a:t>
            </a:r>
          </a:p>
          <a:p>
            <a:r>
              <a:rPr lang="en-US" dirty="0" smtClean="0"/>
              <a:t>-Roles must be well-defined in all areas to support effective system management </a:t>
            </a:r>
          </a:p>
          <a:p>
            <a:r>
              <a:rPr lang="en-US" dirty="0" smtClean="0"/>
              <a:t>-Knowledge, education, and experience are vital to each role within the system to ensure its success</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10</a:t>
            </a:fld>
            <a:endParaRPr lang="en-US"/>
          </a:p>
        </p:txBody>
      </p:sp>
    </p:spTree>
    <p:extLst>
      <p:ext uri="{BB962C8B-B14F-4D97-AF65-F5344CB8AC3E}">
        <p14:creationId xmlns:p14="http://schemas.microsoft.com/office/powerpoint/2010/main" val="60168454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-Unforeseen changes are likely to occur within the clinical microsystem</a:t>
            </a:r>
          </a:p>
          <a:p>
            <a:r>
              <a:rPr lang="en-US" dirty="0" smtClean="0"/>
              <a:t>-Therefore, triage protocols must be in place to properly evaluate patients and to determine the appropriate course of action</a:t>
            </a:r>
          </a:p>
          <a:p>
            <a:r>
              <a:rPr lang="en-US" dirty="0" smtClean="0"/>
              <a:t>-Immediate care needs must also be identified and the appropriate action must be taken under urgent circumstances </a:t>
            </a:r>
          </a:p>
          <a:p>
            <a:r>
              <a:rPr lang="en-US" dirty="0" smtClean="0"/>
              <a:t>-Built-in frameworks must be in place to accomplish diagnostic and treatment objectives</a:t>
            </a:r>
          </a:p>
          <a:p>
            <a:r>
              <a:rPr lang="en-US" dirty="0" smtClean="0"/>
              <a:t>-A coordinated protocol must be in place to address unforeseen events</a:t>
            </a:r>
          </a:p>
          <a:p>
            <a:endParaRPr lang="en-US" dirty="0" smtClean="0"/>
          </a:p>
        </p:txBody>
      </p:sp>
      <p:sp>
        <p:nvSpPr>
          <p:cNvPr id="4" name="Slide Number Placeholder 3"/>
          <p:cNvSpPr>
            <a:spLocks noGrp="1"/>
          </p:cNvSpPr>
          <p:nvPr>
            <p:ph type="sldNum" sz="quarter" idx="10"/>
          </p:nvPr>
        </p:nvSpPr>
        <p:spPr/>
        <p:txBody>
          <a:bodyPr/>
          <a:lstStyle/>
          <a:p>
            <a:fld id="{1C36D5D8-8DCB-4300-9250-2F8B999775F8}" type="slidenum">
              <a:rPr lang="en-US" smtClean="0"/>
              <a:t>11</a:t>
            </a:fld>
            <a:endParaRPr lang="en-US"/>
          </a:p>
        </p:txBody>
      </p:sp>
    </p:spTree>
    <p:extLst>
      <p:ext uri="{BB962C8B-B14F-4D97-AF65-F5344CB8AC3E}">
        <p14:creationId xmlns:p14="http://schemas.microsoft.com/office/powerpoint/2010/main" val="31173503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flowchart represents the primary steps associated with Lilly Walden’s case and the level of action that is required at each step in order to ensure that she receives timely and high quality care at all levels of the process</a:t>
            </a:r>
          </a:p>
          <a:p>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12</a:t>
            </a:fld>
            <a:endParaRPr lang="en-US"/>
          </a:p>
        </p:txBody>
      </p:sp>
    </p:spTree>
    <p:extLst>
      <p:ext uri="{BB962C8B-B14F-4D97-AF65-F5344CB8AC3E}">
        <p14:creationId xmlns:p14="http://schemas.microsoft.com/office/powerpoint/2010/main" val="30519960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-Clinical microsystems encompass many different areas of healthcare practice in order to promote efficient care and treatment </a:t>
            </a:r>
          </a:p>
          <a:p>
            <a:r>
              <a:rPr lang="en-US" dirty="0" smtClean="0"/>
              <a:t>-Proper coordination of care is essential to the utilization of protocols that will triage and manage patients accordingly, including movement of urgent patients to the front of the line</a:t>
            </a:r>
          </a:p>
          <a:p>
            <a:r>
              <a:rPr lang="en-US" dirty="0" smtClean="0"/>
              <a:t>-The example case study provides a framework for improving clinical microsystem delivery through coordinated care and treatment efforts by all system members so that the desired results are achieved </a:t>
            </a:r>
          </a:p>
        </p:txBody>
      </p:sp>
      <p:sp>
        <p:nvSpPr>
          <p:cNvPr id="4" name="Slide Number Placeholder 3"/>
          <p:cNvSpPr>
            <a:spLocks noGrp="1"/>
          </p:cNvSpPr>
          <p:nvPr>
            <p:ph type="sldNum" sz="quarter" idx="10"/>
          </p:nvPr>
        </p:nvSpPr>
        <p:spPr/>
        <p:txBody>
          <a:bodyPr/>
          <a:lstStyle/>
          <a:p>
            <a:fld id="{1C36D5D8-8DCB-4300-9250-2F8B999775F8}" type="slidenum">
              <a:rPr lang="en-US" smtClean="0"/>
              <a:t>13</a:t>
            </a:fld>
            <a:endParaRPr lang="en-US"/>
          </a:p>
        </p:txBody>
      </p:sp>
    </p:spTree>
    <p:extLst>
      <p:ext uri="{BB962C8B-B14F-4D97-AF65-F5344CB8AC3E}">
        <p14:creationId xmlns:p14="http://schemas.microsoft.com/office/powerpoint/2010/main" val="28341278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modern healthcare systems, patient care is governed by many different resources that support a model known as a clinical microsystem</a:t>
            </a:r>
          </a:p>
          <a:p>
            <a:r>
              <a:rPr lang="en-US" dirty="0" smtClean="0"/>
              <a:t>-Many individuals, including patients and healthcare providers, interact within a given system in order to accomplish all required elements of care and treatment</a:t>
            </a:r>
          </a:p>
          <a:p>
            <a:r>
              <a:rPr lang="en-US" dirty="0" smtClean="0"/>
              <a:t>-Clinical microsystems serve patients as well as providers of care, such as nurses, physicians, technicians, and therapists, among others</a:t>
            </a:r>
          </a:p>
          <a:p>
            <a:r>
              <a:rPr lang="en-US" dirty="0" smtClean="0"/>
              <a:t>-Healthcare systems are comprised of the sum of many different parts, and these smaller components engage different participants in the healthcare process</a:t>
            </a:r>
          </a:p>
        </p:txBody>
      </p:sp>
      <p:sp>
        <p:nvSpPr>
          <p:cNvPr id="4" name="Slide Number Placeholder 3"/>
          <p:cNvSpPr>
            <a:spLocks noGrp="1"/>
          </p:cNvSpPr>
          <p:nvPr>
            <p:ph type="sldNum" sz="quarter" idx="10"/>
          </p:nvPr>
        </p:nvSpPr>
        <p:spPr/>
        <p:txBody>
          <a:bodyPr/>
          <a:lstStyle/>
          <a:p>
            <a:fld id="{1C36D5D8-8DCB-4300-9250-2F8B999775F8}" type="slidenum">
              <a:rPr lang="en-US" smtClean="0"/>
              <a:t>2</a:t>
            </a:fld>
            <a:endParaRPr lang="en-US"/>
          </a:p>
        </p:txBody>
      </p:sp>
    </p:spTree>
    <p:extLst>
      <p:ext uri="{BB962C8B-B14F-4D97-AF65-F5344CB8AC3E}">
        <p14:creationId xmlns:p14="http://schemas.microsoft.com/office/powerpoint/2010/main" val="383125403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-Lilly Walden, an active and healthy woman in her mid-40s, is experiencing fever and pain in her right lower quadrant</a:t>
            </a:r>
          </a:p>
          <a:p>
            <a:r>
              <a:rPr lang="en-US" dirty="0" smtClean="0"/>
              <a:t>-She contacts her physician’s office who uses a triage protocol with a computer algorithm to classify Lilly’s case as urgent, and the nurse practitioner conducts a telephone interview</a:t>
            </a:r>
          </a:p>
          <a:p>
            <a:r>
              <a:rPr lang="en-US" dirty="0" smtClean="0"/>
              <a:t>-Lilly visits the office and has a 102 degree fever, is sweating, and experiencing pain in her right lower quadrant</a:t>
            </a:r>
          </a:p>
          <a:p>
            <a:r>
              <a:rPr lang="en-US" dirty="0" smtClean="0"/>
              <a:t>-She is immediately referred to the emergency room for further evaluation and is taken from the doctor’s office by ambulance </a:t>
            </a:r>
          </a:p>
          <a:p>
            <a:r>
              <a:rPr lang="en-US" dirty="0" smtClean="0"/>
              <a:t>-Lilly is diagnosed with appendicitis, which requires immediate treatment to avoid a rupture; she signs a consent form to have the surgery and communicates with her husband regarding the care of their children</a:t>
            </a:r>
          </a:p>
          <a:p>
            <a:r>
              <a:rPr lang="en-US" dirty="0" smtClean="0"/>
              <a:t>-In the interim, Lilly is administered oxygen, IV fluids, as well as pain and anti-nausea medications for her condition </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3</a:t>
            </a:fld>
            <a:endParaRPr lang="en-US"/>
          </a:p>
        </p:txBody>
      </p:sp>
    </p:spTree>
    <p:extLst>
      <p:ext uri="{BB962C8B-B14F-4D97-AF65-F5344CB8AC3E}">
        <p14:creationId xmlns:p14="http://schemas.microsoft.com/office/powerpoint/2010/main" val="33373312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this case, Lilly is concerned for her family</a:t>
            </a:r>
          </a:p>
          <a:p>
            <a:r>
              <a:rPr lang="en-US" dirty="0" smtClean="0"/>
              <a:t>-Her husband Tom has been notified of her condition and has arrived in the emergency room</a:t>
            </a:r>
          </a:p>
          <a:p>
            <a:r>
              <a:rPr lang="en-US" dirty="0" smtClean="0"/>
              <a:t>-She is concerned regarding the care of her three children while she is in the hospital, but Tom has reassured her that they will be cared for by his sister</a:t>
            </a:r>
          </a:p>
          <a:p>
            <a:r>
              <a:rPr lang="en-US" dirty="0" smtClean="0"/>
              <a:t>-Tom also contacts her supervisor to provide an update regarding her current condition </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4</a:t>
            </a:fld>
            <a:endParaRPr lang="en-US"/>
          </a:p>
        </p:txBody>
      </p:sp>
    </p:spTree>
    <p:extLst>
      <p:ext uri="{BB962C8B-B14F-4D97-AF65-F5344CB8AC3E}">
        <p14:creationId xmlns:p14="http://schemas.microsoft.com/office/powerpoint/2010/main" val="42222441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-Lilly’s condition has disrupted her life significantly in the interim</a:t>
            </a:r>
            <a:endParaRPr lang="en-US" baseline="-25000" dirty="0" smtClean="0"/>
          </a:p>
          <a:p>
            <a:pPr marL="171450" indent="-171450">
              <a:buFontTx/>
              <a:buChar char="-"/>
            </a:pPr>
            <a:r>
              <a:rPr lang="en-US" dirty="0" smtClean="0"/>
              <a:t>She requires children care and her husband has just returned home from his job as an international pilot </a:t>
            </a:r>
          </a:p>
          <a:p>
            <a:pPr marL="171450" indent="-171450">
              <a:buFontTx/>
              <a:buChar char="-"/>
            </a:pPr>
            <a:r>
              <a:rPr lang="en-US" dirty="0" smtClean="0"/>
              <a:t>Dr. Woods, her physician, has been interrupted during her visit with another patient in order to address Lilly’s case</a:t>
            </a:r>
          </a:p>
          <a:p>
            <a:pPr marL="171450" indent="-171450">
              <a:buFontTx/>
              <a:buChar char="-"/>
            </a:pPr>
            <a:r>
              <a:rPr lang="en-US" dirty="0" smtClean="0"/>
              <a:t>Dr. Woods’ other patients must wait to be seen so that Lilly’s case is properly managed</a:t>
            </a:r>
          </a:p>
          <a:p>
            <a:pPr marL="171450" indent="-171450">
              <a:buFontTx/>
              <a:buChar char="-"/>
            </a:pPr>
            <a:r>
              <a:rPr lang="en-US" dirty="0" smtClean="0"/>
              <a:t>These patients may reschedule their appointments if necessary</a:t>
            </a:r>
          </a:p>
          <a:p>
            <a:pPr marL="171450" indent="-171450">
              <a:buFontTx/>
              <a:buChar char="-"/>
            </a:pPr>
            <a:r>
              <a:rPr lang="en-US" dirty="0" smtClean="0"/>
              <a:t>The emergency room makes Lilly’s case a priority due to its urgency; therefore, other patients must wait for evaluation and treatment</a:t>
            </a:r>
          </a:p>
          <a:p>
            <a:pPr marL="171450" indent="-171450">
              <a:buFontTx/>
              <a:buChar char="-"/>
            </a:pPr>
            <a:endParaRPr lang="en-US" dirty="0" smtClean="0"/>
          </a:p>
        </p:txBody>
      </p:sp>
      <p:sp>
        <p:nvSpPr>
          <p:cNvPr id="4" name="Slide Number Placeholder 3"/>
          <p:cNvSpPr>
            <a:spLocks noGrp="1"/>
          </p:cNvSpPr>
          <p:nvPr>
            <p:ph type="sldNum" sz="quarter" idx="10"/>
          </p:nvPr>
        </p:nvSpPr>
        <p:spPr/>
        <p:txBody>
          <a:bodyPr/>
          <a:lstStyle/>
          <a:p>
            <a:fld id="{1C36D5D8-8DCB-4300-9250-2F8B999775F8}" type="slidenum">
              <a:rPr lang="en-US" smtClean="0"/>
              <a:t>5</a:t>
            </a:fld>
            <a:endParaRPr lang="en-US"/>
          </a:p>
        </p:txBody>
      </p:sp>
    </p:spTree>
    <p:extLst>
      <p:ext uri="{BB962C8B-B14F-4D97-AF65-F5344CB8AC3E}">
        <p14:creationId xmlns:p14="http://schemas.microsoft.com/office/powerpoint/2010/main" val="41310829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practice-specific triage protocol is instrumental in establishing a critical analysis of each patient and health status</a:t>
            </a:r>
          </a:p>
          <a:p>
            <a:r>
              <a:rPr lang="en-US" dirty="0" smtClean="0"/>
              <a:t>-Cases are handed off to nurse practitioners in the event that they are urgent</a:t>
            </a:r>
          </a:p>
          <a:p>
            <a:r>
              <a:rPr lang="en-US" dirty="0" smtClean="0"/>
              <a:t>-Examination protocols are more comprehensive when patients look unwell</a:t>
            </a:r>
          </a:p>
          <a:p>
            <a:r>
              <a:rPr lang="en-US" dirty="0" smtClean="0"/>
              <a:t>-Less urgent patients are required to wait longer when physicians must examine urgent patients </a:t>
            </a:r>
          </a:p>
          <a:p>
            <a:r>
              <a:rPr lang="en-US" dirty="0" smtClean="0"/>
              <a:t>-Emergency services coordination is an immediate process</a:t>
            </a:r>
          </a:p>
          <a:p>
            <a:r>
              <a:rPr lang="en-US" dirty="0" smtClean="0"/>
              <a:t>-The emergency room also has its own handoffs and protocol-based interventions </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6</a:t>
            </a:fld>
            <a:endParaRPr lang="en-US"/>
          </a:p>
        </p:txBody>
      </p:sp>
    </p:spTree>
    <p:extLst>
      <p:ext uri="{BB962C8B-B14F-4D97-AF65-F5344CB8AC3E}">
        <p14:creationId xmlns:p14="http://schemas.microsoft.com/office/powerpoint/2010/main" val="8181786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clinical microsystem must be fully aligned with patient care needs so that patients are treated on a priority basis</a:t>
            </a:r>
          </a:p>
          <a:p>
            <a:r>
              <a:rPr lang="en-US" dirty="0" smtClean="0"/>
              <a:t>-Patients are the primary users of the clinical microsystem and must be treated accordingly</a:t>
            </a:r>
          </a:p>
          <a:p>
            <a:r>
              <a:rPr lang="en-US" dirty="0" smtClean="0"/>
              <a:t>-Those persons with specific knowledge of patient care and treatment must be in place to manage patients effectively through the system</a:t>
            </a:r>
          </a:p>
          <a:p>
            <a:r>
              <a:rPr lang="en-US" dirty="0" smtClean="0"/>
              <a:t>-Care and treatment services must be timely and efficient </a:t>
            </a:r>
          </a:p>
          <a:p>
            <a:r>
              <a:rPr lang="en-US" dirty="0" smtClean="0"/>
              <a:t>-Each component of the clinical microsystem must coexist effectively</a:t>
            </a:r>
          </a:p>
          <a:p>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7</a:t>
            </a:fld>
            <a:endParaRPr lang="en-US"/>
          </a:p>
        </p:txBody>
      </p:sp>
    </p:spTree>
    <p:extLst>
      <p:ext uri="{BB962C8B-B14F-4D97-AF65-F5344CB8AC3E}">
        <p14:creationId xmlns:p14="http://schemas.microsoft.com/office/powerpoint/2010/main" val="525659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-Potential barriers to the clinical microsystem often exist; therefore minimization of these barriers is essential</a:t>
            </a:r>
          </a:p>
          <a:p>
            <a:r>
              <a:rPr lang="en-US" dirty="0" smtClean="0"/>
              <a:t>-Clinical terminology/common language must be used by all members</a:t>
            </a:r>
          </a:p>
          <a:p>
            <a:r>
              <a:rPr lang="en-US" dirty="0" smtClean="0"/>
              <a:t>-Cultural differences in clinical departments must be minimized </a:t>
            </a:r>
          </a:p>
          <a:p>
            <a:r>
              <a:rPr lang="en-US" dirty="0" smtClean="0"/>
              <a:t>-All members of the clinical microsystem must be active and present</a:t>
            </a:r>
          </a:p>
          <a:p>
            <a:r>
              <a:rPr lang="en-US" dirty="0" smtClean="0"/>
              <a:t>-Applications within the clinical microsystem must be aligned and congruent</a:t>
            </a:r>
          </a:p>
        </p:txBody>
      </p:sp>
      <p:sp>
        <p:nvSpPr>
          <p:cNvPr id="4" name="Slide Number Placeholder 3"/>
          <p:cNvSpPr>
            <a:spLocks noGrp="1"/>
          </p:cNvSpPr>
          <p:nvPr>
            <p:ph type="sldNum" sz="quarter" idx="10"/>
          </p:nvPr>
        </p:nvSpPr>
        <p:spPr/>
        <p:txBody>
          <a:bodyPr/>
          <a:lstStyle/>
          <a:p>
            <a:fld id="{1C36D5D8-8DCB-4300-9250-2F8B999775F8}" type="slidenum">
              <a:rPr lang="en-US" smtClean="0"/>
              <a:t>8</a:t>
            </a:fld>
            <a:endParaRPr lang="en-US"/>
          </a:p>
        </p:txBody>
      </p:sp>
    </p:spTree>
    <p:extLst>
      <p:ext uri="{BB962C8B-B14F-4D97-AF65-F5344CB8AC3E}">
        <p14:creationId xmlns:p14="http://schemas.microsoft.com/office/powerpoint/2010/main" val="26770719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-All levels of the clinical microsystem must communicate effectively regarding common issues of importance</a:t>
            </a:r>
          </a:p>
          <a:p>
            <a:r>
              <a:rPr lang="en-US" dirty="0" smtClean="0"/>
              <a:t>-Communication must be reevaluated on a daily basis</a:t>
            </a:r>
          </a:p>
          <a:p>
            <a:r>
              <a:rPr lang="en-US" dirty="0" smtClean="0"/>
              <a:t>-Interpersonal skills must be appropriate for system conditions</a:t>
            </a:r>
          </a:p>
          <a:p>
            <a:r>
              <a:rPr lang="en-US" dirty="0" smtClean="0"/>
              <a:t>-Poor communication will have a negative impact on system outcomes</a:t>
            </a:r>
          </a:p>
          <a:p>
            <a:r>
              <a:rPr lang="en-US" dirty="0" smtClean="0"/>
              <a:t>-Thinking and reasoning are critical in promoting effective communication within the clinical microsystem </a:t>
            </a:r>
            <a:endParaRPr lang="en-US" dirty="0"/>
          </a:p>
        </p:txBody>
      </p:sp>
      <p:sp>
        <p:nvSpPr>
          <p:cNvPr id="4" name="Slide Number Placeholder 3"/>
          <p:cNvSpPr>
            <a:spLocks noGrp="1"/>
          </p:cNvSpPr>
          <p:nvPr>
            <p:ph type="sldNum" sz="quarter" idx="10"/>
          </p:nvPr>
        </p:nvSpPr>
        <p:spPr/>
        <p:txBody>
          <a:bodyPr/>
          <a:lstStyle/>
          <a:p>
            <a:fld id="{1C36D5D8-8DCB-4300-9250-2F8B999775F8}" type="slidenum">
              <a:rPr lang="en-US" smtClean="0"/>
              <a:t>9</a:t>
            </a:fld>
            <a:endParaRPr lang="en-US"/>
          </a:p>
        </p:txBody>
      </p:sp>
    </p:spTree>
    <p:extLst>
      <p:ext uri="{BB962C8B-B14F-4D97-AF65-F5344CB8AC3E}">
        <p14:creationId xmlns:p14="http://schemas.microsoft.com/office/powerpoint/2010/main" val="246155701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3658767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en-US" smtClean="0"/>
              <a:t>Click icon to add picture</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375433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517010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7667140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en-US" smtClean="0"/>
              <a:t>Click to edit Master title style</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5132437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83707433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en-US" smtClean="0"/>
              <a:t>Click icon to add picture</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72088128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24467281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92925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4905578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0164084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94612308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41410" y="3073397"/>
            <a:ext cx="4878391"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3073397"/>
            <a:ext cx="4875210" cy="271780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121568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315233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1880632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467073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61BEF0D-F0BB-DE4B-95CE-6DB70DBA9567}" type="datetimeFigureOut">
              <a:rPr lang="en-US" smtClean="0"/>
              <a:pPr/>
              <a:t>3/28/2014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526823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B61BEF0D-F0BB-DE4B-95CE-6DB70DBA9567}" type="datetimeFigureOut">
              <a:rPr lang="en-US" smtClean="0"/>
              <a:pPr/>
              <a:t>3/28/2014</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4267547975"/>
      </p:ext>
    </p:extLst>
  </p:cSld>
  <p:clrMap bg1="dk1" tx1="lt1" bg2="dk2" tx2="lt2" accent1="accent1" accent2="accent2" accent3="accent3" accent4="accent4" accent5="accent5" accent6="accent6" hlink="hlink" folHlink="folHlink"/>
  <p:sldLayoutIdLst>
    <p:sldLayoutId id="2147483758" r:id="rId1"/>
    <p:sldLayoutId id="2147483759" r:id="rId2"/>
    <p:sldLayoutId id="2147483760" r:id="rId3"/>
    <p:sldLayoutId id="2147483761" r:id="rId4"/>
    <p:sldLayoutId id="2147483762" r:id="rId5"/>
    <p:sldLayoutId id="2147483763" r:id="rId6"/>
    <p:sldLayoutId id="2147483764" r:id="rId7"/>
    <p:sldLayoutId id="2147483765" r:id="rId8"/>
    <p:sldLayoutId id="2147483766" r:id="rId9"/>
    <p:sldLayoutId id="2147483767" r:id="rId10"/>
    <p:sldLayoutId id="2147483768" r:id="rId11"/>
    <p:sldLayoutId id="2147483769" r:id="rId12"/>
    <p:sldLayoutId id="2147483770" r:id="rId13"/>
    <p:sldLayoutId id="2147483771" r:id="rId14"/>
    <p:sldLayoutId id="2147483772" r:id="rId15"/>
    <p:sldLayoutId id="2147483773" r:id="rId16"/>
    <p:sldLayoutId id="2147483774"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google.com/url?sa=t&amp;rct=j&amp;q=&amp;esrc=s&amp;source=web&amp;cd=1&amp;cad=rja&amp;uact=8&amp;ved=0CCkQFjAA&amp;url=http%3A%2F%2Fwww.wal"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pPr algn="ctr"/>
            <a:r>
              <a:rPr lang="en-US" dirty="0" smtClean="0"/>
              <a:t>Clinical microsystems Case study</a:t>
            </a:r>
            <a:endParaRPr lang="en-US" dirty="0"/>
          </a:p>
        </p:txBody>
      </p:sp>
      <p:sp>
        <p:nvSpPr>
          <p:cNvPr id="6" name="Subtitle 5"/>
          <p:cNvSpPr>
            <a:spLocks noGrp="1"/>
          </p:cNvSpPr>
          <p:nvPr>
            <p:ph type="subTitle" idx="1"/>
          </p:nvPr>
        </p:nvSpPr>
        <p:spPr/>
        <p:txBody>
          <a:bodyPr>
            <a:normAutofit fontScale="92500" lnSpcReduction="20000"/>
          </a:bodyPr>
          <a:lstStyle/>
          <a:p>
            <a:pPr algn="ctr"/>
            <a:r>
              <a:rPr lang="en-US" dirty="0" smtClean="0"/>
              <a:t>Name</a:t>
            </a:r>
          </a:p>
          <a:p>
            <a:pPr algn="ctr"/>
            <a:r>
              <a:rPr lang="en-US" dirty="0" smtClean="0"/>
              <a:t>Course</a:t>
            </a:r>
          </a:p>
          <a:p>
            <a:pPr algn="ctr"/>
            <a:r>
              <a:rPr lang="en-US" dirty="0" smtClean="0"/>
              <a:t>Professor </a:t>
            </a:r>
          </a:p>
          <a:p>
            <a:pPr algn="ctr"/>
            <a:r>
              <a:rPr lang="en-US" dirty="0" smtClean="0"/>
              <a:t>Date</a:t>
            </a:r>
          </a:p>
        </p:txBody>
      </p:sp>
    </p:spTree>
    <p:extLst>
      <p:ext uri="{BB962C8B-B14F-4D97-AF65-F5344CB8AC3E}">
        <p14:creationId xmlns:p14="http://schemas.microsoft.com/office/powerpoint/2010/main" val="287660144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2" y="182100"/>
            <a:ext cx="9905998" cy="1478570"/>
          </a:xfrm>
        </p:spPr>
        <p:txBody>
          <a:bodyPr/>
          <a:lstStyle/>
          <a:p>
            <a:pPr algn="ctr"/>
            <a:r>
              <a:rPr lang="en-US" dirty="0" smtClean="0"/>
              <a:t>Clinical microsystems Case study</a:t>
            </a:r>
            <a:br>
              <a:rPr lang="en-US" dirty="0" smtClean="0"/>
            </a:br>
            <a:r>
              <a:rPr lang="en-US" dirty="0" smtClean="0"/>
              <a:t>roles within the clinical microsystem</a:t>
            </a:r>
            <a:endParaRPr lang="en-US" dirty="0"/>
          </a:p>
        </p:txBody>
      </p:sp>
      <p:sp>
        <p:nvSpPr>
          <p:cNvPr id="5" name="Content Placeholder 4"/>
          <p:cNvSpPr>
            <a:spLocks noGrp="1"/>
          </p:cNvSpPr>
          <p:nvPr>
            <p:ph idx="1"/>
          </p:nvPr>
        </p:nvSpPr>
        <p:spPr>
          <a:xfrm>
            <a:off x="1141412" y="1579418"/>
            <a:ext cx="9905999" cy="4211783"/>
          </a:xfrm>
        </p:spPr>
        <p:txBody>
          <a:bodyPr>
            <a:noAutofit/>
          </a:bodyPr>
          <a:lstStyle/>
          <a:p>
            <a:r>
              <a:rPr lang="en-US" sz="2800" dirty="0" smtClean="0"/>
              <a:t>Clinical microsystems encompass many different roles</a:t>
            </a:r>
          </a:p>
          <a:p>
            <a:r>
              <a:rPr lang="en-US" sz="2800" dirty="0" smtClean="0"/>
              <a:t>Nurses, physicians, emergency personnel (paramedics, EMTs) technicians, and patient care assistants are key players in the clinical microsystem</a:t>
            </a:r>
          </a:p>
          <a:p>
            <a:r>
              <a:rPr lang="en-US" sz="2800" dirty="0" smtClean="0"/>
              <a:t>Roles must be well-defined and appropriate in supporting effective system management</a:t>
            </a:r>
          </a:p>
          <a:p>
            <a:r>
              <a:rPr lang="en-US" sz="2800" dirty="0" smtClean="0"/>
              <a:t>The appropriate knowledge, education, and experience are vital for each role within the clinical microsystem</a:t>
            </a:r>
            <a:endParaRPr lang="en-US" sz="2800" dirty="0"/>
          </a:p>
        </p:txBody>
      </p:sp>
    </p:spTree>
    <p:extLst>
      <p:ext uri="{BB962C8B-B14F-4D97-AF65-F5344CB8AC3E}">
        <p14:creationId xmlns:p14="http://schemas.microsoft.com/office/powerpoint/2010/main" val="2200285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88581"/>
            <a:ext cx="9905998" cy="1478570"/>
          </a:xfrm>
        </p:spPr>
        <p:txBody>
          <a:bodyPr>
            <a:normAutofit fontScale="90000"/>
          </a:bodyPr>
          <a:lstStyle/>
          <a:p>
            <a:pPr algn="ctr"/>
            <a:r>
              <a:rPr lang="en-US" dirty="0" smtClean="0"/>
              <a:t>Clinical microsystems Case study</a:t>
            </a:r>
            <a:br>
              <a:rPr lang="en-US" dirty="0" smtClean="0"/>
            </a:br>
            <a:r>
              <a:rPr lang="en-US" dirty="0" smtClean="0"/>
              <a:t>potential strategies for unforeseen changes</a:t>
            </a:r>
            <a:endParaRPr lang="en-US" dirty="0"/>
          </a:p>
        </p:txBody>
      </p:sp>
      <p:sp>
        <p:nvSpPr>
          <p:cNvPr id="5" name="Content Placeholder 4"/>
          <p:cNvSpPr>
            <a:spLocks noGrp="1"/>
          </p:cNvSpPr>
          <p:nvPr>
            <p:ph idx="1"/>
          </p:nvPr>
        </p:nvSpPr>
        <p:spPr>
          <a:xfrm>
            <a:off x="1141413" y="1418213"/>
            <a:ext cx="9905999" cy="5044931"/>
          </a:xfrm>
        </p:spPr>
        <p:txBody>
          <a:bodyPr>
            <a:normAutofit/>
          </a:bodyPr>
          <a:lstStyle/>
          <a:p>
            <a:r>
              <a:rPr lang="en-US" sz="2800" dirty="0" smtClean="0"/>
              <a:t>Triage protocols must be in place in order to evaluate patients and to determine the appropriate course of action</a:t>
            </a:r>
          </a:p>
          <a:p>
            <a:r>
              <a:rPr lang="en-US" sz="2800" dirty="0" smtClean="0"/>
              <a:t>Immediate care needs must be identified and action must be taken when the circumstances become urgent</a:t>
            </a:r>
          </a:p>
          <a:p>
            <a:r>
              <a:rPr lang="en-US" sz="2800" dirty="0" smtClean="0"/>
              <a:t>The clinical microsystem must possess built-in frameworks to accomplish diagnostic and treatment objectives in a timely manner</a:t>
            </a:r>
          </a:p>
          <a:p>
            <a:r>
              <a:rPr lang="en-US" sz="2800" dirty="0" smtClean="0"/>
              <a:t>Each component requires a coordinated protocol to address unforeseen events as quickly as possible </a:t>
            </a:r>
            <a:endParaRPr lang="en-US" sz="2800" dirty="0"/>
          </a:p>
        </p:txBody>
      </p:sp>
    </p:spTree>
    <p:extLst>
      <p:ext uri="{BB962C8B-B14F-4D97-AF65-F5344CB8AC3E}">
        <p14:creationId xmlns:p14="http://schemas.microsoft.com/office/powerpoint/2010/main" val="11663757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24540" y="275618"/>
            <a:ext cx="9905998" cy="1478570"/>
          </a:xfrm>
        </p:spPr>
        <p:txBody>
          <a:bodyPr/>
          <a:lstStyle/>
          <a:p>
            <a:pPr algn="ctr"/>
            <a:r>
              <a:rPr lang="en-US" dirty="0" smtClean="0"/>
              <a:t>Clinical microsystems Case study</a:t>
            </a:r>
            <a:br>
              <a:rPr lang="en-US" dirty="0" smtClean="0"/>
            </a:br>
            <a:r>
              <a:rPr lang="en-US" dirty="0" smtClean="0"/>
              <a:t>Deployment Flowchart</a:t>
            </a:r>
            <a:endParaRPr lang="en-US" dirty="0"/>
          </a:p>
        </p:txBody>
      </p:sp>
      <p:graphicFrame>
        <p:nvGraphicFramePr>
          <p:cNvPr id="6" name="Content Placeholder 5"/>
          <p:cNvGraphicFramePr>
            <a:graphicFrameLocks noGrp="1"/>
          </p:cNvGraphicFramePr>
          <p:nvPr>
            <p:ph idx="1"/>
            <p:extLst>
              <p:ext uri="{D42A27DB-BD31-4B8C-83A1-F6EECF244321}">
                <p14:modId xmlns:p14="http://schemas.microsoft.com/office/powerpoint/2010/main" val="1846178426"/>
              </p:ext>
            </p:extLst>
          </p:nvPr>
        </p:nvGraphicFramePr>
        <p:xfrm>
          <a:off x="1141413" y="1901536"/>
          <a:ext cx="9906000" cy="388966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46979124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2" y="234054"/>
            <a:ext cx="9905998" cy="1478570"/>
          </a:xfrm>
        </p:spPr>
        <p:txBody>
          <a:bodyPr/>
          <a:lstStyle/>
          <a:p>
            <a:pPr algn="ctr"/>
            <a:r>
              <a:rPr lang="en-US" dirty="0" smtClean="0"/>
              <a:t>Clinical microsystems Case study</a:t>
            </a:r>
            <a:br>
              <a:rPr lang="en-US" dirty="0" smtClean="0"/>
            </a:br>
            <a:r>
              <a:rPr lang="en-US" dirty="0" smtClean="0"/>
              <a:t>Conclusion</a:t>
            </a:r>
            <a:endParaRPr lang="en-US" dirty="0"/>
          </a:p>
        </p:txBody>
      </p:sp>
      <p:sp>
        <p:nvSpPr>
          <p:cNvPr id="5" name="Content Placeholder 4"/>
          <p:cNvSpPr>
            <a:spLocks noGrp="1"/>
          </p:cNvSpPr>
          <p:nvPr>
            <p:ph idx="1"/>
          </p:nvPr>
        </p:nvSpPr>
        <p:spPr>
          <a:xfrm>
            <a:off x="1141412" y="1712624"/>
            <a:ext cx="9905999" cy="4698567"/>
          </a:xfrm>
        </p:spPr>
        <p:txBody>
          <a:bodyPr>
            <a:normAutofit fontScale="92500" lnSpcReduction="10000"/>
          </a:bodyPr>
          <a:lstStyle/>
          <a:p>
            <a:r>
              <a:rPr lang="en-US" sz="2800" dirty="0" smtClean="0"/>
              <a:t>Clinical microsystems encompass many different areas to improve quality of patient care </a:t>
            </a:r>
          </a:p>
          <a:p>
            <a:r>
              <a:rPr lang="en-US" sz="2800" dirty="0" smtClean="0"/>
              <a:t>The proper coordination of care is essential to enable all patients to undergo evaluation based, using established protocols</a:t>
            </a:r>
          </a:p>
          <a:p>
            <a:pPr lvl="1"/>
            <a:r>
              <a:rPr lang="en-US" sz="2400" dirty="0" smtClean="0"/>
              <a:t>Patients with urgent issues must be triaged quickly to obtain immediate treatment</a:t>
            </a:r>
          </a:p>
          <a:p>
            <a:r>
              <a:rPr lang="en-US" sz="2800" dirty="0" smtClean="0"/>
              <a:t>The case study supports the need for an active and all-encompassing clinical microsystem to meet the needs of patients</a:t>
            </a:r>
          </a:p>
          <a:p>
            <a:r>
              <a:rPr lang="en-US" sz="2800" dirty="0" smtClean="0"/>
              <a:t>All key players must be active participants in the process to achieve effective results</a:t>
            </a:r>
          </a:p>
          <a:p>
            <a:endParaRPr lang="en-US" dirty="0" smtClean="0"/>
          </a:p>
          <a:p>
            <a:pPr lvl="1"/>
            <a:endParaRPr lang="en-US" dirty="0" smtClean="0"/>
          </a:p>
        </p:txBody>
      </p:sp>
    </p:spTree>
    <p:extLst>
      <p:ext uri="{BB962C8B-B14F-4D97-AF65-F5344CB8AC3E}">
        <p14:creationId xmlns:p14="http://schemas.microsoft.com/office/powerpoint/2010/main" val="115444973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pPr algn="ctr"/>
            <a:r>
              <a:rPr lang="en-US" dirty="0" smtClean="0"/>
              <a:t>Clinical microsystems Case study</a:t>
            </a:r>
            <a:br>
              <a:rPr lang="en-US" dirty="0" smtClean="0"/>
            </a:br>
            <a:r>
              <a:rPr lang="en-US" dirty="0" smtClean="0"/>
              <a:t>References</a:t>
            </a:r>
            <a:endParaRPr lang="en-US" dirty="0"/>
          </a:p>
        </p:txBody>
      </p:sp>
      <p:sp>
        <p:nvSpPr>
          <p:cNvPr id="5" name="Content Placeholder 4"/>
          <p:cNvSpPr>
            <a:spLocks noGrp="1"/>
          </p:cNvSpPr>
          <p:nvPr>
            <p:ph idx="1"/>
          </p:nvPr>
        </p:nvSpPr>
        <p:spPr>
          <a:xfrm>
            <a:off x="1141412" y="1984664"/>
            <a:ext cx="9905999" cy="4447309"/>
          </a:xfrm>
        </p:spPr>
        <p:txBody>
          <a:bodyPr>
            <a:normAutofit/>
          </a:bodyPr>
          <a:lstStyle/>
          <a:p>
            <a:r>
              <a:rPr lang="en-US" sz="1400" dirty="0"/>
              <a:t>**</a:t>
            </a:r>
            <a:r>
              <a:rPr lang="en-US" sz="1400" dirty="0" err="1"/>
              <a:t>Barach</a:t>
            </a:r>
            <a:r>
              <a:rPr lang="en-US" sz="1400" dirty="0"/>
              <a:t>, P., &amp; Johnson, J. K. (2006). Understanding the complexity of redesigning care around the clinical microsystem. </a:t>
            </a:r>
            <a:r>
              <a:rPr lang="en-US" sz="1400" i="1" dirty="0"/>
              <a:t>Quality and </a:t>
            </a:r>
            <a:endParaRPr lang="en-US" sz="1400" i="1" dirty="0" smtClean="0"/>
          </a:p>
          <a:p>
            <a:pPr marL="0" indent="0">
              <a:buNone/>
            </a:pPr>
            <a:r>
              <a:rPr lang="en-US" sz="1400" i="1" dirty="0" smtClean="0"/>
              <a:t>	Safety </a:t>
            </a:r>
            <a:r>
              <a:rPr lang="en-US" sz="1400" i="1" dirty="0"/>
              <a:t>in Health Care</a:t>
            </a:r>
            <a:r>
              <a:rPr lang="en-US" sz="1400" dirty="0"/>
              <a:t>, </a:t>
            </a:r>
            <a:r>
              <a:rPr lang="en-US" sz="1400" i="1" dirty="0"/>
              <a:t>15</a:t>
            </a:r>
            <a:r>
              <a:rPr lang="en-US" sz="1400" dirty="0"/>
              <a:t>(</a:t>
            </a:r>
            <a:r>
              <a:rPr lang="en-US" sz="1400" dirty="0" err="1"/>
              <a:t>suppl</a:t>
            </a:r>
            <a:r>
              <a:rPr lang="en-US" sz="1400" dirty="0"/>
              <a:t> 1), i10-i16</a:t>
            </a:r>
            <a:r>
              <a:rPr lang="en-US" sz="1400" dirty="0" smtClean="0"/>
              <a:t>.</a:t>
            </a:r>
          </a:p>
          <a:p>
            <a:r>
              <a:rPr lang="en-US" sz="1400" dirty="0" smtClean="0"/>
              <a:t>Dartmouth College (2004). Clinical microsystem action guide: improving health care by improving your microsystem. Retrieved from</a:t>
            </a:r>
          </a:p>
          <a:p>
            <a:pPr marL="457200" lvl="1" indent="0">
              <a:buNone/>
            </a:pPr>
            <a:r>
              <a:rPr lang="en-US" sz="1000" dirty="0"/>
              <a:t>	</a:t>
            </a:r>
            <a:r>
              <a:rPr lang="en-US" sz="1400" dirty="0"/>
              <a:t>http://clinicalmicrosystem.org/materials/workbooks/action_guide/CMAG040104.pdf</a:t>
            </a:r>
            <a:endParaRPr lang="en-US" sz="1400" dirty="0" smtClean="0"/>
          </a:p>
          <a:p>
            <a:r>
              <a:rPr lang="en-US" sz="1400" dirty="0" err="1" smtClean="0"/>
              <a:t>Kosnik</a:t>
            </a:r>
            <a:r>
              <a:rPr lang="en-US" sz="1400" dirty="0" smtClean="0"/>
              <a:t>, L.K., &amp; Espinosa, J.A. (2003). Microsystems in health care: Part 7. The microsystem as a platform for merging strategic planning	and operations. </a:t>
            </a:r>
            <a:r>
              <a:rPr lang="en-US" sz="1400" i="1" dirty="0" smtClean="0"/>
              <a:t>Joint Commission Journal on Quality and Safety, </a:t>
            </a:r>
            <a:r>
              <a:rPr lang="en-US" sz="1400" dirty="0" smtClean="0"/>
              <a:t>29(9), 452-459.</a:t>
            </a:r>
          </a:p>
          <a:p>
            <a:r>
              <a:rPr lang="en-US" sz="1400" dirty="0" smtClean="0"/>
              <a:t>*</a:t>
            </a:r>
            <a:r>
              <a:rPr lang="en-US" sz="1400" dirty="0" err="1" smtClean="0"/>
              <a:t>Ogrinc</a:t>
            </a:r>
            <a:r>
              <a:rPr lang="en-US" sz="1400" dirty="0" smtClean="0"/>
              <a:t>, G. (2009). Understanding and identifying systems in health care. Retrieved </a:t>
            </a:r>
            <a:r>
              <a:rPr lang="en-US" sz="1400" dirty="0"/>
              <a:t>from </a:t>
            </a:r>
            <a:r>
              <a:rPr lang="en-US" sz="1400" dirty="0" smtClean="0"/>
              <a:t>	</a:t>
            </a:r>
            <a:r>
              <a:rPr lang="en-US" sz="1400" dirty="0" smtClean="0">
                <a:hlinkClick r:id="rId2"/>
              </a:rPr>
              <a:t>http</a:t>
            </a:r>
            <a:r>
              <a:rPr lang="en-US" sz="1400" dirty="0">
                <a:hlinkClick r:id="rId2"/>
              </a:rPr>
              <a:t>://www.google.com/url?sa=t&amp;rct=j&amp;q=&amp;</a:t>
            </a:r>
            <a:r>
              <a:rPr lang="en-US" sz="1400" dirty="0" smtClean="0">
                <a:hlinkClick r:id="rId2"/>
              </a:rPr>
              <a:t>esrc=s&amp;source=web&amp;cd=1&amp;cad=rja&amp;uact=8&amp;ved=0CCkQFjAA&amp;url=http%	3A%2F%2Fwww.wal</a:t>
            </a:r>
            <a:r>
              <a:rPr lang="en-US" sz="1400" dirty="0" smtClean="0"/>
              <a:t>es.nhs.uk%2Fsites3%2FDocuments%2F841%2FCardiff%2520systems%2520in%2520Health%2520Ca	re%2520handout%2520090616.ppt&amp;ei=Kjc2U56yK8HP2wXohYGADA&amp;usg=AFQjCNH3byOPyecI3CvAnbHyYSIKoAqBYA	&amp;sig2=yF-cm0VSXfzxenqZHnIG1A</a:t>
            </a:r>
          </a:p>
        </p:txBody>
      </p:sp>
    </p:spTree>
    <p:extLst>
      <p:ext uri="{BB962C8B-B14F-4D97-AF65-F5344CB8AC3E}">
        <p14:creationId xmlns:p14="http://schemas.microsoft.com/office/powerpoint/2010/main" val="1551413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39596"/>
            <a:ext cx="9905998" cy="1478570"/>
          </a:xfrm>
        </p:spPr>
        <p:txBody>
          <a:bodyPr/>
          <a:lstStyle/>
          <a:p>
            <a:pPr algn="ctr"/>
            <a:r>
              <a:rPr lang="en-US" dirty="0" smtClean="0"/>
              <a:t>Clinical microsystems Case study</a:t>
            </a:r>
            <a:br>
              <a:rPr lang="en-US" dirty="0" smtClean="0"/>
            </a:br>
            <a:r>
              <a:rPr lang="en-US" dirty="0" smtClean="0"/>
              <a:t>Introduction</a:t>
            </a:r>
            <a:endParaRPr lang="en-US" dirty="0"/>
          </a:p>
        </p:txBody>
      </p:sp>
      <p:sp>
        <p:nvSpPr>
          <p:cNvPr id="5" name="Content Placeholder 4"/>
          <p:cNvSpPr>
            <a:spLocks noGrp="1"/>
          </p:cNvSpPr>
          <p:nvPr>
            <p:ph idx="1"/>
          </p:nvPr>
        </p:nvSpPr>
        <p:spPr>
          <a:xfrm>
            <a:off x="1141412" y="1496291"/>
            <a:ext cx="9905999" cy="4540827"/>
          </a:xfrm>
        </p:spPr>
        <p:txBody>
          <a:bodyPr>
            <a:normAutofit fontScale="55000" lnSpcReduction="20000"/>
          </a:bodyPr>
          <a:lstStyle/>
          <a:p>
            <a:r>
              <a:rPr lang="en-US" sz="5900" dirty="0" smtClean="0"/>
              <a:t>Modern patient care must be designed in conjunction with clinical microsystems</a:t>
            </a:r>
          </a:p>
          <a:p>
            <a:r>
              <a:rPr lang="en-US" sz="5900" dirty="0" smtClean="0"/>
              <a:t>Individual system interaction poses an opportunity to streamline operations to improve patient care outcomes</a:t>
            </a:r>
          </a:p>
          <a:p>
            <a:r>
              <a:rPr lang="en-US" sz="5900" dirty="0" smtClean="0"/>
              <a:t>Clinical microsystems include patients and providers of care* </a:t>
            </a:r>
          </a:p>
          <a:p>
            <a:r>
              <a:rPr lang="en-US" sz="5800" dirty="0" smtClean="0"/>
              <a:t>Healthcare</a:t>
            </a:r>
            <a:r>
              <a:rPr lang="en-US" sz="5900" dirty="0" smtClean="0"/>
              <a:t> systems encompass many smaller components</a:t>
            </a:r>
          </a:p>
          <a:p>
            <a:endParaRPr lang="en-US" dirty="0"/>
          </a:p>
          <a:p>
            <a:endParaRPr lang="en-US" dirty="0" smtClean="0"/>
          </a:p>
          <a:p>
            <a:pPr marL="0" indent="0">
              <a:buNone/>
            </a:pP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744200" y="3252355"/>
            <a:ext cx="1226128" cy="1226128"/>
          </a:xfrm>
          <a:prstGeom prst="rect">
            <a:avLst/>
          </a:prstGeom>
        </p:spPr>
      </p:pic>
    </p:spTree>
    <p:extLst>
      <p:ext uri="{BB962C8B-B14F-4D97-AF65-F5344CB8AC3E}">
        <p14:creationId xmlns:p14="http://schemas.microsoft.com/office/powerpoint/2010/main" val="4394385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96400"/>
            <a:ext cx="9905998" cy="1478570"/>
          </a:xfrm>
        </p:spPr>
        <p:txBody>
          <a:bodyPr/>
          <a:lstStyle/>
          <a:p>
            <a:pPr algn="ctr"/>
            <a:r>
              <a:rPr lang="en-US" dirty="0" smtClean="0"/>
              <a:t>Clinical microsystems Case study</a:t>
            </a:r>
            <a:br>
              <a:rPr lang="en-US" dirty="0" smtClean="0"/>
            </a:br>
            <a:r>
              <a:rPr lang="en-US" dirty="0" smtClean="0"/>
              <a:t>Priority Care Needs of the Patient </a:t>
            </a:r>
            <a:endParaRPr lang="en-US" dirty="0"/>
          </a:p>
        </p:txBody>
      </p:sp>
      <p:sp>
        <p:nvSpPr>
          <p:cNvPr id="5" name="Content Placeholder 4"/>
          <p:cNvSpPr>
            <a:spLocks noGrp="1"/>
          </p:cNvSpPr>
          <p:nvPr>
            <p:ph idx="1"/>
          </p:nvPr>
        </p:nvSpPr>
        <p:spPr>
          <a:xfrm>
            <a:off x="1141412" y="1859973"/>
            <a:ext cx="9905999" cy="3931228"/>
          </a:xfrm>
        </p:spPr>
        <p:txBody>
          <a:bodyPr>
            <a:normAutofit fontScale="92500"/>
          </a:bodyPr>
          <a:lstStyle/>
          <a:p>
            <a:r>
              <a:rPr lang="en-US" sz="2800" dirty="0" smtClean="0"/>
              <a:t>Lilly Walden presents at her physician’s office with 102˚ fever, sweating, and obvious pain in the right lower quadrant </a:t>
            </a:r>
          </a:p>
          <a:p>
            <a:r>
              <a:rPr lang="en-US" sz="2800" dirty="0" smtClean="0"/>
              <a:t>She is immediately referred to the emergency room for additional evaluation</a:t>
            </a:r>
          </a:p>
          <a:p>
            <a:pPr lvl="1"/>
            <a:r>
              <a:rPr lang="en-US" sz="2400" dirty="0" smtClean="0"/>
              <a:t>She is given oxygen, IV fluids, pain medication, and anti-nausea medication</a:t>
            </a:r>
          </a:p>
          <a:p>
            <a:r>
              <a:rPr lang="en-US" sz="2800" dirty="0" smtClean="0"/>
              <a:t>The diagnosis is appendicitis and requires immediate surgery to avoid rupturing</a:t>
            </a:r>
          </a:p>
          <a:p>
            <a:endParaRPr lang="en-US" sz="2800"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42511221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44445"/>
            <a:ext cx="9905998" cy="1478570"/>
          </a:xfrm>
        </p:spPr>
        <p:txBody>
          <a:bodyPr/>
          <a:lstStyle/>
          <a:p>
            <a:pPr algn="ctr"/>
            <a:r>
              <a:rPr lang="en-US" dirty="0" smtClean="0"/>
              <a:t>Clinical microsystems Case study</a:t>
            </a:r>
            <a:br>
              <a:rPr lang="en-US" dirty="0" smtClean="0"/>
            </a:br>
            <a:r>
              <a:rPr lang="en-US" dirty="0" smtClean="0"/>
              <a:t>Priority care needs of the family</a:t>
            </a:r>
            <a:endParaRPr lang="en-US" dirty="0"/>
          </a:p>
        </p:txBody>
      </p:sp>
      <p:sp>
        <p:nvSpPr>
          <p:cNvPr id="5" name="Content Placeholder 4"/>
          <p:cNvSpPr>
            <a:spLocks noGrp="1"/>
          </p:cNvSpPr>
          <p:nvPr>
            <p:ph idx="1"/>
          </p:nvPr>
        </p:nvSpPr>
        <p:spPr>
          <a:xfrm>
            <a:off x="1141412" y="1723015"/>
            <a:ext cx="9905999" cy="4068186"/>
          </a:xfrm>
        </p:spPr>
        <p:txBody>
          <a:bodyPr>
            <a:noAutofit/>
          </a:bodyPr>
          <a:lstStyle/>
          <a:p>
            <a:r>
              <a:rPr lang="en-US" sz="2800" dirty="0" smtClean="0"/>
              <a:t>Lilly Walden’s husband Tom has been notified of her condition</a:t>
            </a:r>
          </a:p>
          <a:p>
            <a:r>
              <a:rPr lang="en-US" sz="2800" dirty="0" smtClean="0"/>
              <a:t>Lilly is concerned regarding the care of their three children while she is hospitalized</a:t>
            </a:r>
          </a:p>
          <a:p>
            <a:r>
              <a:rPr lang="en-US" sz="2800" dirty="0" smtClean="0"/>
              <a:t>Tom provides reassurance that the children are in good hands</a:t>
            </a:r>
          </a:p>
          <a:p>
            <a:pPr lvl="1"/>
            <a:r>
              <a:rPr lang="en-US" sz="2400" dirty="0" smtClean="0"/>
              <a:t>He has contacted his sister to care for the children while both parents are away from home</a:t>
            </a:r>
          </a:p>
          <a:p>
            <a:r>
              <a:rPr lang="en-US" sz="2800" dirty="0" smtClean="0"/>
              <a:t>Tom also contacts her supervisor at work to provide an update regarding her health status</a:t>
            </a:r>
            <a:endParaRPr lang="en-US" sz="2800" dirty="0"/>
          </a:p>
        </p:txBody>
      </p:sp>
    </p:spTree>
    <p:extLst>
      <p:ext uri="{BB962C8B-B14F-4D97-AF65-F5344CB8AC3E}">
        <p14:creationId xmlns:p14="http://schemas.microsoft.com/office/powerpoint/2010/main" val="33481856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61318"/>
            <a:ext cx="9905998" cy="1478570"/>
          </a:xfrm>
        </p:spPr>
        <p:txBody>
          <a:bodyPr/>
          <a:lstStyle/>
          <a:p>
            <a:pPr algn="ctr"/>
            <a:r>
              <a:rPr lang="en-US" dirty="0" smtClean="0"/>
              <a:t>Clinical microsystems Case study</a:t>
            </a:r>
            <a:br>
              <a:rPr lang="en-US" dirty="0" smtClean="0"/>
            </a:br>
            <a:r>
              <a:rPr lang="en-US" dirty="0" smtClean="0"/>
              <a:t>Disruption AND ITS IMPACT</a:t>
            </a:r>
            <a:endParaRPr lang="en-US" dirty="0"/>
          </a:p>
        </p:txBody>
      </p:sp>
      <p:sp>
        <p:nvSpPr>
          <p:cNvPr id="5" name="Content Placeholder 4"/>
          <p:cNvSpPr>
            <a:spLocks noGrp="1"/>
          </p:cNvSpPr>
          <p:nvPr>
            <p:ph idx="1"/>
          </p:nvPr>
        </p:nvSpPr>
        <p:spPr>
          <a:xfrm>
            <a:off x="1141412" y="1639888"/>
            <a:ext cx="9905999" cy="4151313"/>
          </a:xfrm>
        </p:spPr>
        <p:txBody>
          <a:bodyPr>
            <a:normAutofit fontScale="92500" lnSpcReduction="10000"/>
          </a:bodyPr>
          <a:lstStyle/>
          <a:p>
            <a:r>
              <a:rPr lang="en-US" dirty="0" smtClean="0"/>
              <a:t>Lilly Walden’s health condition has disrupted her life significantly in the interim</a:t>
            </a:r>
            <a:endParaRPr lang="en-US" dirty="0"/>
          </a:p>
          <a:p>
            <a:pPr lvl="1"/>
            <a:r>
              <a:rPr lang="en-US" dirty="0" smtClean="0"/>
              <a:t>She requires child care and her husband has just returned from a flight through his job as an international pilot</a:t>
            </a:r>
          </a:p>
          <a:p>
            <a:r>
              <a:rPr lang="en-US" dirty="0" smtClean="0"/>
              <a:t>The physician, Dr. Woods, is interrupted during her visit with a different patient to focus her attention on Lilly’s case</a:t>
            </a:r>
          </a:p>
          <a:p>
            <a:r>
              <a:rPr lang="en-US" dirty="0" smtClean="0"/>
              <a:t>Other patients are required to wait to be seen by Dr. Woods since she is managing an emergent situation</a:t>
            </a:r>
            <a:endParaRPr lang="en-US" dirty="0"/>
          </a:p>
          <a:p>
            <a:pPr lvl="1"/>
            <a:r>
              <a:rPr lang="en-US" dirty="0" smtClean="0"/>
              <a:t>Patients may reschedule their appointments if desired</a:t>
            </a:r>
          </a:p>
          <a:p>
            <a:r>
              <a:rPr lang="en-US" dirty="0" smtClean="0"/>
              <a:t>The emergency room prioritizes Lilly’s case due to its urgent nature, which requires other patients to wait for evaluation and treatment </a:t>
            </a:r>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029770" y="5666509"/>
            <a:ext cx="1017641" cy="981957"/>
          </a:xfrm>
          <a:prstGeom prst="rect">
            <a:avLst/>
          </a:prstGeom>
        </p:spPr>
      </p:pic>
    </p:spTree>
    <p:extLst>
      <p:ext uri="{BB962C8B-B14F-4D97-AF65-F5344CB8AC3E}">
        <p14:creationId xmlns:p14="http://schemas.microsoft.com/office/powerpoint/2010/main" val="38273817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75618"/>
            <a:ext cx="9905998" cy="1478570"/>
          </a:xfrm>
        </p:spPr>
        <p:txBody>
          <a:bodyPr/>
          <a:lstStyle/>
          <a:p>
            <a:pPr algn="ctr"/>
            <a:r>
              <a:rPr lang="en-US" dirty="0" smtClean="0"/>
              <a:t>Clinical microsystems Case study</a:t>
            </a:r>
            <a:br>
              <a:rPr lang="en-US" dirty="0" smtClean="0"/>
            </a:br>
            <a:r>
              <a:rPr lang="en-US" dirty="0" smtClean="0"/>
              <a:t>Experiential Features of Acuity</a:t>
            </a:r>
            <a:endParaRPr lang="en-US" dirty="0"/>
          </a:p>
        </p:txBody>
      </p:sp>
      <p:sp>
        <p:nvSpPr>
          <p:cNvPr id="5" name="Content Placeholder 4"/>
          <p:cNvSpPr>
            <a:spLocks noGrp="1"/>
          </p:cNvSpPr>
          <p:nvPr>
            <p:ph idx="1"/>
          </p:nvPr>
        </p:nvSpPr>
        <p:spPr>
          <a:xfrm>
            <a:off x="1141412" y="1662544"/>
            <a:ext cx="9905999" cy="4779819"/>
          </a:xfrm>
        </p:spPr>
        <p:txBody>
          <a:bodyPr>
            <a:normAutofit fontScale="92500" lnSpcReduction="10000"/>
          </a:bodyPr>
          <a:lstStyle/>
          <a:p>
            <a:r>
              <a:rPr lang="en-US" dirty="0" smtClean="0"/>
              <a:t>The practice-specific triage protocol supports a critical analysis of each patient and his or her immediate health status </a:t>
            </a:r>
          </a:p>
          <a:p>
            <a:pPr lvl="1"/>
            <a:r>
              <a:rPr lang="en-US" sz="2400" dirty="0" smtClean="0"/>
              <a:t>Cases are handed off to nurse practitioners for telephone interviews if deemed urgent</a:t>
            </a:r>
          </a:p>
          <a:p>
            <a:r>
              <a:rPr lang="en-US" dirty="0" smtClean="0"/>
              <a:t>Additional examination protocols are conducted if patients look unwell</a:t>
            </a:r>
          </a:p>
          <a:p>
            <a:r>
              <a:rPr lang="en-US" dirty="0" smtClean="0"/>
              <a:t>Other less urgent patients are required to wait while the physician examines the urgent case</a:t>
            </a:r>
          </a:p>
          <a:p>
            <a:r>
              <a:rPr lang="en-US" dirty="0" smtClean="0"/>
              <a:t>Coordination with emergency services and the emergency department are immediate</a:t>
            </a:r>
          </a:p>
          <a:p>
            <a:r>
              <a:rPr lang="en-US" dirty="0" smtClean="0"/>
              <a:t>The emergency room supports proper handoffs and other protocol-based interventions</a:t>
            </a:r>
            <a:endParaRPr lang="en-US" dirty="0"/>
          </a:p>
        </p:txBody>
      </p:sp>
      <p:pic>
        <p:nvPicPr>
          <p:cNvPr id="2" name="Picture 1"/>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946433" y="4239492"/>
            <a:ext cx="1539187" cy="1049480"/>
          </a:xfrm>
          <a:prstGeom prst="rect">
            <a:avLst/>
          </a:prstGeom>
        </p:spPr>
      </p:pic>
    </p:spTree>
    <p:extLst>
      <p:ext uri="{BB962C8B-B14F-4D97-AF65-F5344CB8AC3E}">
        <p14:creationId xmlns:p14="http://schemas.microsoft.com/office/powerpoint/2010/main" val="15131441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13272"/>
            <a:ext cx="9905998" cy="1478570"/>
          </a:xfrm>
        </p:spPr>
        <p:txBody>
          <a:bodyPr/>
          <a:lstStyle/>
          <a:p>
            <a:pPr algn="ctr"/>
            <a:r>
              <a:rPr lang="en-US" dirty="0" smtClean="0"/>
              <a:t>Clinical microsystems Case study</a:t>
            </a:r>
            <a:br>
              <a:rPr lang="en-US" dirty="0" smtClean="0"/>
            </a:br>
            <a:r>
              <a:rPr lang="en-US" dirty="0" smtClean="0"/>
              <a:t>Elements of clinical microsystem</a:t>
            </a:r>
            <a:endParaRPr lang="en-US" dirty="0"/>
          </a:p>
        </p:txBody>
      </p:sp>
      <p:sp>
        <p:nvSpPr>
          <p:cNvPr id="5" name="Content Placeholder 4"/>
          <p:cNvSpPr>
            <a:spLocks noGrp="1"/>
          </p:cNvSpPr>
          <p:nvPr>
            <p:ph idx="1"/>
          </p:nvPr>
        </p:nvSpPr>
        <p:spPr>
          <a:xfrm>
            <a:off x="1141412" y="1548245"/>
            <a:ext cx="9905999" cy="4242956"/>
          </a:xfrm>
        </p:spPr>
        <p:txBody>
          <a:bodyPr/>
          <a:lstStyle/>
          <a:p>
            <a:r>
              <a:rPr lang="en-US" dirty="0" smtClean="0"/>
              <a:t>Purpose: The clinical microsystem must be aligned with patient care needs within a given environment**</a:t>
            </a:r>
          </a:p>
          <a:p>
            <a:r>
              <a:rPr lang="en-US" dirty="0" smtClean="0"/>
              <a:t>Patients: The primary users of the clinical microsystem who require ongoing care and treatment**</a:t>
            </a:r>
          </a:p>
          <a:p>
            <a:r>
              <a:rPr lang="en-US" dirty="0" smtClean="0"/>
              <a:t>Professionals: Persons with specific knowledge and experience to manage patient care effectively**</a:t>
            </a:r>
          </a:p>
          <a:p>
            <a:r>
              <a:rPr lang="en-US" dirty="0" smtClean="0"/>
              <a:t>Processes: The provision of care and treatment services to patients**</a:t>
            </a:r>
          </a:p>
          <a:p>
            <a:r>
              <a:rPr lang="en-US" dirty="0" smtClean="0"/>
              <a:t>Patterns: How does each component of the clinical microsystem coexist?**</a:t>
            </a:r>
            <a:endParaRPr lang="en-US" dirty="0"/>
          </a:p>
        </p:txBody>
      </p:sp>
    </p:spTree>
    <p:extLst>
      <p:ext uri="{BB962C8B-B14F-4D97-AF65-F5344CB8AC3E}">
        <p14:creationId xmlns:p14="http://schemas.microsoft.com/office/powerpoint/2010/main" val="192687514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187037"/>
            <a:ext cx="9905998" cy="1478570"/>
          </a:xfrm>
        </p:spPr>
        <p:txBody>
          <a:bodyPr/>
          <a:lstStyle/>
          <a:p>
            <a:pPr algn="ctr"/>
            <a:r>
              <a:rPr lang="en-US" dirty="0" smtClean="0"/>
              <a:t>Clinical microsystems Case study</a:t>
            </a:r>
            <a:br>
              <a:rPr lang="en-US" dirty="0" smtClean="0"/>
            </a:br>
            <a:r>
              <a:rPr lang="en-US" dirty="0" smtClean="0"/>
              <a:t>Potential barriers</a:t>
            </a:r>
            <a:endParaRPr lang="en-US" dirty="0"/>
          </a:p>
        </p:txBody>
      </p:sp>
      <p:sp>
        <p:nvSpPr>
          <p:cNvPr id="5" name="Content Placeholder 4"/>
          <p:cNvSpPr>
            <a:spLocks noGrp="1"/>
          </p:cNvSpPr>
          <p:nvPr>
            <p:ph idx="1"/>
          </p:nvPr>
        </p:nvSpPr>
        <p:spPr>
          <a:xfrm>
            <a:off x="1141412" y="1485900"/>
            <a:ext cx="9905999" cy="4561609"/>
          </a:xfrm>
        </p:spPr>
        <p:txBody>
          <a:bodyPr>
            <a:normAutofit/>
          </a:bodyPr>
          <a:lstStyle/>
          <a:p>
            <a:r>
              <a:rPr lang="en-US" sz="2800" dirty="0" smtClean="0"/>
              <a:t>The delivery of clinical microsystems requires the minimization of barriers to achieve system success</a:t>
            </a:r>
          </a:p>
          <a:p>
            <a:pPr lvl="1"/>
            <a:r>
              <a:rPr lang="en-US" sz="2400" dirty="0" smtClean="0"/>
              <a:t>This is accomplished by coordinating use of terminology, i.e. using common language***</a:t>
            </a:r>
          </a:p>
          <a:p>
            <a:pPr lvl="1"/>
            <a:r>
              <a:rPr lang="en-US" sz="2400" dirty="0" smtClean="0"/>
              <a:t>Department cultural differences must be minimized***</a:t>
            </a:r>
          </a:p>
          <a:p>
            <a:pPr lvl="1"/>
            <a:r>
              <a:rPr lang="en-US" sz="2400" dirty="0" smtClean="0"/>
              <a:t>All required components must be active participants in the clinical microsystem***</a:t>
            </a:r>
          </a:p>
          <a:p>
            <a:pPr lvl="1"/>
            <a:r>
              <a:rPr lang="en-US" sz="2400" dirty="0" smtClean="0"/>
              <a:t>Applications within the clinical microsystem must be congruent on all levels***</a:t>
            </a:r>
          </a:p>
          <a:p>
            <a:pPr lvl="1"/>
            <a:endParaRPr lang="en-US" sz="2400" dirty="0"/>
          </a:p>
        </p:txBody>
      </p:sp>
    </p:spTree>
    <p:extLst>
      <p:ext uri="{BB962C8B-B14F-4D97-AF65-F5344CB8AC3E}">
        <p14:creationId xmlns:p14="http://schemas.microsoft.com/office/powerpoint/2010/main" val="47183743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141413" y="290945"/>
            <a:ext cx="9905998" cy="1478570"/>
          </a:xfrm>
        </p:spPr>
        <p:txBody>
          <a:bodyPr/>
          <a:lstStyle/>
          <a:p>
            <a:pPr algn="ctr"/>
            <a:r>
              <a:rPr lang="en-US" dirty="0" smtClean="0"/>
              <a:t>Clinical microsystems Case study</a:t>
            </a:r>
            <a:r>
              <a:rPr lang="en-US" dirty="0"/>
              <a:t/>
            </a:r>
            <a:br>
              <a:rPr lang="en-US" dirty="0"/>
            </a:br>
            <a:r>
              <a:rPr lang="en-US" dirty="0" smtClean="0"/>
              <a:t>Communication Strategies</a:t>
            </a:r>
            <a:endParaRPr lang="en-US" dirty="0"/>
          </a:p>
        </p:txBody>
      </p:sp>
      <p:sp>
        <p:nvSpPr>
          <p:cNvPr id="5" name="Content Placeholder 4"/>
          <p:cNvSpPr>
            <a:spLocks noGrp="1"/>
          </p:cNvSpPr>
          <p:nvPr>
            <p:ph idx="1"/>
          </p:nvPr>
        </p:nvSpPr>
        <p:spPr>
          <a:xfrm>
            <a:off x="1141412" y="1610591"/>
            <a:ext cx="9905999" cy="4180610"/>
          </a:xfrm>
        </p:spPr>
        <p:txBody>
          <a:bodyPr/>
          <a:lstStyle/>
          <a:p>
            <a:r>
              <a:rPr lang="en-US" dirty="0" smtClean="0"/>
              <a:t>All members of the clinical microsystem must be able to communicate effectively regarding issues of importance</a:t>
            </a:r>
          </a:p>
          <a:p>
            <a:r>
              <a:rPr lang="en-US" dirty="0" smtClean="0"/>
              <a:t>Communication must be reevaluated on a regular basis, i.e. daily****</a:t>
            </a:r>
          </a:p>
          <a:p>
            <a:r>
              <a:rPr lang="en-US" dirty="0" smtClean="0"/>
              <a:t>Interpersonal skills must be appropriate for system conditions ****</a:t>
            </a:r>
          </a:p>
          <a:p>
            <a:r>
              <a:rPr lang="en-US" dirty="0" smtClean="0"/>
              <a:t>If communication is poor, it is likely to have a negative impact on system outcomes****</a:t>
            </a:r>
          </a:p>
          <a:p>
            <a:r>
              <a:rPr lang="en-US" dirty="0" smtClean="0"/>
              <a:t>Thinking and reasoning are essential for effective communication within the clinical microsystem****</a:t>
            </a:r>
            <a:endParaRPr lang="en-US" dirty="0"/>
          </a:p>
        </p:txBody>
      </p:sp>
    </p:spTree>
    <p:extLst>
      <p:ext uri="{BB962C8B-B14F-4D97-AF65-F5344CB8AC3E}">
        <p14:creationId xmlns:p14="http://schemas.microsoft.com/office/powerpoint/2010/main" val="226336937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ircuit">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Circuit</Template>
  <TotalTime>0</TotalTime>
  <Words>1895</Words>
  <Application>Microsoft Office PowerPoint</Application>
  <PresentationFormat>Widescreen</PresentationFormat>
  <Paragraphs>154</Paragraphs>
  <Slides>14</Slides>
  <Notes>13</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Trebuchet MS</vt:lpstr>
      <vt:lpstr>Tw Cen MT</vt:lpstr>
      <vt:lpstr>Circuit</vt:lpstr>
      <vt:lpstr>Clinical microsystems Case study</vt:lpstr>
      <vt:lpstr>Clinical microsystems Case study Introduction</vt:lpstr>
      <vt:lpstr>Clinical microsystems Case study Priority Care Needs of the Patient </vt:lpstr>
      <vt:lpstr>Clinical microsystems Case study Priority care needs of the family</vt:lpstr>
      <vt:lpstr>Clinical microsystems Case study Disruption AND ITS IMPACT</vt:lpstr>
      <vt:lpstr>Clinical microsystems Case study Experiential Features of Acuity</vt:lpstr>
      <vt:lpstr>Clinical microsystems Case study Elements of clinical microsystem</vt:lpstr>
      <vt:lpstr>Clinical microsystems Case study Potential barriers</vt:lpstr>
      <vt:lpstr>Clinical microsystems Case study Communication Strategies</vt:lpstr>
      <vt:lpstr>Clinical microsystems Case study roles within the clinical microsystem</vt:lpstr>
      <vt:lpstr>Clinical microsystems Case study potential strategies for unforeseen changes</vt:lpstr>
      <vt:lpstr>Clinical microsystems Case study Deployment Flowchart</vt:lpstr>
      <vt:lpstr>Clinical microsystems Case study Conclusion</vt:lpstr>
      <vt:lpstr>Clinical microsystems Case study References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2014-03-29T14:37:01Z</dcterms:created>
  <dcterms:modified xsi:type="dcterms:W3CDTF">2014-03-29T14:37:06Z</dcterms:modified>
</cp:coreProperties>
</file>