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859" autoAdjust="0"/>
  </p:normalViewPr>
  <p:slideViewPr>
    <p:cSldViewPr>
      <p:cViewPr varScale="1">
        <p:scale>
          <a:sx n="61" d="100"/>
          <a:sy n="61" d="100"/>
        </p:scale>
        <p:origin x="-7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A5635A-47EB-4B70-B116-8B298423CCA4}" type="datetimeFigureOut">
              <a:rPr lang="en-US" smtClean="0"/>
              <a:t>1/30/2014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5E1B91-65DF-4046-A976-F4BB54EB68A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purpose of this presentation is to demonstrate how geographical concepts of region, diffusion, cultural landscapes, and distance decay can be understood by tracing the history of the Turkish Shish Kebab. The Shish Kebab was selected as the subject of this demonstration for its relevance and familiarity to me and my family background.</a:t>
            </a:r>
          </a:p>
          <a:p>
            <a:endParaRPr lang="en-US" dirty="0"/>
          </a:p>
        </p:txBody>
      </p:sp>
      <p:sp>
        <p:nvSpPr>
          <p:cNvPr id="4" name="Slide Number Placeholder 3"/>
          <p:cNvSpPr>
            <a:spLocks noGrp="1"/>
          </p:cNvSpPr>
          <p:nvPr>
            <p:ph type="sldNum" sz="quarter" idx="10"/>
          </p:nvPr>
        </p:nvSpPr>
        <p:spPr/>
        <p:txBody>
          <a:bodyPr/>
          <a:lstStyle/>
          <a:p>
            <a:fld id="{5B5E1B91-65DF-4046-A976-F4BB54EB68AE}" type="slidenum">
              <a:rPr lang="en-US" smtClean="0"/>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Distance Decay </a:t>
            </a:r>
            <a:r>
              <a:rPr lang="en-US" sz="1200" dirty="0" smtClean="0"/>
              <a:t>- The various degenerative effects of distance on human spatial structures and interactions.</a:t>
            </a:r>
          </a:p>
          <a:p>
            <a:endParaRPr lang="en-US" dirty="0"/>
          </a:p>
        </p:txBody>
      </p:sp>
      <p:sp>
        <p:nvSpPr>
          <p:cNvPr id="4" name="Slide Number Placeholder 3"/>
          <p:cNvSpPr>
            <a:spLocks noGrp="1"/>
          </p:cNvSpPr>
          <p:nvPr>
            <p:ph type="sldNum" sz="quarter" idx="10"/>
          </p:nvPr>
        </p:nvSpPr>
        <p:spPr/>
        <p:txBody>
          <a:bodyPr/>
          <a:lstStyle/>
          <a:p>
            <a:fld id="{5B5E1B91-65DF-4046-A976-F4BB54EB68AE}" type="slidenum">
              <a:rPr lang="en-US" smtClean="0"/>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Although Shish Kebab and other Turkish foods are found around the world, they have not been assimilated into other cultures in the same way that some foods have.</a:t>
            </a:r>
          </a:p>
          <a:p>
            <a:r>
              <a:rPr lang="en-US" dirty="0" smtClean="0"/>
              <a:t>Kebabs are still strongly associated with their regional backgrounds, and in the U.S. they are most often served in restaurants that offer Turkish, Middle Eastern or Greek dishes.</a:t>
            </a:r>
          </a:p>
          <a:p>
            <a:endParaRPr lang="en-US" dirty="0"/>
          </a:p>
        </p:txBody>
      </p:sp>
      <p:sp>
        <p:nvSpPr>
          <p:cNvPr id="4" name="Slide Number Placeholder 3"/>
          <p:cNvSpPr>
            <a:spLocks noGrp="1"/>
          </p:cNvSpPr>
          <p:nvPr>
            <p:ph type="sldNum" sz="quarter" idx="10"/>
          </p:nvPr>
        </p:nvSpPr>
        <p:spPr/>
        <p:txBody>
          <a:bodyPr/>
          <a:lstStyle/>
          <a:p>
            <a:fld id="{5B5E1B91-65DF-4046-A976-F4BB54EB68AE}" type="slidenum">
              <a:rPr lang="en-US" smtClean="0"/>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Shish Kebabs have become a popular food around the world. They have maintained most aspects of their original form, though regional variations can be found in different countries. Turkish restaurants around the world serve traditional shish kebabs along with other traditional offerings, and the influence of this Turkish staple is seen in foods ranging from Greece to East Asia to the United States.</a:t>
            </a:r>
          </a:p>
          <a:p>
            <a:endParaRPr lang="en-US" dirty="0"/>
          </a:p>
        </p:txBody>
      </p:sp>
      <p:sp>
        <p:nvSpPr>
          <p:cNvPr id="4" name="Slide Number Placeholder 3"/>
          <p:cNvSpPr>
            <a:spLocks noGrp="1"/>
          </p:cNvSpPr>
          <p:nvPr>
            <p:ph type="sldNum" sz="quarter" idx="10"/>
          </p:nvPr>
        </p:nvSpPr>
        <p:spPr/>
        <p:txBody>
          <a:bodyPr/>
          <a:lstStyle/>
          <a:p>
            <a:fld id="{5B5E1B91-65DF-4046-A976-F4BB54EB68AE}" type="slidenum">
              <a:rPr lang="en-US" smtClean="0"/>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term “shish kebab” is based on the Turkish words for “skewer” and “roasted meat.” Nomadic tribes in ancient Turkey found the shish kebab to be a convenient way of preparing meat that had been stored and dried. Marinating the dried meats in oil and spices prepared them for heating over fire, making the meat tender and flavorful.</a:t>
            </a:r>
            <a:endParaRPr lang="en-US" dirty="0"/>
          </a:p>
        </p:txBody>
      </p:sp>
      <p:sp>
        <p:nvSpPr>
          <p:cNvPr id="4" name="Slide Number Placeholder 3"/>
          <p:cNvSpPr>
            <a:spLocks noGrp="1"/>
          </p:cNvSpPr>
          <p:nvPr>
            <p:ph type="sldNum" sz="quarter" idx="10"/>
          </p:nvPr>
        </p:nvSpPr>
        <p:spPr/>
        <p:txBody>
          <a:bodyPr/>
          <a:lstStyle/>
          <a:p>
            <a:fld id="{5B5E1B91-65DF-4046-A976-F4BB54EB68AE}" type="slidenum">
              <a:rPr lang="en-US" smtClean="0"/>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Turkey is at the northeast end of the Mediterranean Sea, situated between Southeast Europe and Southwest Asia</a:t>
            </a:r>
          </a:p>
          <a:p>
            <a:r>
              <a:rPr lang="en-US" dirty="0" smtClean="0"/>
              <a:t>Turkey historically served as a route connecting many parts of the ancient world, and customs and cultural traditions from the region have been carried around the globe</a:t>
            </a:r>
          </a:p>
          <a:p>
            <a:r>
              <a:rPr lang="en-US" dirty="0" smtClean="0"/>
              <a:t>The traditional kebab was a staple of nomadic Turks and is now found throughout the world</a:t>
            </a:r>
          </a:p>
          <a:p>
            <a:endParaRPr lang="en-US" dirty="0"/>
          </a:p>
        </p:txBody>
      </p:sp>
      <p:sp>
        <p:nvSpPr>
          <p:cNvPr id="4" name="Slide Number Placeholder 3"/>
          <p:cNvSpPr>
            <a:spLocks noGrp="1"/>
          </p:cNvSpPr>
          <p:nvPr>
            <p:ph type="sldNum" sz="quarter" idx="10"/>
          </p:nvPr>
        </p:nvSpPr>
        <p:spPr/>
        <p:txBody>
          <a:bodyPr/>
          <a:lstStyle/>
          <a:p>
            <a:fld id="{5B5E1B91-65DF-4046-A976-F4BB54EB68AE}" type="slidenum">
              <a:rPr lang="en-US" smtClean="0"/>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Map of Ancient Turkey</a:t>
            </a:r>
            <a:endParaRPr lang="en-US" dirty="0"/>
          </a:p>
        </p:txBody>
      </p:sp>
      <p:sp>
        <p:nvSpPr>
          <p:cNvPr id="4" name="Slide Number Placeholder 3"/>
          <p:cNvSpPr>
            <a:spLocks noGrp="1"/>
          </p:cNvSpPr>
          <p:nvPr>
            <p:ph type="sldNum" sz="quarter" idx="10"/>
          </p:nvPr>
        </p:nvSpPr>
        <p:spPr/>
        <p:txBody>
          <a:bodyPr/>
          <a:lstStyle/>
          <a:p>
            <a:fld id="{5B5E1B91-65DF-4046-A976-F4BB54EB68AE}" type="slidenum">
              <a:rPr lang="en-US" smtClean="0"/>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solidFill>
                  <a:schemeClr val="tx1"/>
                </a:solidFill>
              </a:rPr>
              <a:t>Diffusion</a:t>
            </a:r>
            <a:r>
              <a:rPr lang="en-US" dirty="0" smtClean="0">
                <a:solidFill>
                  <a:schemeClr val="tx1"/>
                </a:solidFill>
              </a:rPr>
              <a:t> – The spatial spreading or dissemination of a culture element (such as a technological innovation) or some other phenomenon ( e.g., a disease outbreak). For the various channels of outward geographic spread from a source area, see contagious, expansion, hierarchical, and relocation diffusion.</a:t>
            </a:r>
            <a:endParaRPr lang="en-US" dirty="0"/>
          </a:p>
        </p:txBody>
      </p:sp>
      <p:sp>
        <p:nvSpPr>
          <p:cNvPr id="4" name="Slide Number Placeholder 3"/>
          <p:cNvSpPr>
            <a:spLocks noGrp="1"/>
          </p:cNvSpPr>
          <p:nvPr>
            <p:ph type="sldNum" sz="quarter" idx="10"/>
          </p:nvPr>
        </p:nvSpPr>
        <p:spPr/>
        <p:txBody>
          <a:bodyPr/>
          <a:lstStyle/>
          <a:p>
            <a:fld id="{5B5E1B91-65DF-4046-A976-F4BB54EB68AE}" type="slidenum">
              <a:rPr lang="en-US" smtClean="0"/>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The Shish Kebab was carried throughout the Middle East, Asia, and Europe. Arabian cultures have a similar food, spelled shish </a:t>
            </a:r>
            <a:r>
              <a:rPr lang="en-US" dirty="0" err="1" smtClean="0"/>
              <a:t>kabab</a:t>
            </a:r>
            <a:r>
              <a:rPr lang="en-US" dirty="0" smtClean="0"/>
              <a:t>, and the traditional preparations of spiced meats roasted on skewers is found as far away as Japan and China to the East and the United States to the West.</a:t>
            </a:r>
          </a:p>
          <a:p>
            <a:pPr>
              <a:buNone/>
            </a:pPr>
            <a:r>
              <a:rPr lang="en-US" dirty="0" smtClean="0"/>
              <a:t>An alternative version of the shish kebab, the </a:t>
            </a:r>
            <a:r>
              <a:rPr lang="en-US" dirty="0" err="1" smtClean="0"/>
              <a:t>Doner</a:t>
            </a:r>
            <a:r>
              <a:rPr lang="en-US" dirty="0" smtClean="0"/>
              <a:t> Kebab, uses ground lamb and other meats roasted on a vertical skewer. This meat is served on pita bread, and this method is also known in Greece and other regions as the gyro</a:t>
            </a:r>
          </a:p>
          <a:p>
            <a:endParaRPr lang="en-US" dirty="0"/>
          </a:p>
        </p:txBody>
      </p:sp>
      <p:sp>
        <p:nvSpPr>
          <p:cNvPr id="4" name="Slide Number Placeholder 3"/>
          <p:cNvSpPr>
            <a:spLocks noGrp="1"/>
          </p:cNvSpPr>
          <p:nvPr>
            <p:ph type="sldNum" sz="quarter" idx="10"/>
          </p:nvPr>
        </p:nvSpPr>
        <p:spPr/>
        <p:txBody>
          <a:bodyPr/>
          <a:lstStyle/>
          <a:p>
            <a:fld id="{5B5E1B91-65DF-4046-A976-F4BB54EB68AE}" type="slidenum">
              <a:rPr lang="en-US" smtClean="0"/>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Cultural Landscape </a:t>
            </a:r>
            <a:r>
              <a:rPr lang="en-US" dirty="0" smtClean="0">
                <a:solidFill>
                  <a:schemeClr val="tx1"/>
                </a:solidFill>
              </a:rPr>
              <a:t>– The forms and artifacts placed on the natural landscape by the activities of various human occupants. By this progressive imprinting of the human presence, the physical (natural) landscape is modified into the cultural landscape, forming an interaction unity between the two.</a:t>
            </a:r>
          </a:p>
          <a:p>
            <a:endParaRPr lang="en-US" dirty="0"/>
          </a:p>
        </p:txBody>
      </p:sp>
      <p:sp>
        <p:nvSpPr>
          <p:cNvPr id="4" name="Slide Number Placeholder 3"/>
          <p:cNvSpPr>
            <a:spLocks noGrp="1"/>
          </p:cNvSpPr>
          <p:nvPr>
            <p:ph type="sldNum" sz="quarter" idx="10"/>
          </p:nvPr>
        </p:nvSpPr>
        <p:spPr/>
        <p:txBody>
          <a:bodyPr/>
          <a:lstStyle/>
          <a:p>
            <a:fld id="{5B5E1B91-65DF-4046-A976-F4BB54EB68AE}" type="slidenum">
              <a:rPr lang="en-US" smtClean="0"/>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Restaurants throughout the U.S. and the world serve shish kebabs and other traditional Turkish foods.</a:t>
            </a:r>
          </a:p>
          <a:p>
            <a:r>
              <a:rPr lang="en-US" dirty="0" smtClean="0"/>
              <a:t>The </a:t>
            </a:r>
            <a:r>
              <a:rPr lang="en-US" dirty="0" err="1" smtClean="0"/>
              <a:t>Doner</a:t>
            </a:r>
            <a:r>
              <a:rPr lang="en-US" dirty="0" smtClean="0"/>
              <a:t> Kebab is a popular fast food item around the world, and is offered with regional variations in preparation and presentation. The Greek version, the gyro, is a popular item in restaurants in the U.S.</a:t>
            </a:r>
          </a:p>
          <a:p>
            <a:endParaRPr lang="en-US" dirty="0"/>
          </a:p>
        </p:txBody>
      </p:sp>
      <p:sp>
        <p:nvSpPr>
          <p:cNvPr id="4" name="Slide Number Placeholder 3"/>
          <p:cNvSpPr>
            <a:spLocks noGrp="1"/>
          </p:cNvSpPr>
          <p:nvPr>
            <p:ph type="sldNum" sz="quarter" idx="10"/>
          </p:nvPr>
        </p:nvSpPr>
        <p:spPr/>
        <p:txBody>
          <a:bodyPr/>
          <a:lstStyle/>
          <a:p>
            <a:fld id="{5B5E1B91-65DF-4046-A976-F4BB54EB68AE}" type="slidenum">
              <a:rPr lang="en-US" smtClean="0"/>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some of the variations on the shish kebab in terms or preparation and presentation</a:t>
            </a:r>
            <a:endParaRPr lang="en-US" dirty="0"/>
          </a:p>
        </p:txBody>
      </p:sp>
      <p:sp>
        <p:nvSpPr>
          <p:cNvPr id="4" name="Slide Number Placeholder 3"/>
          <p:cNvSpPr>
            <a:spLocks noGrp="1"/>
          </p:cNvSpPr>
          <p:nvPr>
            <p:ph type="sldNum" sz="quarter" idx="10"/>
          </p:nvPr>
        </p:nvSpPr>
        <p:spPr/>
        <p:txBody>
          <a:bodyPr/>
          <a:lstStyle/>
          <a:p>
            <a:fld id="{5B5E1B91-65DF-4046-A976-F4BB54EB68AE}" type="slidenum">
              <a:rPr lang="en-US" smtClean="0"/>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50CFB27A-5290-40E8-B0ED-6A81DB23D14A}" type="datetimeFigureOut">
              <a:rPr lang="en-US" smtClean="0"/>
              <a:t>1/30/2014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37C3FFD1-75CA-4DF0-BE78-399A7DC2AA2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CFB27A-5290-40E8-B0ED-6A81DB23D14A}" type="datetimeFigureOut">
              <a:rPr lang="en-US" smtClean="0"/>
              <a:t>1/30/2014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C3FFD1-75CA-4DF0-BE78-399A7DC2AA2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CFB27A-5290-40E8-B0ED-6A81DB23D14A}" type="datetimeFigureOut">
              <a:rPr lang="en-US" smtClean="0"/>
              <a:t>1/30/2014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C3FFD1-75CA-4DF0-BE78-399A7DC2AA2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CFB27A-5290-40E8-B0ED-6A81DB23D14A}" type="datetimeFigureOut">
              <a:rPr lang="en-US" smtClean="0"/>
              <a:t>1/30/2014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C3FFD1-75CA-4DF0-BE78-399A7DC2AA2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0CFB27A-5290-40E8-B0ED-6A81DB23D14A}" type="datetimeFigureOut">
              <a:rPr lang="en-US" smtClean="0"/>
              <a:t>1/30/2014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C3FFD1-75CA-4DF0-BE78-399A7DC2AA2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0CFB27A-5290-40E8-B0ED-6A81DB23D14A}" type="datetimeFigureOut">
              <a:rPr lang="en-US" smtClean="0"/>
              <a:t>1/30/2014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7C3FFD1-75CA-4DF0-BE78-399A7DC2AA2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0CFB27A-5290-40E8-B0ED-6A81DB23D14A}" type="datetimeFigureOut">
              <a:rPr lang="en-US" smtClean="0"/>
              <a:t>1/30/2014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7C3FFD1-75CA-4DF0-BE78-399A7DC2AA2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0CFB27A-5290-40E8-B0ED-6A81DB23D14A}" type="datetimeFigureOut">
              <a:rPr lang="en-US" smtClean="0"/>
              <a:t>1/30/2014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7C3FFD1-75CA-4DF0-BE78-399A7DC2AA2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0CFB27A-5290-40E8-B0ED-6A81DB23D14A}" type="datetimeFigureOut">
              <a:rPr lang="en-US" smtClean="0"/>
              <a:t>1/30/2014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7C3FFD1-75CA-4DF0-BE78-399A7DC2AA2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0CFB27A-5290-40E8-B0ED-6A81DB23D14A}" type="datetimeFigureOut">
              <a:rPr lang="en-US" smtClean="0"/>
              <a:t>1/30/2014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7C3FFD1-75CA-4DF0-BE78-399A7DC2AA2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0CFB27A-5290-40E8-B0ED-6A81DB23D14A}" type="datetimeFigureOut">
              <a:rPr lang="en-US" smtClean="0"/>
              <a:t>1/30/2014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7C3FFD1-75CA-4DF0-BE78-399A7DC2AA21}"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0CFB27A-5290-40E8-B0ED-6A81DB23D14A}" type="datetimeFigureOut">
              <a:rPr lang="en-US" smtClean="0"/>
              <a:t>1/30/2014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7C3FFD1-75CA-4DF0-BE78-399A7DC2AA2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Geographical History of Shish Kebab</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Student Name</a:t>
            </a:r>
          </a:p>
          <a:p>
            <a:r>
              <a:rPr lang="en-US" dirty="0" smtClean="0"/>
              <a:t>Course Name and Number</a:t>
            </a:r>
          </a:p>
          <a:p>
            <a:r>
              <a:rPr lang="en-US" dirty="0" smtClean="0"/>
              <a:t>Professor</a:t>
            </a:r>
          </a:p>
          <a:p>
            <a:r>
              <a:rPr lang="en-US" dirty="0" smtClean="0"/>
              <a:t>Date</a:t>
            </a:r>
            <a:endParaRPr lang="en-US" dirty="0"/>
          </a:p>
        </p:txBody>
      </p:sp>
      <p:pic>
        <p:nvPicPr>
          <p:cNvPr id="4" name="Picture 3" descr="Shish-Kebab.jpg"/>
          <p:cNvPicPr>
            <a:picLocks noChangeAspect="1"/>
          </p:cNvPicPr>
          <p:nvPr/>
        </p:nvPicPr>
        <p:blipFill>
          <a:blip r:embed="rId2" cstate="print"/>
          <a:stretch>
            <a:fillRect/>
          </a:stretch>
        </p:blipFill>
        <p:spPr>
          <a:xfrm>
            <a:off x="457200" y="4648200"/>
            <a:ext cx="8305800" cy="1676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Landscape</a:t>
            </a:r>
            <a:endParaRPr lang="en-US" dirty="0"/>
          </a:p>
        </p:txBody>
      </p:sp>
      <p:sp>
        <p:nvSpPr>
          <p:cNvPr id="3" name="Content Placeholder 2"/>
          <p:cNvSpPr>
            <a:spLocks noGrp="1"/>
          </p:cNvSpPr>
          <p:nvPr>
            <p:ph idx="1"/>
          </p:nvPr>
        </p:nvSpPr>
        <p:spPr/>
        <p:txBody>
          <a:bodyPr/>
          <a:lstStyle/>
          <a:p>
            <a:r>
              <a:rPr lang="en-US" dirty="0" smtClean="0"/>
              <a:t>Restaurants throughout the U.S. and the world serve shish kebabs and other traditional Turkish foods.</a:t>
            </a:r>
          </a:p>
          <a:p>
            <a:r>
              <a:rPr lang="en-US" dirty="0" smtClean="0"/>
              <a:t>The </a:t>
            </a:r>
            <a:r>
              <a:rPr lang="en-US" dirty="0" err="1" smtClean="0"/>
              <a:t>Doner</a:t>
            </a:r>
            <a:r>
              <a:rPr lang="en-US" dirty="0" smtClean="0"/>
              <a:t> Kebab is a popular fast food item around the world, and is offered with regional variations in preparation and presentation. The Greek version, the gyro, is a popular item in restaurants in the U.S.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Landscape</a:t>
            </a:r>
            <a:endParaRPr lang="en-US" dirty="0"/>
          </a:p>
        </p:txBody>
      </p:sp>
      <p:pic>
        <p:nvPicPr>
          <p:cNvPr id="4" name="Content Placeholder 3" descr="kebab1.jpg"/>
          <p:cNvPicPr>
            <a:picLocks noGrp="1" noChangeAspect="1"/>
          </p:cNvPicPr>
          <p:nvPr>
            <p:ph idx="1"/>
          </p:nvPr>
        </p:nvPicPr>
        <p:blipFill>
          <a:blip r:embed="rId3" cstate="print"/>
          <a:stretch>
            <a:fillRect/>
          </a:stretch>
        </p:blipFill>
        <p:spPr>
          <a:xfrm>
            <a:off x="914400" y="914400"/>
            <a:ext cx="3200400" cy="2276475"/>
          </a:xfrm>
        </p:spPr>
      </p:pic>
      <p:pic>
        <p:nvPicPr>
          <p:cNvPr id="6" name="Picture 5" descr="kebab 2.jpg"/>
          <p:cNvPicPr>
            <a:picLocks noChangeAspect="1"/>
          </p:cNvPicPr>
          <p:nvPr/>
        </p:nvPicPr>
        <p:blipFill>
          <a:blip r:embed="rId4" cstate="print"/>
          <a:stretch>
            <a:fillRect/>
          </a:stretch>
        </p:blipFill>
        <p:spPr>
          <a:xfrm>
            <a:off x="5029200" y="914400"/>
            <a:ext cx="2857500" cy="2209800"/>
          </a:xfrm>
          <a:prstGeom prst="rect">
            <a:avLst/>
          </a:prstGeom>
        </p:spPr>
      </p:pic>
      <p:pic>
        <p:nvPicPr>
          <p:cNvPr id="7" name="Picture 6" descr="kebab 3.jpg"/>
          <p:cNvPicPr>
            <a:picLocks noChangeAspect="1"/>
          </p:cNvPicPr>
          <p:nvPr/>
        </p:nvPicPr>
        <p:blipFill>
          <a:blip r:embed="rId5" cstate="print"/>
          <a:stretch>
            <a:fillRect/>
          </a:stretch>
        </p:blipFill>
        <p:spPr>
          <a:xfrm>
            <a:off x="914400" y="3429000"/>
            <a:ext cx="3124200" cy="1714500"/>
          </a:xfrm>
          <a:prstGeom prst="rect">
            <a:avLst/>
          </a:prstGeom>
        </p:spPr>
      </p:pic>
      <p:pic>
        <p:nvPicPr>
          <p:cNvPr id="8" name="Picture 7" descr="kebab 4.jpg"/>
          <p:cNvPicPr>
            <a:picLocks noChangeAspect="1"/>
          </p:cNvPicPr>
          <p:nvPr/>
        </p:nvPicPr>
        <p:blipFill>
          <a:blip r:embed="rId6" cstate="print"/>
          <a:stretch>
            <a:fillRect/>
          </a:stretch>
        </p:blipFill>
        <p:spPr>
          <a:xfrm>
            <a:off x="5029200" y="3429000"/>
            <a:ext cx="2819400" cy="184785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Distance Decay Defined</a:t>
            </a:r>
            <a:endParaRPr lang="en-US" dirty="0"/>
          </a:p>
        </p:txBody>
      </p:sp>
      <p:sp>
        <p:nvSpPr>
          <p:cNvPr id="3" name="Content Placeholder 2"/>
          <p:cNvSpPr>
            <a:spLocks noGrp="1"/>
          </p:cNvSpPr>
          <p:nvPr>
            <p:ph idx="1"/>
          </p:nvPr>
        </p:nvSpPr>
        <p:spPr/>
        <p:txBody>
          <a:bodyPr/>
          <a:lstStyle/>
          <a:p>
            <a:pPr>
              <a:buNone/>
            </a:pPr>
            <a:r>
              <a:rPr lang="en-US" b="1" dirty="0" smtClean="0"/>
              <a:t>	</a:t>
            </a:r>
          </a:p>
          <a:p>
            <a:pPr>
              <a:buNone/>
            </a:pPr>
            <a:endParaRPr lang="en-US" b="1" dirty="0" smtClean="0"/>
          </a:p>
          <a:p>
            <a:pPr>
              <a:buNone/>
            </a:pPr>
            <a:endParaRPr lang="en-US" b="1" dirty="0" smtClean="0"/>
          </a:p>
          <a:p>
            <a:pPr>
              <a:buNone/>
            </a:pPr>
            <a:r>
              <a:rPr lang="en-US" b="1" dirty="0" smtClean="0"/>
              <a:t>	</a:t>
            </a:r>
            <a:r>
              <a:rPr lang="en-US" sz="3200" b="1" dirty="0" smtClean="0"/>
              <a:t>Distance Decay </a:t>
            </a:r>
            <a:r>
              <a:rPr lang="en-US" sz="3200" dirty="0" smtClean="0"/>
              <a:t>- The various degenerative effects of distance on human spatial structures and interactions.</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Distance Decay</a:t>
            </a:r>
            <a:endParaRPr lang="en-US" dirty="0"/>
          </a:p>
        </p:txBody>
      </p:sp>
      <p:sp>
        <p:nvSpPr>
          <p:cNvPr id="3" name="Content Placeholder 2"/>
          <p:cNvSpPr>
            <a:spLocks noGrp="1"/>
          </p:cNvSpPr>
          <p:nvPr>
            <p:ph idx="1"/>
          </p:nvPr>
        </p:nvSpPr>
        <p:spPr/>
        <p:txBody>
          <a:bodyPr>
            <a:normAutofit lnSpcReduction="10000"/>
          </a:bodyPr>
          <a:lstStyle/>
          <a:p>
            <a:r>
              <a:rPr lang="en-US" dirty="0" smtClean="0"/>
              <a:t>Although Shish Kebab and other Turkish foods are found around the world, they have not been assimilated into other cultures in the same way that some foods have.</a:t>
            </a:r>
          </a:p>
          <a:p>
            <a:r>
              <a:rPr lang="en-US" dirty="0" smtClean="0"/>
              <a:t>Kebabs are still strongly associated with their regional backgrounds, and in the U.S. they are most often served in restaurants that offer Turkish, Middle Eastern or Greek dishes.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pic>
        <p:nvPicPr>
          <p:cNvPr id="4" name="Content Placeholder 3" descr="Shish-Kebab.jpg"/>
          <p:cNvPicPr>
            <a:picLocks noGrp="1" noChangeAspect="1"/>
          </p:cNvPicPr>
          <p:nvPr>
            <p:ph idx="1"/>
          </p:nvPr>
        </p:nvPicPr>
        <p:blipFill>
          <a:blip r:embed="rId3" cstate="print">
            <a:lum bright="6000"/>
          </a:blip>
          <a:stretch>
            <a:fillRect/>
          </a:stretch>
        </p:blipFill>
        <p:spPr>
          <a:xfrm>
            <a:off x="609600" y="2438400"/>
            <a:ext cx="8001000" cy="2816225"/>
          </a:xfrm>
        </p:spPr>
      </p:pic>
      <p:sp>
        <p:nvSpPr>
          <p:cNvPr id="5" name="Rectangle 4"/>
          <p:cNvSpPr/>
          <p:nvPr/>
        </p:nvSpPr>
        <p:spPr>
          <a:xfrm rot="10800000" flipV="1">
            <a:off x="609591" y="467073"/>
            <a:ext cx="8001001" cy="2031325"/>
          </a:xfrm>
          <a:prstGeom prst="rect">
            <a:avLst/>
          </a:prstGeom>
        </p:spPr>
        <p:txBody>
          <a:bodyPr wrap="square">
            <a:spAutoFit/>
          </a:bodyPr>
          <a:lstStyle/>
          <a:p>
            <a:r>
              <a:rPr lang="en-US" dirty="0" smtClean="0"/>
              <a:t>Shish Kebabs have become a popular food around the world. They have maintained most aspects of their original form, though regional variations can be found in different countries. Turkish restaurants around the world serve traditional shish kebabs along with other traditional offerings, and the influence of this Turkish staple is seen in foods ranging from Greece to East Asia to the United States.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Cliffordawright.com. 2014. </a:t>
            </a:r>
            <a:r>
              <a:rPr lang="en-US" i="1" dirty="0" smtClean="0"/>
              <a:t>Did You Know: Food History - On Shish Kebabs</a:t>
            </a:r>
            <a:r>
              <a:rPr lang="en-US" dirty="0" smtClean="0"/>
              <a:t>. [online] Available at: http://www.cliffordawright.com/caw/food/entries/display.php/topic_id/7/id/7/ [Accessed: 30 Jan 2014].</a:t>
            </a:r>
          </a:p>
          <a:p>
            <a:r>
              <a:rPr lang="en-US" dirty="0" smtClean="0"/>
              <a:t>Encrypted-tbn1.gstatic.com. 2014. </a:t>
            </a:r>
            <a:r>
              <a:rPr lang="en-US" i="1" dirty="0" smtClean="0"/>
              <a:t>Map of Ancient Turkey</a:t>
            </a:r>
            <a:r>
              <a:rPr lang="en-US" dirty="0" smtClean="0"/>
              <a:t>. [online] Available at: https://encrypted-tbn1.gstatic.com/images?q=tbn:ANd9GcSyQYoYm1MOQhvkPn7YhL5rVGUzlU56S__zPzr-8zaHMi0Y8bDi6g [Accessed: 30 Jan 2014].</a:t>
            </a:r>
          </a:p>
          <a:p>
            <a:r>
              <a:rPr lang="en-US" dirty="0" smtClean="0"/>
              <a:t>Encrypted-tbn2.gstatic.com. 2014. [online] Available at: https://encrypted-tbn2.gstatic.com/images?q=tbn:ANd9GcRRoBx6Vg1IBUlpn9GaGIQJpfyE39PJE4mBb2UxVjyHVoWDLWEJGA [Accessed: 30 Jan 2014].</a:t>
            </a:r>
          </a:p>
          <a:p>
            <a:r>
              <a:rPr lang="en-US" dirty="0" smtClean="0"/>
              <a:t>Geraniumhomes.com. 2014. [online] Available at: http://www.geraniumhomes.com/blog/wp-content/uploads/2013/06/Shish-Kebab.jpg [Accessed: 30 Jan 2014].</a:t>
            </a:r>
          </a:p>
          <a:p>
            <a:r>
              <a:rPr lang="en-US" dirty="0" smtClean="0"/>
              <a:t>Turkishfoodandrecipes.com. 2014. </a:t>
            </a:r>
            <a:r>
              <a:rPr lang="en-US" i="1" dirty="0" smtClean="0"/>
              <a:t>History of Shish Kebab</a:t>
            </a:r>
            <a:r>
              <a:rPr lang="en-US" dirty="0" smtClean="0"/>
              <a:t>. [online] Available at: http://www.turkishfoodandrecipes.com/2008/11/history-of-shish-kebab.html [Accessed: 30 Jan 2014].</a:t>
            </a:r>
          </a:p>
          <a:p>
            <a:r>
              <a:rPr lang="en-US" dirty="0" smtClean="0"/>
              <a:t>Yelp.com. 2014. </a:t>
            </a:r>
            <a:r>
              <a:rPr lang="en-US" i="1" dirty="0" smtClean="0"/>
              <a:t>The Kebab Shop</a:t>
            </a:r>
            <a:r>
              <a:rPr lang="en-US" dirty="0" smtClean="0"/>
              <a:t>. [online] Available at: http://www.yelp.com/biz/the-kebab-shop-san-diego [Accessed: 30 Jan 2014].</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Contents</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Purpose</a:t>
            </a:r>
          </a:p>
          <a:p>
            <a:r>
              <a:rPr lang="en-US" sz="2400" dirty="0" smtClean="0"/>
              <a:t>Introduction</a:t>
            </a:r>
          </a:p>
          <a:p>
            <a:r>
              <a:rPr lang="en-US" sz="2400" dirty="0" smtClean="0"/>
              <a:t>Region</a:t>
            </a:r>
          </a:p>
          <a:p>
            <a:r>
              <a:rPr lang="en-US" sz="2400" dirty="0" smtClean="0"/>
              <a:t>Diffusion Defined</a:t>
            </a:r>
          </a:p>
          <a:p>
            <a:r>
              <a:rPr lang="en-US" sz="2400" dirty="0" smtClean="0"/>
              <a:t>Diffusion of the Shish Kebab</a:t>
            </a:r>
          </a:p>
          <a:p>
            <a:r>
              <a:rPr lang="en-US" sz="2400" dirty="0" smtClean="0"/>
              <a:t>Cultural Landscape Defined</a:t>
            </a:r>
          </a:p>
          <a:p>
            <a:r>
              <a:rPr lang="en-US" sz="2400" dirty="0" smtClean="0"/>
              <a:t>Cultural Landscape of the Shish Kebab</a:t>
            </a:r>
          </a:p>
          <a:p>
            <a:r>
              <a:rPr lang="en-US" sz="2400" dirty="0" smtClean="0"/>
              <a:t>Distance Decay Defined</a:t>
            </a:r>
          </a:p>
          <a:p>
            <a:r>
              <a:rPr lang="en-US" sz="2400" dirty="0" smtClean="0"/>
              <a:t>Distance Decay of Shish Kebab</a:t>
            </a:r>
          </a:p>
          <a:p>
            <a:r>
              <a:rPr lang="en-US" sz="2400" dirty="0" smtClean="0"/>
              <a:t>Conclusion</a:t>
            </a:r>
          </a:p>
          <a:p>
            <a:r>
              <a:rPr lang="en-US" sz="2400" dirty="0" smtClean="0"/>
              <a:t>References</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pPr>
              <a:buNone/>
            </a:pPr>
            <a:r>
              <a:rPr lang="en-US" dirty="0" smtClean="0"/>
              <a:t>	The purpose of this presentation is to demonstrate how geographical concepts of region, diffusion, cultural landscapes, and distance decay can be understood by tracing the history of the Turkish Shish Kebab. The Shish Kebab was selected as the subject of this demonstration for its relevance and familiarity to me and my family background.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buNone/>
            </a:pPr>
            <a:r>
              <a:rPr lang="en-US" dirty="0"/>
              <a:t> </a:t>
            </a:r>
            <a:r>
              <a:rPr lang="en-US" dirty="0" smtClean="0"/>
              <a:t>	The term “shish kebab” is based on the Turkish words for “skewer” and “roasted meat.” Nomadic tribes in ancient Turkey found the shish kebab to be a convenient way of preparing meat that had been stored and dried. Marinating the dried meats in oil and spices prepared them for heating over fire, making the meat tender and flavorful.</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a:t>
            </a:r>
            <a:endParaRPr lang="en-US" dirty="0"/>
          </a:p>
        </p:txBody>
      </p:sp>
      <p:sp>
        <p:nvSpPr>
          <p:cNvPr id="3" name="Content Placeholder 2"/>
          <p:cNvSpPr>
            <a:spLocks noGrp="1"/>
          </p:cNvSpPr>
          <p:nvPr>
            <p:ph idx="1"/>
          </p:nvPr>
        </p:nvSpPr>
        <p:spPr/>
        <p:txBody>
          <a:bodyPr>
            <a:normAutofit fontScale="92500"/>
          </a:bodyPr>
          <a:lstStyle/>
          <a:p>
            <a:r>
              <a:rPr lang="en-US" dirty="0" smtClean="0"/>
              <a:t>Turkey is at the northeast end of the Mediterranean Sea, situated between Southeast Europe and Southwest Asia</a:t>
            </a:r>
          </a:p>
          <a:p>
            <a:r>
              <a:rPr lang="en-US" dirty="0" smtClean="0"/>
              <a:t>Turkey historically served as a route connecting many parts of the ancient world, and customs and cultural traditions from the region have been carried around the globe</a:t>
            </a:r>
          </a:p>
          <a:p>
            <a:r>
              <a:rPr lang="en-US" dirty="0" smtClean="0"/>
              <a:t>The traditional kebab was a staple of nomadic Turks and is now found throughout the world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a:t>
            </a:r>
            <a:endParaRPr lang="en-US" dirty="0"/>
          </a:p>
        </p:txBody>
      </p:sp>
      <p:sp>
        <p:nvSpPr>
          <p:cNvPr id="3" name="Content Placeholder 2"/>
          <p:cNvSpPr>
            <a:spLocks noGrp="1"/>
          </p:cNvSpPr>
          <p:nvPr>
            <p:ph idx="1"/>
          </p:nvPr>
        </p:nvSpPr>
        <p:spPr/>
        <p:txBody>
          <a:bodyPr/>
          <a:lstStyle/>
          <a:p>
            <a:r>
              <a:rPr lang="en-US" dirty="0" smtClean="0"/>
              <a:t>Map</a:t>
            </a:r>
            <a:endParaRPr lang="en-US" dirty="0"/>
          </a:p>
        </p:txBody>
      </p:sp>
      <p:pic>
        <p:nvPicPr>
          <p:cNvPr id="4" name="Picture 3" descr="turkey map.jpg"/>
          <p:cNvPicPr>
            <a:picLocks noChangeAspect="1"/>
          </p:cNvPicPr>
          <p:nvPr/>
        </p:nvPicPr>
        <p:blipFill>
          <a:blip r:embed="rId3" cstate="print"/>
          <a:stretch>
            <a:fillRect/>
          </a:stretch>
        </p:blipFill>
        <p:spPr>
          <a:xfrm>
            <a:off x="457200" y="457200"/>
            <a:ext cx="8229599" cy="4953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Diffusion Defined</a:t>
            </a:r>
            <a:endParaRPr lang="en-US" dirty="0"/>
          </a:p>
        </p:txBody>
      </p:sp>
      <p:sp>
        <p:nvSpPr>
          <p:cNvPr id="3" name="Content Placeholder 2"/>
          <p:cNvSpPr>
            <a:spLocks noGrp="1"/>
          </p:cNvSpPr>
          <p:nvPr>
            <p:ph idx="1"/>
          </p:nvPr>
        </p:nvSpPr>
        <p:spPr/>
        <p:txBody>
          <a:bodyPr/>
          <a:lstStyle/>
          <a:p>
            <a:pPr>
              <a:buNone/>
            </a:pPr>
            <a:r>
              <a:rPr lang="en-US" b="1" dirty="0" smtClean="0">
                <a:solidFill>
                  <a:schemeClr val="tx1"/>
                </a:solidFill>
              </a:rPr>
              <a:t>	Diffusion</a:t>
            </a:r>
            <a:r>
              <a:rPr lang="en-US" dirty="0" smtClean="0">
                <a:solidFill>
                  <a:schemeClr val="tx1"/>
                </a:solidFill>
              </a:rPr>
              <a:t> – The spatial spreading or dissemination of a culture element (such as a technological innovation) or some other phenomenon ( e.g., a disease outbreak). For the various channels of outward geographic spread from a source area, see contagious, expansion, hierarchical, and relocation diffusion.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Diffusion of the Shish Kebab</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The Shish Kebab was carried throughout the Middle East, Asia, and Europe. Arabian cultures have a similar food, spelled shish </a:t>
            </a:r>
            <a:r>
              <a:rPr lang="en-US" dirty="0" err="1" smtClean="0"/>
              <a:t>kabab</a:t>
            </a:r>
            <a:r>
              <a:rPr lang="en-US" dirty="0" smtClean="0"/>
              <a:t>, and the traditional preparations of spiced meats roasted on skewers is found as far away as Japan and China to the East and the United States to the West.</a:t>
            </a:r>
          </a:p>
          <a:p>
            <a:pPr>
              <a:buNone/>
            </a:pPr>
            <a:r>
              <a:rPr lang="en-US" dirty="0"/>
              <a:t>	</a:t>
            </a:r>
            <a:r>
              <a:rPr lang="en-US" dirty="0" smtClean="0"/>
              <a:t>An alternative version of the shish kebab, the </a:t>
            </a:r>
            <a:r>
              <a:rPr lang="en-US" dirty="0" err="1" smtClean="0"/>
              <a:t>Doner</a:t>
            </a:r>
            <a:r>
              <a:rPr lang="en-US" dirty="0" smtClean="0"/>
              <a:t> Kebab, uses ground lamb and other meats roasted on a vertical skewer. This meat is served on pita bread, and this method is also known in Greece and other regions as the gyro</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Landscape Defined</a:t>
            </a:r>
            <a:endParaRPr lang="en-US" dirty="0"/>
          </a:p>
        </p:txBody>
      </p:sp>
      <p:sp>
        <p:nvSpPr>
          <p:cNvPr id="3" name="Content Placeholder 2"/>
          <p:cNvSpPr>
            <a:spLocks noGrp="1"/>
          </p:cNvSpPr>
          <p:nvPr>
            <p:ph idx="1"/>
          </p:nvPr>
        </p:nvSpPr>
        <p:spPr/>
        <p:txBody>
          <a:bodyPr/>
          <a:lstStyle/>
          <a:p>
            <a:pPr>
              <a:buNone/>
            </a:pPr>
            <a:r>
              <a:rPr lang="en-US" b="1" dirty="0" smtClean="0">
                <a:solidFill>
                  <a:schemeClr val="tx1"/>
                </a:solidFill>
              </a:rPr>
              <a:t>	Cultural Landscape </a:t>
            </a:r>
            <a:r>
              <a:rPr lang="en-US" dirty="0" smtClean="0">
                <a:solidFill>
                  <a:schemeClr val="tx1"/>
                </a:solidFill>
              </a:rPr>
              <a:t>– The forms and artifacts placed on the natural landscape by the activities of various human occupants. By this progressive imprinting of the human presence, the physical (natural) landscape is modified into the cultural landscape, forming an interaction unity between the two.</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146</TotalTime>
  <Words>956</Words>
  <Application>Microsoft Office PowerPoint</Application>
  <PresentationFormat>On-screen Show (4:3)</PresentationFormat>
  <Paragraphs>84</Paragraphs>
  <Slides>15</Slides>
  <Notes>12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Aspect</vt:lpstr>
      <vt:lpstr>The Geographical History of Shish Kebab</vt:lpstr>
      <vt:lpstr>Table of Contents</vt:lpstr>
      <vt:lpstr>Purpose</vt:lpstr>
      <vt:lpstr>Introduction</vt:lpstr>
      <vt:lpstr>Region</vt:lpstr>
      <vt:lpstr>Region</vt:lpstr>
      <vt:lpstr>Cultural Diffusion Defined</vt:lpstr>
      <vt:lpstr>Diffusion of the Shish Kebab</vt:lpstr>
      <vt:lpstr>Cultural Landscape Defined</vt:lpstr>
      <vt:lpstr>Cultural Landscape</vt:lpstr>
      <vt:lpstr>Cultural Landscape</vt:lpstr>
      <vt:lpstr>Distance Decay Defined</vt:lpstr>
      <vt:lpstr>Distance Decay</vt:lpstr>
      <vt:lpstr>Conclusion</vt:lpstr>
      <vt:lpstr>References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Geographical History of Shish Kebab</dc:title>
  <dc:creator> </dc:creator>
  <cp:lastModifiedBy> </cp:lastModifiedBy>
  <cp:revision>16</cp:revision>
  <dcterms:created xsi:type="dcterms:W3CDTF">2014-01-30T17:52:05Z</dcterms:created>
  <dcterms:modified xsi:type="dcterms:W3CDTF">2014-01-30T20:19:00Z</dcterms:modified>
</cp:coreProperties>
</file>