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78" r:id="rId4"/>
    <p:sldId id="279" r:id="rId5"/>
    <p:sldId id="284" r:id="rId6"/>
    <p:sldId id="266" r:id="rId7"/>
    <p:sldId id="280" r:id="rId8"/>
    <p:sldId id="281" r:id="rId9"/>
    <p:sldId id="270" r:id="rId10"/>
    <p:sldId id="282" r:id="rId11"/>
    <p:sldId id="283" r:id="rId12"/>
    <p:sldId id="272" r:id="rId13"/>
    <p:sldId id="277"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554" autoAdjust="0"/>
  </p:normalViewPr>
  <p:slideViewPr>
    <p:cSldViewPr>
      <p:cViewPr>
        <p:scale>
          <a:sx n="71" d="100"/>
          <a:sy n="71" d="100"/>
        </p:scale>
        <p:origin x="-1356" y="18"/>
      </p:cViewPr>
      <p:guideLst>
        <p:guide orient="horz" pos="2160"/>
        <p:guide pos="2880"/>
      </p:guideLst>
    </p:cSldViewPr>
  </p:slideViewPr>
  <p:outlineViewPr>
    <p:cViewPr>
      <p:scale>
        <a:sx n="33" d="100"/>
        <a:sy n="33" d="100"/>
      </p:scale>
      <p:origin x="0" y="2472"/>
    </p:cViewPr>
  </p:outlineViewPr>
  <p:notesTextViewPr>
    <p:cViewPr>
      <p:scale>
        <a:sx n="1" d="1"/>
        <a:sy n="1" d="1"/>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0BEE0-FBFE-42E0-927A-1816C68C8AB1}"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B1B28-756F-4C24-8B63-527AAC297F67}" type="slidenum">
              <a:rPr lang="en-US" smtClean="0"/>
              <a:t>‹#›</a:t>
            </a:fld>
            <a:endParaRPr lang="en-US"/>
          </a:p>
        </p:txBody>
      </p:sp>
    </p:spTree>
    <p:extLst>
      <p:ext uri="{BB962C8B-B14F-4D97-AF65-F5344CB8AC3E}">
        <p14:creationId xmlns:p14="http://schemas.microsoft.com/office/powerpoint/2010/main" val="241847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Knowledge is the awareness or familiarity of a subject or process that is gained through experience.  The only way to gain this knowledge is to experience it in some way.  Knowledge is gained in many different ways, it can be learned, experienced in person, discovered through research and is ultimately influenced by the individual gaining the knowledge.  Their previous experiences, perception, how the knowledge was communicated, their association of the experience with other experiences and a multitude of other cognitive processes influence how the knowledge is received and processes.  Knowledge is known because that information can be reutilized to base new experiences and it also influences future knowledge that is gained.  With knowledge how do we know what is right or wrong regarding the knowledge?  These examinations dive deep into the knowledge issues.</a:t>
            </a:r>
          </a:p>
        </p:txBody>
      </p:sp>
      <p:sp>
        <p:nvSpPr>
          <p:cNvPr id="4" name="Slide Number Placeholder 3"/>
          <p:cNvSpPr>
            <a:spLocks noGrp="1"/>
          </p:cNvSpPr>
          <p:nvPr>
            <p:ph type="sldNum" sz="quarter" idx="10"/>
          </p:nvPr>
        </p:nvSpPr>
        <p:spPr/>
        <p:txBody>
          <a:bodyPr/>
          <a:lstStyle/>
          <a:p>
            <a:fld id="{E54B1B28-756F-4C24-8B63-527AAC297F67}" type="slidenum">
              <a:rPr lang="en-US" smtClean="0"/>
              <a:t>2</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In contrast to establishing a firm ethical standpoint of certain issues there is the flip side of the knowledge issue revolving around the Iraq incident.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gathers information.  The knowledge issue has the ability to circumvent the ethical dilemmas and focus specifically on gathering knowledge about the world.  This is a very broad scope of purpose but it does not take into account the ethical and moral issues of reporting specific information.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Gathering knowledge does not have the same responsibilities or implications that taking an ethical stance involves.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states that its purpose is to provide information to the public but in reality they have taken a stance on what to provide and how to delivery the information.  The theory of knowledge is still focused on how do we know what we know and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is trying to provide a conduit for knowledge transfer through their filtered experiences.  </a:t>
            </a:r>
          </a:p>
        </p:txBody>
      </p:sp>
      <p:sp>
        <p:nvSpPr>
          <p:cNvPr id="4" name="Slide Number Placeholder 3"/>
          <p:cNvSpPr>
            <a:spLocks noGrp="1"/>
          </p:cNvSpPr>
          <p:nvPr>
            <p:ph type="sldNum" sz="quarter" idx="10"/>
          </p:nvPr>
        </p:nvSpPr>
        <p:spPr/>
        <p:txBody>
          <a:bodyPr/>
          <a:lstStyle/>
          <a:p>
            <a:fld id="{E54B1B28-756F-4C24-8B63-527AAC297F67}" type="slidenum">
              <a:rPr lang="en-US" smtClean="0"/>
              <a:t>11</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With the ways of knowing there are two sides to knowledge regarding the Iraq information leak, the issue that caused awareness in the leak and the surrounding circumstances.  With the eight ways of knowing there are definitively some that pique the interest of those engaged in the situation.  Many of the factors regarding the incident of killing women and children in Iraq drive the respondent that is gaining the knowledge to drive a firm and poignant ethical standpoint for the opposition against killing women and children especially as they were non-combatants and showed little or no threat to the military forces.  The other side of the message is the point of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to spread knowledge is guided by the efforts to distribute information that was of high entertainment value.  This includes the stories that spark key interests in the eight ways of knowing.  The greater the ability to raise the sensationalism of the story while also targeting the ways of knowing will not only garner more interest but will also leave a lasting impression.  How is knowledge actually known?  The greater the impact on the eight ways of knowing will increase the ability to retain information and turn it into knowledge.  This is how things </a:t>
            </a:r>
            <a:r>
              <a:rPr lang="en-US" sz="1200" kern="1200" baseline="0" smtClean="0">
                <a:solidFill>
                  <a:schemeClr val="tx1"/>
                </a:solidFill>
                <a:effectLst/>
                <a:latin typeface="+mn-lt"/>
                <a:ea typeface="+mn-ea"/>
                <a:cs typeface="+mn-cs"/>
              </a:rPr>
              <a:t>are known.</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12</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example focused on the disclosure of the American involvement in Iraq, specifically around the killings in 2006 of Iraqi citizens to include women and children.  The moral and ethical circumstances can be debated but what is the application around the theory of knowledge and understanding the ways of knowing.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knowledge issue of establishing an ethical stand or gaining knowledge on the world are similar in nature but have a stark contrast when it comes to gaining and distributing the information.  The faith, emotion, imagination and intuition come into play when making or taking the ethical stance while all of the ways of knowing are interrelated when gathering knowledge of the world.  The knowledge issue revolves around how the knowledge was obtained and used.  We discussed what knowledge is, how it is acquired and how we know what we know.  All of these areas are pertinent to the theory of knowledge.  The purpose is to explore the problems of knowledge and evaluate its intent.  The knowledge that is gained from the Iraq incident formulates the knowledge we now how regarding the incident.  The way we harness that knowledge and ultimately utilize that information is dependent on the external factors that impacted the way we received and interpreted that information that formed our knowledge.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ways of knowing and the knowledge areas all mold the influence data is transformed into usable knowledge and information.</a:t>
            </a:r>
          </a:p>
        </p:txBody>
      </p:sp>
      <p:sp>
        <p:nvSpPr>
          <p:cNvPr id="4" name="Slide Number Placeholder 3"/>
          <p:cNvSpPr>
            <a:spLocks noGrp="1"/>
          </p:cNvSpPr>
          <p:nvPr>
            <p:ph type="sldNum" sz="quarter" idx="10"/>
          </p:nvPr>
        </p:nvSpPr>
        <p:spPr/>
        <p:txBody>
          <a:bodyPr/>
          <a:lstStyle/>
          <a:p>
            <a:fld id="{E54B1B28-756F-4C24-8B63-527AAC297F67}" type="slidenum">
              <a:rPr lang="en-US" smtClean="0"/>
              <a:t>13</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E54B1B28-756F-4C24-8B63-527AAC297F67}" type="slidenum">
              <a:rPr lang="en-US" smtClean="0"/>
              <a:t>14</a:t>
            </a:fld>
            <a:endParaRPr lang="en-US"/>
          </a:p>
        </p:txBody>
      </p:sp>
    </p:spTree>
    <p:extLst>
      <p:ext uri="{BB962C8B-B14F-4D97-AF65-F5344CB8AC3E}">
        <p14:creationId xmlns:p14="http://schemas.microsoft.com/office/powerpoint/2010/main" val="92203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knowledge issues are based on the three questions mentioned previously.  The ethical dilemma or pursuit of right or wrong does not encapsulate the theory of knowledge.  The knowledge issues are based on discovering and sharing information to garner increased knowledge.  The primary focus of the knowledge issues is to explore the ways of knowing, senses, reasoning, emotional state and communication method, the area of the knowledge, science, math, physics, history, ethics, art and the environment the individual is pursuing the knowledge issue.  The environment includes the cultural influences, group settings for learning and the ability for the individual to utilize the knowledge.  For example, if an individual experienced the gathering of fruit for a picnic the knowledge that fruit was gathered and ultimately eaten would be interpreted differently if the individual was a child that did not work to pick the fruit or the adult that labored to gather for the entire family.</a:t>
            </a:r>
          </a:p>
        </p:txBody>
      </p:sp>
      <p:sp>
        <p:nvSpPr>
          <p:cNvPr id="4" name="Slide Number Placeholder 3"/>
          <p:cNvSpPr>
            <a:spLocks noGrp="1"/>
          </p:cNvSpPr>
          <p:nvPr>
            <p:ph type="sldNum" sz="quarter" idx="10"/>
          </p:nvPr>
        </p:nvSpPr>
        <p:spPr/>
        <p:txBody>
          <a:bodyPr/>
          <a:lstStyle/>
          <a:p>
            <a:fld id="{E54B1B28-756F-4C24-8B63-527AAC297F67}" type="slidenum">
              <a:rPr lang="en-US" smtClean="0"/>
              <a:t>3</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theory of knowledge is based on reviewing an example in real life that encompasses the ability to understand “how do we know what we know?”  This is garnered by utilizing the ways of knowing/areas of knowledge to decipher how we know.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ways of knowing include:</a:t>
            </a:r>
          </a:p>
          <a:p>
            <a:r>
              <a:rPr lang="en-US" sz="1200" kern="1200" baseline="0" dirty="0" smtClean="0">
                <a:solidFill>
                  <a:schemeClr val="tx1"/>
                </a:solidFill>
                <a:effectLst/>
                <a:latin typeface="+mn-lt"/>
                <a:ea typeface="+mn-ea"/>
                <a:cs typeface="+mn-cs"/>
              </a:rPr>
              <a:t>Sense perception-Hearing, smelling, seeing, feeling and tasting</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Reasoning</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Emotional State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Language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Intuition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Imagination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Faith</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Previous experience-Memory</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The areas of knowledge include math, science, history, arts and ethics but also can include religious and indigenous knowledge systems.</a:t>
            </a:r>
          </a:p>
        </p:txBody>
      </p:sp>
      <p:sp>
        <p:nvSpPr>
          <p:cNvPr id="4" name="Slide Number Placeholder 3"/>
          <p:cNvSpPr>
            <a:spLocks noGrp="1"/>
          </p:cNvSpPr>
          <p:nvPr>
            <p:ph type="sldNum" sz="quarter" idx="10"/>
          </p:nvPr>
        </p:nvSpPr>
        <p:spPr/>
        <p:txBody>
          <a:bodyPr/>
          <a:lstStyle/>
          <a:p>
            <a:fld id="{E54B1B28-756F-4C24-8B63-527AAC297F67}" type="slidenum">
              <a:rPr lang="en-US" smtClean="0"/>
              <a:t>4</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ways of knowledge are the ways in which we gain knowledge from the world around us.  Each of these areas are corollary in nature to one another and do not necessarily work independently.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Emotion impacts how the world around us is interpreted and it helps or hinders the way our perception is created.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Faith guides people in their choices and views as well as how faith facilitates the interpretation of the world.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Imagination facilitates the creation of new ideas and helps the person fill in the blanks when information is not available.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Intuition is used when there is not a frame of reference or use of reason.  Intuition drives individuals toward new goals by assuming certain information and then striving to validate that information.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Language provides the conduit on how well information is exchanged.  Language can be an inhibitor to knowledge if there is a barrier.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Reason is in opposition of emotion.  Through deduction and direct information collection facilitates reasoning.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Memory is a compilation of things that are already known and allows for new knowledge to be built upon existing knowledge.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Senses are seen as the frontline of gathering knowledge.  These are the first interactions with new experiences and provide immediate feedback about the new knowledge.</a:t>
            </a:r>
          </a:p>
        </p:txBody>
      </p:sp>
      <p:sp>
        <p:nvSpPr>
          <p:cNvPr id="4" name="Slide Number Placeholder 3"/>
          <p:cNvSpPr>
            <a:spLocks noGrp="1"/>
          </p:cNvSpPr>
          <p:nvPr>
            <p:ph type="sldNum" sz="quarter" idx="10"/>
          </p:nvPr>
        </p:nvSpPr>
        <p:spPr/>
        <p:txBody>
          <a:bodyPr/>
          <a:lstStyle/>
          <a:p>
            <a:fld id="{E54B1B28-756F-4C24-8B63-527AAC297F67}" type="slidenum">
              <a:rPr lang="en-US" smtClean="0"/>
              <a:t>5</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Through the eight ways of knowing there are real-life examples that can be evaluated and examined for knowledge.  One example includes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and their ability and process to provide information about key events of the world.</a:t>
            </a: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is a non-profit organization that provides a source of journalistic exposure to vital information.  The key to their influence and relative success is their ability to “leak” secret or classified information from anonymous sources.  The group has released numerous documents ranging from the efforts in Afghanistan to the corruption and violence in Kenya.  In addition to the documentation provided there have been numerous videos and other footage that was presented for public consumption.  One of the more impactful videos included the </a:t>
            </a:r>
            <a:r>
              <a:rPr lang="en-US" sz="1200" kern="1200" baseline="0" dirty="0" err="1" smtClean="0">
                <a:solidFill>
                  <a:schemeClr val="tx1"/>
                </a:solidFill>
                <a:effectLst/>
                <a:latin typeface="+mn-lt"/>
                <a:ea typeface="+mn-ea"/>
                <a:cs typeface="+mn-cs"/>
              </a:rPr>
              <a:t>gunsight</a:t>
            </a:r>
            <a:r>
              <a:rPr lang="en-US" sz="1200" kern="1200" baseline="0" dirty="0" smtClean="0">
                <a:solidFill>
                  <a:schemeClr val="tx1"/>
                </a:solidFill>
                <a:effectLst/>
                <a:latin typeface="+mn-lt"/>
                <a:ea typeface="+mn-ea"/>
                <a:cs typeface="+mn-cs"/>
              </a:rPr>
              <a:t> footage from an Apache helicopter striking Iraqi journalists.</a:t>
            </a: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purpose is to bring important news to the public.  They also want to provide key informants, sources and whistleblowers do not experience retribution for their actions to provide this information.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as an organization feels the desire and need to provide key information to the public, regardless of the type of information or potential impact to those involved in the revelation of data and information.</a:t>
            </a:r>
          </a:p>
        </p:txBody>
      </p:sp>
      <p:sp>
        <p:nvSpPr>
          <p:cNvPr id="4" name="Slide Number Placeholder 3"/>
          <p:cNvSpPr>
            <a:spLocks noGrp="1"/>
          </p:cNvSpPr>
          <p:nvPr>
            <p:ph type="sldNum" sz="quarter" idx="10"/>
          </p:nvPr>
        </p:nvSpPr>
        <p:spPr/>
        <p:txBody>
          <a:bodyPr/>
          <a:lstStyle/>
          <a:p>
            <a:fld id="{E54B1B28-756F-4C24-8B63-527AAC297F67}" type="slidenum">
              <a:rPr lang="en-US" smtClean="0"/>
              <a:t>6</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specific example of the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involvement in the Iraq revolved around an investigation into a controversial event including information about US soldiers handcuffing and execution of women and children in a raid that occurred in 2006.  There was a diplomatic cable describing the events as well as the subsequent air strike to cover the evidence.  The cable described that all the inhabitants were shot in the head and no one was remaining alive in the facility.  This cable also showed direct involvement of a United Nations official in the fact that he knew about the situation.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tensions at the time between the US and Iraq came during the negotiations to retain a presence in Iraq with US bases.  The reports detailed the killings of </a:t>
            </a:r>
            <a:r>
              <a:rPr lang="en-US" sz="1200" b="0" i="0" kern="1200" dirty="0" smtClean="0">
                <a:solidFill>
                  <a:schemeClr val="tx1"/>
                </a:solidFill>
                <a:effectLst/>
                <a:latin typeface="+mn-lt"/>
                <a:ea typeface="+mn-ea"/>
                <a:cs typeface="+mn-cs"/>
              </a:rPr>
              <a:t>a husband, his wife, three children, his mother, the sister, two nieces, a three-year-old and an</a:t>
            </a:r>
            <a:r>
              <a:rPr lang="en-US" sz="1200" b="0" i="0" kern="1200" baseline="0" dirty="0" smtClean="0">
                <a:solidFill>
                  <a:schemeClr val="tx1"/>
                </a:solidFill>
                <a:effectLst/>
                <a:latin typeface="+mn-lt"/>
                <a:ea typeface="+mn-ea"/>
                <a:cs typeface="+mn-cs"/>
              </a:rPr>
              <a:t> unidentifiable </a:t>
            </a:r>
            <a:r>
              <a:rPr lang="en-US" sz="1200" b="0" i="0" kern="1200" dirty="0" smtClean="0">
                <a:solidFill>
                  <a:schemeClr val="tx1"/>
                </a:solidFill>
                <a:effectLst/>
                <a:latin typeface="+mn-lt"/>
                <a:ea typeface="+mn-ea"/>
                <a:cs typeface="+mn-cs"/>
              </a:rPr>
              <a:t>visiting relative.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7</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entire event surrounding the </a:t>
            </a:r>
            <a:r>
              <a:rPr lang="en-US" sz="1200" kern="1200" baseline="0" dirty="0" err="1" smtClean="0">
                <a:solidFill>
                  <a:schemeClr val="tx1"/>
                </a:solidFill>
                <a:effectLst/>
                <a:latin typeface="+mn-lt"/>
                <a:ea typeface="+mn-ea"/>
                <a:cs typeface="+mn-cs"/>
              </a:rPr>
              <a:t>Wikileaks</a:t>
            </a:r>
            <a:r>
              <a:rPr lang="en-US" sz="1200" kern="1200" baseline="0" dirty="0" smtClean="0">
                <a:solidFill>
                  <a:schemeClr val="tx1"/>
                </a:solidFill>
                <a:effectLst/>
                <a:latin typeface="+mn-lt"/>
                <a:ea typeface="+mn-ea"/>
                <a:cs typeface="+mn-cs"/>
              </a:rPr>
              <a:t> information about the incident in 2006 was surrounded by controversy and outside forces that influenced the events that occurred that day.  During 2006, Iraq was in a state of disarray with violence and terroristic activities plaguing the area.  The level of stress, violence and war efforts was at an all time high with many areas of the country closed to movement due to the fact that they were too dangerous for movement.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 this information stating that the US soldiers murdered women and children, was the information provided to serve a purpose to the people of Iraq and the increased ability to gain knowledge?  How do we know that the information that was provided is the appropriate way to garner knowledge?  How do we know what we know?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knowledge issue revolves around the prioritization of establishing a firm ethical standpoint or gathering knowledge of the world.</a:t>
            </a:r>
          </a:p>
        </p:txBody>
      </p:sp>
      <p:sp>
        <p:nvSpPr>
          <p:cNvPr id="4" name="Slide Number Placeholder 3"/>
          <p:cNvSpPr>
            <a:spLocks noGrp="1"/>
          </p:cNvSpPr>
          <p:nvPr>
            <p:ph type="sldNum" sz="quarter" idx="10"/>
          </p:nvPr>
        </p:nvSpPr>
        <p:spPr/>
        <p:txBody>
          <a:bodyPr/>
          <a:lstStyle/>
          <a:p>
            <a:fld id="{E54B1B28-756F-4C24-8B63-527AAC297F67}" type="slidenum">
              <a:rPr lang="en-US" smtClean="0"/>
              <a:t>8</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first area is determining if the priority is to establish a firm ethical standpoint.  With the information that is gained for informants, key points of contacts and anonymous sources there is a decision to either publish the information or to retain, destroy, alter or refrain from providing it to the public.  The other area is based on the fact that there is a responsibility to gather knowledge about the world.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 do we know?  The ways of knowing are completely based on the individual making the decision.  Earlier we discussed the “ways of knowing” to include sensing, reasoning, emotions, language, intuition, imagination, faith and memory.  All of these areas impact how we gain knowledge and how we take part in the world around us.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B1B28-756F-4C24-8B63-527AAC297F67}" type="slidenum">
              <a:rPr lang="en-US" smtClean="0"/>
              <a:t>9</a:t>
            </a:fld>
            <a:endParaRPr lang="en-US"/>
          </a:p>
        </p:txBody>
      </p:sp>
    </p:spTree>
    <p:extLst>
      <p:ext uri="{BB962C8B-B14F-4D97-AF65-F5344CB8AC3E}">
        <p14:creationId xmlns:p14="http://schemas.microsoft.com/office/powerpoint/2010/main" val="342346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two sides of the knowledge issue are based on taking an ethical stance on specific issues or alleviating the ethical stance and gathering and ultimately distributing knowledge about the world.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issue in Iraq, from certain perspectives, would draw a high level of emotional and reasoning to distribute the information on the killings of the women and children.  War is an ugly place and people die for many of the right and some of the wrong reasons.  Distributing this information would be based on the potential ethical stance that those people killed need to have a voice and their circumstances need to be heard so that it does not occur again.  With the theory of knowledge, ethical and moral issues are not the core of the discussion.  The core discussion revolves around how knowledge is gained and implemented.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responsibility to establish a priority against competing objectives is based upon the ways of knowing and the individual making the decision.</a:t>
            </a:r>
          </a:p>
        </p:txBody>
      </p:sp>
      <p:sp>
        <p:nvSpPr>
          <p:cNvPr id="4" name="Slide Number Placeholder 3"/>
          <p:cNvSpPr>
            <a:spLocks noGrp="1"/>
          </p:cNvSpPr>
          <p:nvPr>
            <p:ph type="sldNum" sz="quarter" idx="10"/>
          </p:nvPr>
        </p:nvSpPr>
        <p:spPr/>
        <p:txBody>
          <a:bodyPr/>
          <a:lstStyle/>
          <a:p>
            <a:fld id="{E54B1B28-756F-4C24-8B63-527AAC297F67}" type="slidenum">
              <a:rPr lang="en-US" smtClean="0"/>
              <a:t>10</a:t>
            </a:fld>
            <a:endParaRPr lang="en-US"/>
          </a:p>
        </p:txBody>
      </p:sp>
    </p:spTree>
    <p:extLst>
      <p:ext uri="{BB962C8B-B14F-4D97-AF65-F5344CB8AC3E}">
        <p14:creationId xmlns:p14="http://schemas.microsoft.com/office/powerpoint/2010/main" val="34234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5723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38045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6284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A866-0B52-4C95-9D8E-63D3779B6B01}"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60586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6A866-0B52-4C95-9D8E-63D3779B6B01}"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29152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6A866-0B52-4C95-9D8E-63D3779B6B01}"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159897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6A866-0B52-4C95-9D8E-63D3779B6B01}"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40163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6A866-0B52-4C95-9D8E-63D3779B6B01}"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918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6A866-0B52-4C95-9D8E-63D3779B6B01}"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369671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58709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6A866-0B52-4C95-9D8E-63D3779B6B01}"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D69B1-D6A7-45BE-9688-30BA51F0358A}" type="slidenum">
              <a:rPr lang="en-US" smtClean="0"/>
              <a:t>‹#›</a:t>
            </a:fld>
            <a:endParaRPr lang="en-US"/>
          </a:p>
        </p:txBody>
      </p:sp>
    </p:spTree>
    <p:extLst>
      <p:ext uri="{BB962C8B-B14F-4D97-AF65-F5344CB8AC3E}">
        <p14:creationId xmlns:p14="http://schemas.microsoft.com/office/powerpoint/2010/main" val="203651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6A866-0B52-4C95-9D8E-63D3779B6B01}"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D69B1-D6A7-45BE-9688-30BA51F0358A}" type="slidenum">
              <a:rPr lang="en-US" smtClean="0"/>
              <a:t>‹#›</a:t>
            </a:fld>
            <a:endParaRPr lang="en-US"/>
          </a:p>
        </p:txBody>
      </p:sp>
    </p:spTree>
    <p:extLst>
      <p:ext uri="{BB962C8B-B14F-4D97-AF65-F5344CB8AC3E}">
        <p14:creationId xmlns:p14="http://schemas.microsoft.com/office/powerpoint/2010/main" val="163788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ymcdn.com/sites/tocico.site-ym.com/resource/resmgr/docs/learning_from_one_event_pap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8"/>
            <a:ext cx="9144000" cy="687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38200" y="-228600"/>
            <a:ext cx="7772400" cy="1470025"/>
          </a:xfrm>
        </p:spPr>
        <p:txBody>
          <a:bodyPr/>
          <a:lstStyle/>
          <a:p>
            <a:r>
              <a:rPr lang="en-US" b="1" dirty="0" smtClean="0"/>
              <a:t>Theory of Knowledge</a:t>
            </a:r>
            <a:endParaRPr lang="en-US" b="1" dirty="0"/>
          </a:p>
        </p:txBody>
      </p:sp>
      <p:sp>
        <p:nvSpPr>
          <p:cNvPr id="3" name="Subtitle 2"/>
          <p:cNvSpPr>
            <a:spLocks noGrp="1"/>
          </p:cNvSpPr>
          <p:nvPr>
            <p:ph type="subTitle" idx="1"/>
          </p:nvPr>
        </p:nvSpPr>
        <p:spPr>
          <a:xfrm>
            <a:off x="6019800" y="6118412"/>
            <a:ext cx="3124200" cy="762000"/>
          </a:xfrm>
        </p:spPr>
        <p:txBody>
          <a:bodyPr>
            <a:normAutofit/>
          </a:bodyPr>
          <a:lstStyle/>
          <a:p>
            <a:r>
              <a:rPr lang="en-US" b="1" dirty="0" smtClean="0">
                <a:solidFill>
                  <a:schemeClr val="tx1"/>
                </a:solidFill>
              </a:rPr>
              <a:t>Name Class Date</a:t>
            </a:r>
            <a:endParaRPr lang="en-US" b="1" dirty="0">
              <a:solidFill>
                <a:schemeClr val="tx1"/>
              </a:solidFill>
            </a:endParaRPr>
          </a:p>
        </p:txBody>
      </p:sp>
    </p:spTree>
    <p:extLst>
      <p:ext uri="{BB962C8B-B14F-4D97-AF65-F5344CB8AC3E}">
        <p14:creationId xmlns:p14="http://schemas.microsoft.com/office/powerpoint/2010/main" val="350441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WikiLeaks Theory of Knowledge</a:t>
            </a:r>
            <a:endParaRPr lang="en-US" dirty="0"/>
          </a:p>
        </p:txBody>
      </p:sp>
      <p:sp>
        <p:nvSpPr>
          <p:cNvPr id="3" name="Content Placeholder 2"/>
          <p:cNvSpPr>
            <a:spLocks noGrp="1"/>
          </p:cNvSpPr>
          <p:nvPr>
            <p:ph idx="1"/>
          </p:nvPr>
        </p:nvSpPr>
        <p:spPr/>
        <p:txBody>
          <a:bodyPr>
            <a:normAutofit/>
          </a:bodyPr>
          <a:lstStyle/>
          <a:p>
            <a:r>
              <a:rPr lang="en-US" dirty="0" err="1" smtClean="0"/>
              <a:t>Wikileaks</a:t>
            </a:r>
            <a:r>
              <a:rPr lang="en-US" dirty="0" smtClean="0"/>
              <a:t> disclosure about American involvement in Iraq</a:t>
            </a:r>
          </a:p>
          <a:p>
            <a:pPr lvl="1"/>
            <a:r>
              <a:rPr lang="en-US" dirty="0" smtClean="0"/>
              <a:t>Gathering Knowledge</a:t>
            </a:r>
          </a:p>
        </p:txBody>
      </p:sp>
    </p:spTree>
    <p:extLst>
      <p:ext uri="{BB962C8B-B14F-4D97-AF65-F5344CB8AC3E}">
        <p14:creationId xmlns:p14="http://schemas.microsoft.com/office/powerpoint/2010/main" val="424547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WikiLeaks Theory of Knowledge</a:t>
            </a:r>
            <a:endParaRPr lang="en-US" dirty="0"/>
          </a:p>
        </p:txBody>
      </p:sp>
      <p:sp>
        <p:nvSpPr>
          <p:cNvPr id="3" name="Content Placeholder 2"/>
          <p:cNvSpPr>
            <a:spLocks noGrp="1"/>
          </p:cNvSpPr>
          <p:nvPr>
            <p:ph idx="1"/>
          </p:nvPr>
        </p:nvSpPr>
        <p:spPr/>
        <p:txBody>
          <a:bodyPr>
            <a:normAutofit/>
          </a:bodyPr>
          <a:lstStyle/>
          <a:p>
            <a:r>
              <a:rPr lang="en-US" dirty="0" err="1" smtClean="0"/>
              <a:t>Wikileaks</a:t>
            </a:r>
            <a:r>
              <a:rPr lang="en-US" dirty="0" smtClean="0"/>
              <a:t> disclosure about American involvement in Iraq</a:t>
            </a:r>
          </a:p>
          <a:p>
            <a:pPr lvl="1"/>
            <a:r>
              <a:rPr lang="en-US" dirty="0" smtClean="0"/>
              <a:t>Gathering Knowledge</a:t>
            </a:r>
          </a:p>
        </p:txBody>
      </p:sp>
    </p:spTree>
    <p:extLst>
      <p:ext uri="{BB962C8B-B14F-4D97-AF65-F5344CB8AC3E}">
        <p14:creationId xmlns:p14="http://schemas.microsoft.com/office/powerpoint/2010/main" val="361140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Ways of Knowing</a:t>
            </a:r>
            <a:endParaRPr lang="en-US" dirty="0"/>
          </a:p>
        </p:txBody>
      </p:sp>
      <p:sp>
        <p:nvSpPr>
          <p:cNvPr id="3" name="Content Placeholder 2"/>
          <p:cNvSpPr>
            <a:spLocks noGrp="1"/>
          </p:cNvSpPr>
          <p:nvPr>
            <p:ph idx="1"/>
          </p:nvPr>
        </p:nvSpPr>
        <p:spPr/>
        <p:txBody>
          <a:bodyPr>
            <a:normAutofit/>
          </a:bodyPr>
          <a:lstStyle/>
          <a:p>
            <a:r>
              <a:rPr lang="en-US" dirty="0" smtClean="0"/>
              <a:t>Iraq</a:t>
            </a:r>
          </a:p>
          <a:p>
            <a:pPr lvl="1"/>
            <a:r>
              <a:rPr lang="en-US" dirty="0" smtClean="0"/>
              <a:t>Firm Ethical Standpoint</a:t>
            </a:r>
          </a:p>
          <a:p>
            <a:pPr lvl="1"/>
            <a:r>
              <a:rPr lang="en-US" dirty="0" smtClean="0"/>
              <a:t>Gather Knowledge of the World</a:t>
            </a:r>
          </a:p>
        </p:txBody>
      </p:sp>
    </p:spTree>
    <p:extLst>
      <p:ext uri="{BB962C8B-B14F-4D97-AF65-F5344CB8AC3E}">
        <p14:creationId xmlns:p14="http://schemas.microsoft.com/office/powerpoint/2010/main" val="1786012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Theory of Knowledge Conclusion</a:t>
            </a:r>
            <a:endParaRPr lang="en-US" dirty="0"/>
          </a:p>
        </p:txBody>
      </p:sp>
      <p:sp>
        <p:nvSpPr>
          <p:cNvPr id="3" name="Content Placeholder 2"/>
          <p:cNvSpPr>
            <a:spLocks noGrp="1"/>
          </p:cNvSpPr>
          <p:nvPr>
            <p:ph idx="1"/>
          </p:nvPr>
        </p:nvSpPr>
        <p:spPr/>
        <p:txBody>
          <a:bodyPr>
            <a:normAutofit/>
          </a:bodyPr>
          <a:lstStyle/>
          <a:p>
            <a:r>
              <a:rPr lang="en-US" dirty="0"/>
              <a:t>Knowledge </a:t>
            </a:r>
            <a:r>
              <a:rPr lang="en-US" dirty="0" smtClean="0"/>
              <a:t>Issues</a:t>
            </a:r>
          </a:p>
          <a:p>
            <a:r>
              <a:rPr lang="en-US" dirty="0" smtClean="0"/>
              <a:t>Iraq</a:t>
            </a:r>
          </a:p>
          <a:p>
            <a:r>
              <a:rPr lang="en-US" dirty="0" smtClean="0"/>
              <a:t>Ways of Knowing</a:t>
            </a:r>
          </a:p>
        </p:txBody>
      </p:sp>
    </p:spTree>
    <p:extLst>
      <p:ext uri="{BB962C8B-B14F-4D97-AF65-F5344CB8AC3E}">
        <p14:creationId xmlns:p14="http://schemas.microsoft.com/office/powerpoint/2010/main" val="178601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219200"/>
            <a:ext cx="9144000" cy="5638800"/>
          </a:xfrm>
          <a:ln>
            <a:solidFill>
              <a:schemeClr val="tx2">
                <a:lumMod val="60000"/>
                <a:lumOff val="40000"/>
              </a:schemeClr>
            </a:solidFill>
          </a:ln>
        </p:spPr>
        <p:txBody>
          <a:bodyPr>
            <a:noAutofit/>
          </a:bodyPr>
          <a:lstStyle/>
          <a:p>
            <a:pPr marL="0" indent="0">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Audi, R., (2009). </a:t>
            </a:r>
            <a:r>
              <a:rPr lang="en-US" sz="1600" i="1" dirty="0" smtClean="0">
                <a:latin typeface="Times New Roman" panose="02020603050405020304" pitchFamily="18" charset="0"/>
                <a:cs typeface="Times New Roman" panose="02020603050405020304" pitchFamily="18" charset="0"/>
              </a:rPr>
              <a:t>A contemporary introduction to the theory of knowledge. </a:t>
            </a:r>
            <a:r>
              <a:rPr lang="en-US" sz="1600" dirty="0" smtClean="0">
                <a:latin typeface="Times New Roman" panose="02020603050405020304" pitchFamily="18" charset="0"/>
                <a:cs typeface="Times New Roman" panose="02020603050405020304" pitchFamily="18" charset="0"/>
              </a:rPr>
              <a:t>Routledge, Taylor &amp; France 	Group. New York.</a:t>
            </a:r>
          </a:p>
          <a:p>
            <a:pPr marL="0" indent="0">
              <a:spcBef>
                <a:spcPts val="0"/>
              </a:spcBef>
              <a:buNone/>
              <a:defRPr/>
            </a:pPr>
            <a:endParaRPr lang="en-US" sz="1600" dirty="0" smtClean="0">
              <a:solidFill>
                <a:srgbClr val="000000"/>
              </a:solidFill>
              <a:latin typeface="Times New Roman"/>
              <a:ea typeface="Times New Roman"/>
            </a:endParaRPr>
          </a:p>
          <a:p>
            <a:pPr marL="0" indent="0">
              <a:spcBef>
                <a:spcPts val="0"/>
              </a:spcBef>
              <a:buNone/>
              <a:defRPr/>
            </a:pPr>
            <a:r>
              <a:rPr lang="en-US" sz="1600" dirty="0" err="1" smtClean="0">
                <a:solidFill>
                  <a:srgbClr val="000000"/>
                </a:solidFill>
                <a:latin typeface="Times New Roman"/>
                <a:ea typeface="Times New Roman"/>
              </a:rPr>
              <a:t>Barsky</a:t>
            </a:r>
            <a:r>
              <a:rPr lang="en-US" sz="1600" dirty="0">
                <a:solidFill>
                  <a:srgbClr val="000000"/>
                </a:solidFill>
                <a:latin typeface="Times New Roman"/>
                <a:ea typeface="Times New Roman"/>
              </a:rPr>
              <a:t>, Allan Edward. (2009) </a:t>
            </a:r>
            <a:r>
              <a:rPr lang="en-US" sz="1600" i="1" dirty="0">
                <a:solidFill>
                  <a:srgbClr val="000000"/>
                </a:solidFill>
                <a:latin typeface="Times New Roman"/>
                <a:ea typeface="Times New Roman"/>
              </a:rPr>
              <a:t>Ethics And Values In Social Work, An Integrated Approach For A </a:t>
            </a:r>
            <a:r>
              <a:rPr lang="en-US" sz="1600" i="1" dirty="0" smtClean="0">
                <a:solidFill>
                  <a:srgbClr val="000000"/>
                </a:solidFill>
                <a:latin typeface="Times New Roman"/>
                <a:ea typeface="Times New Roman"/>
              </a:rPr>
              <a:t>	Comprehensive </a:t>
            </a:r>
            <a:r>
              <a:rPr lang="en-US" sz="1600" i="1" dirty="0">
                <a:solidFill>
                  <a:srgbClr val="000000"/>
                </a:solidFill>
                <a:latin typeface="Times New Roman"/>
                <a:ea typeface="Times New Roman"/>
              </a:rPr>
              <a:t>Curriculum</a:t>
            </a:r>
            <a:r>
              <a:rPr lang="en-US" sz="1600" dirty="0">
                <a:solidFill>
                  <a:srgbClr val="000000"/>
                </a:solidFill>
                <a:latin typeface="Times New Roman"/>
                <a:ea typeface="Times New Roman"/>
              </a:rPr>
              <a:t>. Oxford University Press, USA</a:t>
            </a:r>
            <a:endParaRPr lang="en-US" sz="1600" dirty="0" smtClean="0">
              <a:latin typeface="Times New Roman" panose="02020603050405020304" pitchFamily="18" charset="0"/>
              <a:cs typeface="Times New Roman" panose="02020603050405020304" pitchFamily="18" charset="0"/>
            </a:endParaRPr>
          </a:p>
          <a:p>
            <a:pPr marL="0" indent="0">
              <a:spcBef>
                <a:spcPts val="0"/>
              </a:spcBef>
              <a:buNone/>
              <a:defRPr/>
            </a:pPr>
            <a:endParaRPr lang="en-US" sz="1600" dirty="0" smtClean="0">
              <a:latin typeface="Times New Roman" panose="02020603050405020304" pitchFamily="18" charset="0"/>
              <a:cs typeface="Times New Roman" panose="02020603050405020304" pitchFamily="18" charset="0"/>
            </a:endParaRPr>
          </a:p>
          <a:p>
            <a:pPr marL="0" indent="0">
              <a:spcBef>
                <a:spcPts val="0"/>
              </a:spcBef>
              <a:buNone/>
              <a:defRPr/>
            </a:pPr>
            <a:r>
              <a:rPr lang="en-US" sz="1600" dirty="0" err="1" smtClean="0">
                <a:latin typeface="Times New Roman" panose="02020603050405020304" pitchFamily="18" charset="0"/>
                <a:cs typeface="Times New Roman" panose="02020603050405020304" pitchFamily="18" charset="0"/>
              </a:rPr>
              <a:t>Schragenheim</a:t>
            </a:r>
            <a:r>
              <a:rPr lang="en-US" sz="1600" dirty="0" smtClean="0">
                <a:latin typeface="Times New Roman" panose="02020603050405020304" pitchFamily="18" charset="0"/>
                <a:cs typeface="Times New Roman" panose="02020603050405020304" pitchFamily="18" charset="0"/>
              </a:rPr>
              <a:t>, E., (2012). </a:t>
            </a:r>
            <a:r>
              <a:rPr lang="en-US" sz="1600" i="1" dirty="0" smtClean="0">
                <a:latin typeface="Times New Roman" panose="02020603050405020304" pitchFamily="18" charset="0"/>
                <a:cs typeface="Times New Roman" panose="02020603050405020304" pitchFamily="18" charset="0"/>
              </a:rPr>
              <a:t>Learning from one event. </a:t>
            </a:r>
            <a:r>
              <a:rPr lang="en-US" sz="1600" dirty="0" smtClean="0">
                <a:latin typeface="Times New Roman" panose="02020603050405020304" pitchFamily="18" charset="0"/>
                <a:cs typeface="Times New Roman" panose="02020603050405020304" pitchFamily="18" charset="0"/>
              </a:rPr>
              <a:t>Retrieved from</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https://</a:t>
            </a:r>
            <a:r>
              <a:rPr lang="en-US" sz="1600" dirty="0" smtClean="0">
                <a:latin typeface="Times New Roman" panose="02020603050405020304" pitchFamily="18" charset="0"/>
                <a:cs typeface="Times New Roman" panose="02020603050405020304" pitchFamily="18" charset="0"/>
                <a:hlinkClick r:id="rId3"/>
              </a:rPr>
              <a:t>c.ymcdn.com/sites/tocico.site-	ym.com/resource/</a:t>
            </a:r>
            <a:r>
              <a:rPr lang="en-US" sz="1600" dirty="0" err="1" smtClean="0">
                <a:latin typeface="Times New Roman" panose="02020603050405020304" pitchFamily="18" charset="0"/>
                <a:cs typeface="Times New Roman" panose="02020603050405020304" pitchFamily="18" charset="0"/>
                <a:hlinkClick r:id="rId3"/>
              </a:rPr>
              <a:t>resmgr</a:t>
            </a:r>
            <a:r>
              <a:rPr lang="en-US" sz="1600" dirty="0" smtClean="0">
                <a:latin typeface="Times New Roman" panose="02020603050405020304" pitchFamily="18" charset="0"/>
                <a:cs typeface="Times New Roman" panose="02020603050405020304" pitchFamily="18" charset="0"/>
                <a:hlinkClick r:id="rId3"/>
              </a:rPr>
              <a:t>/docs/learning_from_one_event_pape.pdf</a:t>
            </a:r>
            <a:r>
              <a:rPr lang="en-US" sz="1600" dirty="0" smtClean="0">
                <a:latin typeface="Times New Roman" panose="02020603050405020304" pitchFamily="18" charset="0"/>
                <a:cs typeface="Times New Roman" panose="02020603050405020304" pitchFamily="18" charset="0"/>
              </a:rPr>
              <a:t> </a:t>
            </a:r>
          </a:p>
          <a:p>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Schragenheim</a:t>
            </a:r>
            <a:r>
              <a:rPr lang="en-US" sz="1600" dirty="0" smtClean="0">
                <a:latin typeface="Times New Roman" panose="02020603050405020304" pitchFamily="18" charset="0"/>
                <a:cs typeface="Times New Roman" panose="02020603050405020304" pitchFamily="18" charset="0"/>
              </a:rPr>
              <a:t>, E., and </a:t>
            </a:r>
            <a:r>
              <a:rPr lang="en-US" sz="1600" dirty="0" err="1" smtClean="0">
                <a:latin typeface="Times New Roman" panose="02020603050405020304" pitchFamily="18" charset="0"/>
                <a:cs typeface="Times New Roman" panose="02020603050405020304" pitchFamily="18" charset="0"/>
              </a:rPr>
              <a:t>Passal</a:t>
            </a:r>
            <a:r>
              <a:rPr lang="en-US" sz="1600" dirty="0" smtClean="0">
                <a:latin typeface="Times New Roman" panose="02020603050405020304" pitchFamily="18" charset="0"/>
                <a:cs typeface="Times New Roman" panose="02020603050405020304" pitchFamily="18" charset="0"/>
              </a:rPr>
              <a:t>, A., (2005). </a:t>
            </a:r>
            <a:r>
              <a:rPr lang="en-US" sz="1600" i="1" dirty="0" smtClean="0">
                <a:latin typeface="Times New Roman" panose="02020603050405020304" pitchFamily="18" charset="0"/>
                <a:cs typeface="Times New Roman" panose="02020603050405020304" pitchFamily="18" charset="0"/>
              </a:rPr>
              <a:t>A structured methodology based on theory of knowledge. </a:t>
            </a:r>
            <a:r>
              <a:rPr lang="en-US" sz="1600" dirty="0" smtClean="0">
                <a:latin typeface="Times New Roman" panose="02020603050405020304" pitchFamily="18" charset="0"/>
                <a:cs typeface="Times New Roman" panose="02020603050405020304" pitchFamily="18" charset="0"/>
              </a:rPr>
              <a:t>Human 	Systems Management, 24 (205).</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85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Theory of Knowledge</a:t>
            </a:r>
            <a:endParaRPr lang="en-US" dirty="0"/>
          </a:p>
        </p:txBody>
      </p:sp>
      <p:sp>
        <p:nvSpPr>
          <p:cNvPr id="3" name="Content Placeholder 2"/>
          <p:cNvSpPr>
            <a:spLocks noGrp="1"/>
          </p:cNvSpPr>
          <p:nvPr>
            <p:ph idx="1"/>
          </p:nvPr>
        </p:nvSpPr>
        <p:spPr/>
        <p:txBody>
          <a:bodyPr>
            <a:normAutofit/>
          </a:bodyPr>
          <a:lstStyle/>
          <a:p>
            <a:r>
              <a:rPr lang="en-US" dirty="0" smtClean="0"/>
              <a:t>Knowledge</a:t>
            </a:r>
          </a:p>
          <a:p>
            <a:pPr lvl="1"/>
            <a:r>
              <a:rPr lang="en-US" dirty="0" smtClean="0"/>
              <a:t>What is Knowledge?</a:t>
            </a:r>
          </a:p>
          <a:p>
            <a:pPr lvl="1"/>
            <a:r>
              <a:rPr lang="en-US" dirty="0" smtClean="0"/>
              <a:t>How is it gained?</a:t>
            </a:r>
          </a:p>
          <a:p>
            <a:pPr lvl="1"/>
            <a:r>
              <a:rPr lang="en-US" dirty="0" smtClean="0"/>
              <a:t>How is it known?</a:t>
            </a:r>
          </a:p>
        </p:txBody>
      </p:sp>
    </p:spTree>
    <p:extLst>
      <p:ext uri="{BB962C8B-B14F-4D97-AF65-F5344CB8AC3E}">
        <p14:creationId xmlns:p14="http://schemas.microsoft.com/office/powerpoint/2010/main" val="178601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Theory of Knowledge</a:t>
            </a:r>
            <a:endParaRPr lang="en-US" dirty="0"/>
          </a:p>
        </p:txBody>
      </p:sp>
      <p:sp>
        <p:nvSpPr>
          <p:cNvPr id="3" name="Content Placeholder 2"/>
          <p:cNvSpPr>
            <a:spLocks noGrp="1"/>
          </p:cNvSpPr>
          <p:nvPr>
            <p:ph idx="1"/>
          </p:nvPr>
        </p:nvSpPr>
        <p:spPr/>
        <p:txBody>
          <a:bodyPr>
            <a:normAutofit/>
          </a:bodyPr>
          <a:lstStyle/>
          <a:p>
            <a:r>
              <a:rPr lang="en-US" dirty="0" smtClean="0"/>
              <a:t>Knowledge Issues</a:t>
            </a:r>
          </a:p>
          <a:p>
            <a:pPr lvl="1"/>
            <a:r>
              <a:rPr lang="en-US" dirty="0" smtClean="0"/>
              <a:t>Explores problems in knowledge</a:t>
            </a:r>
          </a:p>
          <a:p>
            <a:pPr lvl="1"/>
            <a:r>
              <a:rPr lang="en-US" dirty="0" smtClean="0"/>
              <a:t>Evaluates the issues</a:t>
            </a:r>
          </a:p>
          <a:p>
            <a:r>
              <a:rPr lang="en-US" dirty="0" smtClean="0"/>
              <a:t>Influences</a:t>
            </a:r>
          </a:p>
        </p:txBody>
      </p:sp>
    </p:spTree>
    <p:extLst>
      <p:ext uri="{BB962C8B-B14F-4D97-AF65-F5344CB8AC3E}">
        <p14:creationId xmlns:p14="http://schemas.microsoft.com/office/powerpoint/2010/main" val="256462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Theory of Knowledge</a:t>
            </a:r>
            <a:endParaRPr lang="en-US" dirty="0"/>
          </a:p>
        </p:txBody>
      </p:sp>
      <p:sp>
        <p:nvSpPr>
          <p:cNvPr id="3" name="Content Placeholder 2"/>
          <p:cNvSpPr>
            <a:spLocks noGrp="1"/>
          </p:cNvSpPr>
          <p:nvPr>
            <p:ph idx="1"/>
          </p:nvPr>
        </p:nvSpPr>
        <p:spPr/>
        <p:txBody>
          <a:bodyPr>
            <a:normAutofit/>
          </a:bodyPr>
          <a:lstStyle/>
          <a:p>
            <a:r>
              <a:rPr lang="en-US" dirty="0" smtClean="0"/>
              <a:t>Overview of Theory of Knowledge</a:t>
            </a:r>
          </a:p>
          <a:p>
            <a:pPr lvl="1"/>
            <a:r>
              <a:rPr lang="en-US" dirty="0" smtClean="0"/>
              <a:t>How do we know what we know?</a:t>
            </a:r>
          </a:p>
          <a:p>
            <a:pPr lvl="1"/>
            <a:r>
              <a:rPr lang="en-US" dirty="0" smtClean="0"/>
              <a:t>Ways of Knowing</a:t>
            </a:r>
          </a:p>
          <a:p>
            <a:pPr lvl="1"/>
            <a:r>
              <a:rPr lang="en-US" dirty="0" smtClean="0"/>
              <a:t>Areas of Knowledge</a:t>
            </a:r>
          </a:p>
        </p:txBody>
      </p:sp>
    </p:spTree>
    <p:extLst>
      <p:ext uri="{BB962C8B-B14F-4D97-AF65-F5344CB8AC3E}">
        <p14:creationId xmlns:p14="http://schemas.microsoft.com/office/powerpoint/2010/main" val="365152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Ways of Knowing</a:t>
            </a:r>
            <a:endParaRPr lang="en-US" dirty="0"/>
          </a:p>
        </p:txBody>
      </p:sp>
      <p:sp>
        <p:nvSpPr>
          <p:cNvPr id="3" name="Content Placeholder 2"/>
          <p:cNvSpPr>
            <a:spLocks noGrp="1"/>
          </p:cNvSpPr>
          <p:nvPr>
            <p:ph idx="1"/>
          </p:nvPr>
        </p:nvSpPr>
        <p:spPr/>
        <p:txBody>
          <a:bodyPr>
            <a:normAutofit lnSpcReduction="10000"/>
          </a:bodyPr>
          <a:lstStyle/>
          <a:p>
            <a:r>
              <a:rPr lang="en-US" dirty="0" smtClean="0"/>
              <a:t>8 different Ways of Knowing</a:t>
            </a:r>
          </a:p>
          <a:p>
            <a:pPr lvl="1"/>
            <a:r>
              <a:rPr lang="en-US" dirty="0" smtClean="0"/>
              <a:t>Emotion</a:t>
            </a:r>
          </a:p>
          <a:p>
            <a:pPr lvl="1"/>
            <a:r>
              <a:rPr lang="en-US" dirty="0" smtClean="0"/>
              <a:t>Faith</a:t>
            </a:r>
          </a:p>
          <a:p>
            <a:pPr lvl="1"/>
            <a:r>
              <a:rPr lang="en-US" dirty="0" smtClean="0"/>
              <a:t>Imagination</a:t>
            </a:r>
          </a:p>
          <a:p>
            <a:pPr lvl="1"/>
            <a:r>
              <a:rPr lang="en-US" dirty="0" smtClean="0"/>
              <a:t>Intuition</a:t>
            </a:r>
          </a:p>
          <a:p>
            <a:pPr lvl="1"/>
            <a:r>
              <a:rPr lang="en-US" dirty="0" smtClean="0"/>
              <a:t>Language</a:t>
            </a:r>
          </a:p>
          <a:p>
            <a:pPr lvl="1"/>
            <a:r>
              <a:rPr lang="en-US" dirty="0" smtClean="0"/>
              <a:t>Reason</a:t>
            </a:r>
          </a:p>
          <a:p>
            <a:pPr lvl="1"/>
            <a:r>
              <a:rPr lang="en-US" dirty="0" smtClean="0"/>
              <a:t>Memory</a:t>
            </a:r>
          </a:p>
          <a:p>
            <a:pPr lvl="1"/>
            <a:r>
              <a:rPr lang="en-US" dirty="0" smtClean="0"/>
              <a:t>Senses</a:t>
            </a:r>
          </a:p>
        </p:txBody>
      </p:sp>
    </p:spTree>
    <p:extLst>
      <p:ext uri="{BB962C8B-B14F-4D97-AF65-F5344CB8AC3E}">
        <p14:creationId xmlns:p14="http://schemas.microsoft.com/office/powerpoint/2010/main" val="32924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Real World Example</a:t>
            </a:r>
            <a:endParaRPr lang="en-US" dirty="0"/>
          </a:p>
        </p:txBody>
      </p:sp>
      <p:sp>
        <p:nvSpPr>
          <p:cNvPr id="3" name="Content Placeholder 2"/>
          <p:cNvSpPr>
            <a:spLocks noGrp="1"/>
          </p:cNvSpPr>
          <p:nvPr>
            <p:ph idx="1"/>
          </p:nvPr>
        </p:nvSpPr>
        <p:spPr/>
        <p:txBody>
          <a:bodyPr>
            <a:normAutofit/>
          </a:bodyPr>
          <a:lstStyle/>
          <a:p>
            <a:r>
              <a:rPr lang="en-US" dirty="0"/>
              <a:t>WikiLeaks </a:t>
            </a:r>
            <a:r>
              <a:rPr lang="en-US" dirty="0" smtClean="0"/>
              <a:t>Example-Real Life</a:t>
            </a:r>
          </a:p>
          <a:p>
            <a:pPr lvl="1"/>
            <a:r>
              <a:rPr lang="en-US" dirty="0" smtClean="0"/>
              <a:t>Purpose of </a:t>
            </a:r>
            <a:r>
              <a:rPr lang="en-US" dirty="0" err="1" smtClean="0"/>
              <a:t>Wikileaks</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125518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Real World Example</a:t>
            </a:r>
            <a:endParaRPr lang="en-US" dirty="0"/>
          </a:p>
        </p:txBody>
      </p:sp>
      <p:sp>
        <p:nvSpPr>
          <p:cNvPr id="3" name="Content Placeholder 2"/>
          <p:cNvSpPr>
            <a:spLocks noGrp="1"/>
          </p:cNvSpPr>
          <p:nvPr>
            <p:ph idx="1"/>
          </p:nvPr>
        </p:nvSpPr>
        <p:spPr/>
        <p:txBody>
          <a:bodyPr>
            <a:normAutofit/>
          </a:bodyPr>
          <a:lstStyle/>
          <a:p>
            <a:r>
              <a:rPr lang="en-US" dirty="0"/>
              <a:t>WikiLeaks </a:t>
            </a:r>
            <a:r>
              <a:rPr lang="en-US" dirty="0" smtClean="0"/>
              <a:t>Example-Real Life</a:t>
            </a:r>
          </a:p>
          <a:p>
            <a:pPr lvl="1"/>
            <a:r>
              <a:rPr lang="en-US" dirty="0" smtClean="0"/>
              <a:t>The </a:t>
            </a:r>
            <a:r>
              <a:rPr lang="en-US" dirty="0" err="1" smtClean="0"/>
              <a:t>Wikileaks</a:t>
            </a:r>
            <a:r>
              <a:rPr lang="en-US" dirty="0" smtClean="0"/>
              <a:t> disclosure about American involvement in Iraq</a:t>
            </a:r>
          </a:p>
          <a:p>
            <a:pPr lvl="1"/>
            <a:endParaRPr lang="en-US" dirty="0" smtClean="0"/>
          </a:p>
        </p:txBody>
      </p:sp>
    </p:spTree>
    <p:extLst>
      <p:ext uri="{BB962C8B-B14F-4D97-AF65-F5344CB8AC3E}">
        <p14:creationId xmlns:p14="http://schemas.microsoft.com/office/powerpoint/2010/main" val="328737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Real World Example</a:t>
            </a:r>
            <a:endParaRPr lang="en-US" dirty="0"/>
          </a:p>
        </p:txBody>
      </p:sp>
      <p:sp>
        <p:nvSpPr>
          <p:cNvPr id="3" name="Content Placeholder 2"/>
          <p:cNvSpPr>
            <a:spLocks noGrp="1"/>
          </p:cNvSpPr>
          <p:nvPr>
            <p:ph idx="1"/>
          </p:nvPr>
        </p:nvSpPr>
        <p:spPr/>
        <p:txBody>
          <a:bodyPr>
            <a:normAutofit/>
          </a:bodyPr>
          <a:lstStyle/>
          <a:p>
            <a:r>
              <a:rPr lang="en-US" dirty="0"/>
              <a:t>WikiLeaks </a:t>
            </a:r>
            <a:r>
              <a:rPr lang="en-US" dirty="0" smtClean="0"/>
              <a:t>Example-Real Life</a:t>
            </a:r>
          </a:p>
          <a:p>
            <a:pPr lvl="1"/>
            <a:r>
              <a:rPr lang="en-US" dirty="0" smtClean="0"/>
              <a:t>The </a:t>
            </a:r>
            <a:r>
              <a:rPr lang="en-US" dirty="0" err="1" smtClean="0"/>
              <a:t>Wikileaks</a:t>
            </a:r>
            <a:r>
              <a:rPr lang="en-US" dirty="0" smtClean="0"/>
              <a:t> disclosure about American involvement in Iraq</a:t>
            </a:r>
          </a:p>
          <a:p>
            <a:pPr lvl="1"/>
            <a:r>
              <a:rPr lang="en-US" dirty="0" smtClean="0"/>
              <a:t>Theory of knowledge implications</a:t>
            </a:r>
          </a:p>
        </p:txBody>
      </p:sp>
    </p:spTree>
    <p:extLst>
      <p:ext uri="{BB962C8B-B14F-4D97-AF65-F5344CB8AC3E}">
        <p14:creationId xmlns:p14="http://schemas.microsoft.com/office/powerpoint/2010/main" val="196733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iler\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WikiLeaks Theory of Knowledge</a:t>
            </a:r>
            <a:endParaRPr lang="en-US" dirty="0"/>
          </a:p>
        </p:txBody>
      </p:sp>
      <p:sp>
        <p:nvSpPr>
          <p:cNvPr id="3" name="Content Placeholder 2"/>
          <p:cNvSpPr>
            <a:spLocks noGrp="1"/>
          </p:cNvSpPr>
          <p:nvPr>
            <p:ph idx="1"/>
          </p:nvPr>
        </p:nvSpPr>
        <p:spPr/>
        <p:txBody>
          <a:bodyPr>
            <a:normAutofit/>
          </a:bodyPr>
          <a:lstStyle/>
          <a:p>
            <a:r>
              <a:rPr lang="en-US" dirty="0" err="1" smtClean="0"/>
              <a:t>Wikileaks</a:t>
            </a:r>
            <a:r>
              <a:rPr lang="en-US" dirty="0" smtClean="0"/>
              <a:t> disclosure about American involvement in Iraq</a:t>
            </a:r>
          </a:p>
          <a:p>
            <a:pPr lvl="1"/>
            <a:r>
              <a:rPr lang="en-US" dirty="0" smtClean="0"/>
              <a:t>Firm Ethical Stand</a:t>
            </a:r>
          </a:p>
          <a:p>
            <a:pPr lvl="1"/>
            <a:r>
              <a:rPr lang="en-US" dirty="0" smtClean="0"/>
              <a:t>Gathering Knowledge</a:t>
            </a:r>
          </a:p>
        </p:txBody>
      </p:sp>
    </p:spTree>
    <p:extLst>
      <p:ext uri="{BB962C8B-B14F-4D97-AF65-F5344CB8AC3E}">
        <p14:creationId xmlns:p14="http://schemas.microsoft.com/office/powerpoint/2010/main" val="178601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4993</TotalTime>
  <Words>2311</Words>
  <Application>Microsoft Office PowerPoint</Application>
  <PresentationFormat>On-screen Show (4:3)</PresentationFormat>
  <Paragraphs>140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Theory of Knowledge</vt:lpstr>
      <vt:lpstr>Theory of Knowledge</vt:lpstr>
      <vt:lpstr>Theory of Knowledge</vt:lpstr>
      <vt:lpstr>Theory of Knowledge</vt:lpstr>
      <vt:lpstr>Ways of Knowing</vt:lpstr>
      <vt:lpstr>Real World Example</vt:lpstr>
      <vt:lpstr>Real World Example</vt:lpstr>
      <vt:lpstr>Real World Example</vt:lpstr>
      <vt:lpstr>WikiLeaks Theory of Knowledge</vt:lpstr>
      <vt:lpstr>WikiLeaks Theory of Knowledge</vt:lpstr>
      <vt:lpstr>WikiLeaks Theory of Knowledge</vt:lpstr>
      <vt:lpstr>Ways of Knowing</vt:lpstr>
      <vt:lpstr>Theory of Knowledge 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Scope Planning</dc:title>
  <dc:creator>Eiler</dc:creator>
  <cp:lastModifiedBy>John</cp:lastModifiedBy>
  <cp:revision>100</cp:revision>
  <dcterms:created xsi:type="dcterms:W3CDTF">2012-07-28T11:20:31Z</dcterms:created>
  <dcterms:modified xsi:type="dcterms:W3CDTF">2014-03-04T15:11:43Z</dcterms:modified>
</cp:coreProperties>
</file>