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1"/>
  </p:notesMasterIdLst>
  <p:sldIdLst>
    <p:sldId id="256" r:id="rId3"/>
    <p:sldId id="257" r:id="rId4"/>
    <p:sldId id="258" r:id="rId5"/>
    <p:sldId id="259" r:id="rId6"/>
    <p:sldId id="260"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2112" y="5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925A17EF-115B-4BB9-BF42-426DFD9E898A}" type="datetimeFigureOut">
              <a:rPr lang="en-US" smtClean="0"/>
              <a:pPr/>
              <a:t>7/9/2011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7C4E7652-46AF-4259-BAE2-54978EA077CD}" type="slidenum">
              <a:rPr lang="en-US" smtClean="0"/>
              <a:pPr/>
              <a:t>‹#›</a:t>
            </a:fld>
            <a:endParaRPr lang="en-US" dirty="0"/>
          </a:p>
        </p:txBody>
      </p:sp>
    </p:spTree>
    <p:extLst>
      <p:ext uri="{BB962C8B-B14F-4D97-AF65-F5344CB8AC3E}">
        <p14:creationId xmlns:p14="http://schemas.microsoft.com/office/powerpoint/2010/main" val="3592002543"/>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title page</a:t>
            </a:r>
            <a:endParaRPr lang="en-US" dirty="0"/>
          </a:p>
        </p:txBody>
      </p:sp>
      <p:sp>
        <p:nvSpPr>
          <p:cNvPr id="4" name="Slide Number Placeholder 3"/>
          <p:cNvSpPr>
            <a:spLocks noGrp="1"/>
          </p:cNvSpPr>
          <p:nvPr>
            <p:ph type="sldNum" sz="quarter" idx="10"/>
          </p:nvPr>
        </p:nvSpPr>
        <p:spPr/>
        <p:txBody>
          <a:bodyPr/>
          <a:lstStyle/>
          <a:p>
            <a:fld id="{7C4E7652-46AF-4259-BAE2-54978EA077CD}"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200000"/>
              </a:lnSpc>
            </a:pPr>
            <a:r>
              <a:rPr lang="en-GB" b="1" dirty="0"/>
              <a:t>Purpose:</a:t>
            </a:r>
          </a:p>
          <a:p>
            <a:pPr>
              <a:lnSpc>
                <a:spcPct val="200000"/>
              </a:lnSpc>
            </a:pPr>
            <a:r>
              <a:rPr lang="en-GB" dirty="0"/>
              <a:t>To provide guidelines and establish procedures for employees incurring business travel and entertainment expenses on the company’s behalf. To ensure that all employees have a clear and consistent understanding of policies and procedures for business travel and entertainment. To provide documentation for internal and external audit purpose. To maximize the company’s ability to negotiate discounted rates with preferred suppliers and reduce travel expenses</a:t>
            </a:r>
            <a:r>
              <a:rPr lang="en-GB" dirty="0" smtClean="0"/>
              <a:t>.</a:t>
            </a:r>
          </a:p>
          <a:p>
            <a:pPr>
              <a:lnSpc>
                <a:spcPct val="200000"/>
              </a:lnSpc>
            </a:pPr>
            <a:endParaRPr lang="en-GB" dirty="0"/>
          </a:p>
          <a:p>
            <a:pPr>
              <a:lnSpc>
                <a:spcPct val="200000"/>
              </a:lnSpc>
            </a:pPr>
            <a:r>
              <a:rPr lang="en-GB" b="1" dirty="0"/>
              <a:t>Coverage:</a:t>
            </a:r>
          </a:p>
          <a:p>
            <a:pPr>
              <a:lnSpc>
                <a:spcPct val="200000"/>
              </a:lnSpc>
            </a:pPr>
            <a:r>
              <a:rPr lang="en-GB" dirty="0"/>
              <a:t>This travel policy applies to all employees of Faster Inc. who travel on approved company business.</a:t>
            </a:r>
          </a:p>
          <a:p>
            <a:pPr>
              <a:lnSpc>
                <a:spcPct val="200000"/>
              </a:lnSpc>
            </a:pPr>
            <a:endParaRPr lang="en-US" dirty="0"/>
          </a:p>
        </p:txBody>
      </p:sp>
      <p:sp>
        <p:nvSpPr>
          <p:cNvPr id="4" name="Slide Number Placeholder 3"/>
          <p:cNvSpPr>
            <a:spLocks noGrp="1"/>
          </p:cNvSpPr>
          <p:nvPr>
            <p:ph type="sldNum" sz="quarter" idx="10"/>
          </p:nvPr>
        </p:nvSpPr>
        <p:spPr/>
        <p:txBody>
          <a:bodyPr/>
          <a:lstStyle/>
          <a:p>
            <a:fld id="{7C4E7652-46AF-4259-BAE2-54978EA077CD}" type="slidenum">
              <a:rPr lang="en-US" smtClean="0"/>
              <a:pPr/>
              <a:t>2</a:t>
            </a:fld>
            <a:endParaRPr lang="en-US" dirty="0"/>
          </a:p>
        </p:txBody>
      </p:sp>
    </p:spTree>
    <p:extLst>
      <p:ext uri="{BB962C8B-B14F-4D97-AF65-F5344CB8AC3E}">
        <p14:creationId xmlns:p14="http://schemas.microsoft.com/office/powerpoint/2010/main" val="1215430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GB" b="1" dirty="0"/>
              <a:t>Responsibility and Enforcement:</a:t>
            </a:r>
          </a:p>
          <a:p>
            <a:pPr>
              <a:lnSpc>
                <a:spcPct val="150000"/>
              </a:lnSpc>
            </a:pPr>
            <a:r>
              <a:rPr lang="en-GB" dirty="0"/>
              <a:t>The </a:t>
            </a:r>
            <a:r>
              <a:rPr lang="en-GB" dirty="0" smtClean="0"/>
              <a:t>traveller </a:t>
            </a:r>
            <a:r>
              <a:rPr lang="en-GB" dirty="0"/>
              <a:t>is responsible for complying with the travel policy. The approver is responsible for accurately reviewing expense reports for compliance.</a:t>
            </a:r>
          </a:p>
          <a:p>
            <a:pPr>
              <a:lnSpc>
                <a:spcPct val="150000"/>
              </a:lnSpc>
            </a:pPr>
            <a:r>
              <a:rPr lang="en-GB" dirty="0"/>
              <a:t>The company will reimburse employees for all reasonable and necessary expenses, as outlined within this policy, while traveling on authorized company business.</a:t>
            </a:r>
          </a:p>
          <a:p>
            <a:pPr>
              <a:lnSpc>
                <a:spcPct val="150000"/>
              </a:lnSpc>
            </a:pPr>
            <a:r>
              <a:rPr lang="en-GB" dirty="0"/>
              <a:t>The company assumes no obligation to reimburse employees for expenses that are not in compliance with this policy. </a:t>
            </a:r>
          </a:p>
          <a:p>
            <a:pPr>
              <a:lnSpc>
                <a:spcPct val="150000"/>
              </a:lnSpc>
            </a:pPr>
            <a:r>
              <a:rPr lang="en-GB" dirty="0"/>
              <a:t>The VP of Finance and the Vice President have the right to question any/all expenditures and are the final decision-makers for all the company business related expense approval. </a:t>
            </a:r>
          </a:p>
          <a:p>
            <a:pPr>
              <a:lnSpc>
                <a:spcPct val="150000"/>
              </a:lnSpc>
            </a:pPr>
            <a:r>
              <a:rPr lang="en-GB" dirty="0"/>
              <a:t>Failure to read the travel policy does not prevent an employee from adhering to company policy as stated herein, nor obligate the company to pay for unapproved expenses or expenses not covered within policy.</a:t>
            </a:r>
          </a:p>
          <a:p>
            <a:endParaRPr lang="en-US" dirty="0"/>
          </a:p>
        </p:txBody>
      </p:sp>
      <p:sp>
        <p:nvSpPr>
          <p:cNvPr id="4" name="Slide Number Placeholder 3"/>
          <p:cNvSpPr>
            <a:spLocks noGrp="1"/>
          </p:cNvSpPr>
          <p:nvPr>
            <p:ph type="sldNum" sz="quarter" idx="10"/>
          </p:nvPr>
        </p:nvSpPr>
        <p:spPr/>
        <p:txBody>
          <a:bodyPr/>
          <a:lstStyle/>
          <a:p>
            <a:fld id="{7C4E7652-46AF-4259-BAE2-54978EA077CD}" type="slidenum">
              <a:rPr lang="en-US" smtClean="0"/>
              <a:pPr/>
              <a:t>3</a:t>
            </a:fld>
            <a:endParaRPr lang="en-US" dirty="0"/>
          </a:p>
        </p:txBody>
      </p:sp>
    </p:spTree>
    <p:extLst>
      <p:ext uri="{BB962C8B-B14F-4D97-AF65-F5344CB8AC3E}">
        <p14:creationId xmlns:p14="http://schemas.microsoft.com/office/powerpoint/2010/main" val="3504110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GB" b="1" dirty="0"/>
              <a:t>Obtaining Travel Authorization:</a:t>
            </a:r>
          </a:p>
          <a:p>
            <a:r>
              <a:rPr lang="en-GB" dirty="0"/>
              <a:t>All domestic airline travel over $500.00 needs approval by the Vice President.</a:t>
            </a:r>
          </a:p>
          <a:p>
            <a:r>
              <a:rPr lang="en-GB" dirty="0"/>
              <a:t>All international travel must be approved in advance by the Vice President.</a:t>
            </a:r>
          </a:p>
          <a:p>
            <a:endParaRPr lang="en-GB" dirty="0"/>
          </a:p>
          <a:p>
            <a:r>
              <a:rPr lang="en-GB" b="1" dirty="0" smtClean="0"/>
              <a:t>Airline </a:t>
            </a:r>
            <a:r>
              <a:rPr lang="en-GB" b="1" dirty="0"/>
              <a:t>Class of Service:</a:t>
            </a:r>
          </a:p>
          <a:p>
            <a:r>
              <a:rPr lang="en-GB" dirty="0"/>
              <a:t>All Domestic air travel must be in coach class. Employees are expected to use the lowest logical airfare available.</a:t>
            </a:r>
          </a:p>
          <a:p>
            <a:r>
              <a:rPr lang="en-GB" dirty="0"/>
              <a:t>Upgrades for Domestic Air Travel:</a:t>
            </a:r>
          </a:p>
          <a:p>
            <a:r>
              <a:rPr lang="en-GB" dirty="0"/>
              <a:t>Upgrades at the expense of the company are not permitted. Upgrades are allowed at the </a:t>
            </a:r>
            <a:r>
              <a:rPr lang="en-GB" dirty="0" smtClean="0"/>
              <a:t>traveller's </a:t>
            </a:r>
            <a:r>
              <a:rPr lang="en-GB" dirty="0"/>
              <a:t>personal expense.</a:t>
            </a:r>
          </a:p>
          <a:p>
            <a:r>
              <a:rPr lang="en-GB" dirty="0"/>
              <a:t>Upgrades for International Air Travel:</a:t>
            </a:r>
          </a:p>
          <a:p>
            <a:r>
              <a:rPr lang="en-GB" dirty="0"/>
              <a:t>Upgrades at the expense of the company are not permitted.  Upgrades are allowed at the </a:t>
            </a:r>
            <a:r>
              <a:rPr lang="en-GB" dirty="0" smtClean="0"/>
              <a:t>traveller's </a:t>
            </a:r>
            <a:r>
              <a:rPr lang="en-GB" dirty="0"/>
              <a:t>personal expense.</a:t>
            </a:r>
          </a:p>
          <a:p>
            <a:r>
              <a:rPr lang="en-GB" b="1" dirty="0"/>
              <a:t>Hotel Spending Guidelines:</a:t>
            </a:r>
          </a:p>
          <a:p>
            <a:r>
              <a:rPr lang="en-GB" dirty="0"/>
              <a:t>Hotel rooms not to exceed $130.00, with the exception of high cost cities such as Los Angeles, Boston, New York, etc.</a:t>
            </a:r>
          </a:p>
          <a:p>
            <a:r>
              <a:rPr lang="en-GB" dirty="0" smtClean="0"/>
              <a:t>Travellers </a:t>
            </a:r>
            <a:r>
              <a:rPr lang="en-GB" dirty="0"/>
              <a:t>are expected to use negotiated or preferred rates whenever possible. </a:t>
            </a:r>
            <a:r>
              <a:rPr lang="en-GB" dirty="0" smtClean="0"/>
              <a:t>Travellers </a:t>
            </a:r>
            <a:r>
              <a:rPr lang="en-GB" dirty="0"/>
              <a:t>will be reimbursed for actual and reasonable hotel room costs. All costs for lodging must be documented on a detailed invoice.</a:t>
            </a:r>
          </a:p>
          <a:p>
            <a:r>
              <a:rPr lang="en-GB" b="1" dirty="0"/>
              <a:t>Company Car Usage Guidelines:</a:t>
            </a:r>
          </a:p>
          <a:p>
            <a:r>
              <a:rPr lang="en-GB" dirty="0"/>
              <a:t>Company car will be used for customer visits of 350 miles one way or less.  Any sales trips exceeding 350 miles are eligible for commercial flights.  Employee spouses and children 25 years or older are eligible to drive the Faster </a:t>
            </a:r>
            <a:r>
              <a:rPr lang="en-GB" dirty="0" smtClean="0"/>
              <a:t>Inc. </a:t>
            </a:r>
            <a:r>
              <a:rPr lang="en-GB" dirty="0"/>
              <a:t>company car assuming they have a valid operator’s license.</a:t>
            </a:r>
          </a:p>
          <a:p>
            <a:r>
              <a:rPr lang="en-GB" dirty="0"/>
              <a:t>Monthly Car wash expense not to exceed $20.  </a:t>
            </a:r>
          </a:p>
          <a:p>
            <a:r>
              <a:rPr lang="en-GB" b="1" dirty="0"/>
              <a:t>Rental Car Guidelines:</a:t>
            </a:r>
          </a:p>
          <a:p>
            <a:r>
              <a:rPr lang="en-GB" dirty="0"/>
              <a:t>Rental car – mid size unless traveling with large group.</a:t>
            </a:r>
          </a:p>
          <a:p>
            <a:r>
              <a:rPr lang="en-GB" dirty="0"/>
              <a:t>Cellular Phone Reimbursement:</a:t>
            </a:r>
          </a:p>
          <a:p>
            <a:r>
              <a:rPr lang="en-GB" dirty="0"/>
              <a:t>Monthly Cell Phone reimbursement not to exceed $200.00 unless traveling abroad.</a:t>
            </a:r>
          </a:p>
          <a:p>
            <a:r>
              <a:rPr lang="en-GB" dirty="0"/>
              <a:t>Original copy of the cell phone bill needs to be attached to the expense report form.</a:t>
            </a:r>
          </a:p>
          <a:p>
            <a:r>
              <a:rPr lang="en-GB" b="1" dirty="0"/>
              <a:t>Home Phone &amp; Internet:</a:t>
            </a:r>
          </a:p>
          <a:p>
            <a:r>
              <a:rPr lang="en-GB" dirty="0"/>
              <a:t>Monthly Home phone and internet not to exceed $125.00 combined.  Original copies of both bills needs to be attached to the expense report forms.</a:t>
            </a:r>
            <a:endParaRPr lang="en-US" dirty="0"/>
          </a:p>
        </p:txBody>
      </p:sp>
      <p:sp>
        <p:nvSpPr>
          <p:cNvPr id="4" name="Slide Number Placeholder 3"/>
          <p:cNvSpPr>
            <a:spLocks noGrp="1"/>
          </p:cNvSpPr>
          <p:nvPr>
            <p:ph type="sldNum" sz="quarter" idx="10"/>
          </p:nvPr>
        </p:nvSpPr>
        <p:spPr/>
        <p:txBody>
          <a:bodyPr/>
          <a:lstStyle/>
          <a:p>
            <a:fld id="{7C4E7652-46AF-4259-BAE2-54978EA077CD}" type="slidenum">
              <a:rPr lang="en-US" smtClean="0"/>
              <a:pPr/>
              <a:t>4</a:t>
            </a:fld>
            <a:endParaRPr lang="en-US" dirty="0"/>
          </a:p>
        </p:txBody>
      </p:sp>
    </p:spTree>
    <p:extLst>
      <p:ext uri="{BB962C8B-B14F-4D97-AF65-F5344CB8AC3E}">
        <p14:creationId xmlns:p14="http://schemas.microsoft.com/office/powerpoint/2010/main" val="263918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Personal Meal Expenses:</a:t>
            </a:r>
          </a:p>
          <a:p>
            <a:r>
              <a:rPr lang="en-GB" dirty="0"/>
              <a:t>Personal meals are defined as meal expense incurred by the </a:t>
            </a:r>
            <a:r>
              <a:rPr lang="en-GB" dirty="0" smtClean="0"/>
              <a:t>traveller </a:t>
            </a:r>
            <a:r>
              <a:rPr lang="en-GB" dirty="0"/>
              <a:t>when dining alone on an out-of-town, overnight business trip.</a:t>
            </a:r>
          </a:p>
          <a:p>
            <a:r>
              <a:rPr lang="en-GB" dirty="0"/>
              <a:t>Travelers will be reimbursed for personal meal expenses on a per diem basis which consist of the following maximums.</a:t>
            </a:r>
          </a:p>
          <a:p>
            <a:r>
              <a:rPr lang="en-GB" dirty="0"/>
              <a:t>Breakfast   </a:t>
            </a:r>
            <a:r>
              <a:rPr lang="en-GB" dirty="0" smtClean="0"/>
              <a:t>      </a:t>
            </a:r>
            <a:r>
              <a:rPr lang="en-GB" dirty="0"/>
              <a:t>	$11.00</a:t>
            </a:r>
          </a:p>
          <a:p>
            <a:r>
              <a:rPr lang="en-GB" dirty="0"/>
              <a:t>Lunch		$18.00</a:t>
            </a:r>
          </a:p>
          <a:p>
            <a:r>
              <a:rPr lang="en-GB" dirty="0"/>
              <a:t>Dinner		$30.00</a:t>
            </a:r>
          </a:p>
          <a:p>
            <a:r>
              <a:rPr lang="en-GB" dirty="0"/>
              <a:t>Reimbursement for breakfast will be made when the scheduled departure time of a commercial carrier is prior to 8:00 am. Reimbursement for dinner will be made only when the scheduled return of a commercial carrier is after 7:00 pm.</a:t>
            </a:r>
          </a:p>
          <a:p>
            <a:r>
              <a:rPr lang="en-GB" dirty="0"/>
              <a:t>A proportionate amount will be paid for less than a full day’s travel.</a:t>
            </a:r>
          </a:p>
          <a:p>
            <a:r>
              <a:rPr lang="en-GB" dirty="0"/>
              <a:t>No reimbursement for meals will be made if provided by any other source.</a:t>
            </a:r>
          </a:p>
          <a:p>
            <a:r>
              <a:rPr lang="en-GB" dirty="0"/>
              <a:t>Business Meal Expenses:</a:t>
            </a:r>
          </a:p>
          <a:p>
            <a:r>
              <a:rPr lang="en-GB" dirty="0"/>
              <a:t>Business meals are taken with clients, prospects or associates during which a specific business discussion takes place. </a:t>
            </a:r>
          </a:p>
          <a:p>
            <a:r>
              <a:rPr lang="en-GB" dirty="0"/>
              <a:t>Employees will be reimbursed for business meal expenses according to actual and reasonable cost.</a:t>
            </a:r>
          </a:p>
          <a:p>
            <a:endParaRPr lang="en-US" dirty="0"/>
          </a:p>
        </p:txBody>
      </p:sp>
      <p:sp>
        <p:nvSpPr>
          <p:cNvPr id="4" name="Slide Number Placeholder 3"/>
          <p:cNvSpPr>
            <a:spLocks noGrp="1"/>
          </p:cNvSpPr>
          <p:nvPr>
            <p:ph type="sldNum" sz="quarter" idx="10"/>
          </p:nvPr>
        </p:nvSpPr>
        <p:spPr/>
        <p:txBody>
          <a:bodyPr/>
          <a:lstStyle/>
          <a:p>
            <a:fld id="{7C4E7652-46AF-4259-BAE2-54978EA077CD}" type="slidenum">
              <a:rPr lang="en-US" smtClean="0"/>
              <a:pPr/>
              <a:t>5</a:t>
            </a:fld>
            <a:endParaRPr lang="en-US" dirty="0"/>
          </a:p>
        </p:txBody>
      </p:sp>
    </p:spTree>
    <p:extLst>
      <p:ext uri="{BB962C8B-B14F-4D97-AF65-F5344CB8AC3E}">
        <p14:creationId xmlns:p14="http://schemas.microsoft.com/office/powerpoint/2010/main" val="1835427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lnSpc>
                <a:spcPct val="150000"/>
              </a:lnSpc>
            </a:pPr>
            <a:r>
              <a:rPr lang="en-GB" b="1" dirty="0"/>
              <a:t>Documentation Requirements:</a:t>
            </a:r>
          </a:p>
          <a:p>
            <a:pPr>
              <a:lnSpc>
                <a:spcPct val="150000"/>
              </a:lnSpc>
            </a:pPr>
            <a:r>
              <a:rPr lang="en-GB" dirty="0"/>
              <a:t>Expense reports must be completed in ink, and must be signed and dated by the employee.</a:t>
            </a:r>
          </a:p>
          <a:p>
            <a:pPr>
              <a:lnSpc>
                <a:spcPct val="150000"/>
              </a:lnSpc>
            </a:pPr>
            <a:r>
              <a:rPr lang="en-GB" b="1" dirty="0" smtClean="0"/>
              <a:t>Travellers </a:t>
            </a:r>
            <a:r>
              <a:rPr lang="en-GB" b="1" dirty="0"/>
              <a:t>must provide the following information in order to be reimbursed for expenditures:</a:t>
            </a:r>
          </a:p>
          <a:p>
            <a:pPr>
              <a:lnSpc>
                <a:spcPct val="150000"/>
              </a:lnSpc>
            </a:pPr>
            <a:r>
              <a:rPr lang="en-GB" dirty="0"/>
              <a:t>Name of individuals present, their titles and company name</a:t>
            </a:r>
          </a:p>
          <a:p>
            <a:pPr>
              <a:lnSpc>
                <a:spcPct val="150000"/>
              </a:lnSpc>
            </a:pPr>
            <a:r>
              <a:rPr lang="en-GB" dirty="0"/>
              <a:t>Name and location of where the meal or event took place</a:t>
            </a:r>
          </a:p>
          <a:p>
            <a:pPr>
              <a:lnSpc>
                <a:spcPct val="150000"/>
              </a:lnSpc>
            </a:pPr>
            <a:r>
              <a:rPr lang="en-GB" dirty="0"/>
              <a:t>Exact amount and date of the expense</a:t>
            </a:r>
          </a:p>
          <a:p>
            <a:pPr>
              <a:lnSpc>
                <a:spcPct val="150000"/>
              </a:lnSpc>
            </a:pPr>
            <a:r>
              <a:rPr lang="en-GB" dirty="0"/>
              <a:t>Specific business topic discussed</a:t>
            </a:r>
          </a:p>
          <a:p>
            <a:pPr>
              <a:lnSpc>
                <a:spcPct val="150000"/>
              </a:lnSpc>
            </a:pPr>
            <a:r>
              <a:rPr lang="en-GB" b="1" dirty="0" smtClean="0"/>
              <a:t>Travellers </a:t>
            </a:r>
            <a:r>
              <a:rPr lang="en-GB" b="1" dirty="0"/>
              <a:t>must submit the following documentation along with their expense report form:</a:t>
            </a:r>
          </a:p>
          <a:p>
            <a:pPr>
              <a:lnSpc>
                <a:spcPct val="150000"/>
              </a:lnSpc>
            </a:pPr>
            <a:r>
              <a:rPr lang="en-GB" dirty="0"/>
              <a:t>Air/Rail-original passenger coupon plus invoice/itinerary</a:t>
            </a:r>
          </a:p>
          <a:p>
            <a:pPr>
              <a:lnSpc>
                <a:spcPct val="150000"/>
              </a:lnSpc>
            </a:pPr>
            <a:r>
              <a:rPr lang="en-GB" dirty="0"/>
              <a:t>Hotel-hotel folio plus original credit card receipt or other proof of payment</a:t>
            </a:r>
          </a:p>
          <a:p>
            <a:pPr>
              <a:lnSpc>
                <a:spcPct val="150000"/>
              </a:lnSpc>
            </a:pPr>
            <a:r>
              <a:rPr lang="en-GB" dirty="0"/>
              <a:t>Car Rental-Rental car agreement plus original credit card receipt or other proof of payment</a:t>
            </a:r>
          </a:p>
          <a:p>
            <a:pPr>
              <a:lnSpc>
                <a:spcPct val="150000"/>
              </a:lnSpc>
            </a:pPr>
            <a:r>
              <a:rPr lang="en-GB" dirty="0"/>
              <a:t>Meals/Entertainment-original credit card receipt or cash register receipt (restaurant tear tabs are not acceptable receipts)</a:t>
            </a:r>
          </a:p>
          <a:p>
            <a:pPr>
              <a:lnSpc>
                <a:spcPct val="150000"/>
              </a:lnSpc>
            </a:pPr>
            <a:r>
              <a:rPr lang="en-GB" dirty="0"/>
              <a:t>Receipts for all miscellaneous expenses</a:t>
            </a:r>
          </a:p>
          <a:p>
            <a:pPr>
              <a:lnSpc>
                <a:spcPct val="150000"/>
              </a:lnSpc>
            </a:pPr>
            <a:endParaRPr lang="en-US" dirty="0"/>
          </a:p>
        </p:txBody>
      </p:sp>
      <p:sp>
        <p:nvSpPr>
          <p:cNvPr id="4" name="Slide Number Placeholder 3"/>
          <p:cNvSpPr>
            <a:spLocks noGrp="1"/>
          </p:cNvSpPr>
          <p:nvPr>
            <p:ph type="sldNum" sz="quarter" idx="10"/>
          </p:nvPr>
        </p:nvSpPr>
        <p:spPr/>
        <p:txBody>
          <a:bodyPr/>
          <a:lstStyle/>
          <a:p>
            <a:fld id="{7C4E7652-46AF-4259-BAE2-54978EA077CD}" type="slidenum">
              <a:rPr lang="en-US" smtClean="0"/>
              <a:pPr/>
              <a:t>6</a:t>
            </a:fld>
            <a:endParaRPr lang="en-US" dirty="0"/>
          </a:p>
        </p:txBody>
      </p:sp>
    </p:spTree>
    <p:extLst>
      <p:ext uri="{BB962C8B-B14F-4D97-AF65-F5344CB8AC3E}">
        <p14:creationId xmlns:p14="http://schemas.microsoft.com/office/powerpoint/2010/main" val="1544249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pPr>
            <a:r>
              <a:rPr lang="en-GB" b="1" dirty="0"/>
              <a:t>Reimbursement of Expenses:</a:t>
            </a:r>
          </a:p>
          <a:p>
            <a:pPr>
              <a:lnSpc>
                <a:spcPct val="200000"/>
              </a:lnSpc>
            </a:pPr>
            <a:r>
              <a:rPr lang="en-GB" dirty="0"/>
              <a:t>Expense reports are to be completed and submitted weekly.  Any expense report submitted outside of 3 weeks of occurrence will not be processed.   </a:t>
            </a:r>
          </a:p>
          <a:p>
            <a:pPr>
              <a:lnSpc>
                <a:spcPct val="200000"/>
              </a:lnSpc>
            </a:pPr>
            <a:r>
              <a:rPr lang="en-GB" dirty="0"/>
              <a:t>Reimbursement for approved expenses will be sent to employees weekly. Properly documented expense reports will be paid the week they are submitted.</a:t>
            </a:r>
          </a:p>
          <a:p>
            <a:pPr>
              <a:lnSpc>
                <a:spcPct val="200000"/>
              </a:lnSpc>
            </a:pPr>
            <a:r>
              <a:rPr lang="en-GB" dirty="0"/>
              <a:t>Incorrect or incomplete expense reports will be returned and may result in delay or non-reimbursement of specific items.</a:t>
            </a:r>
          </a:p>
          <a:p>
            <a:endParaRPr lang="en-US" dirty="0"/>
          </a:p>
        </p:txBody>
      </p:sp>
      <p:sp>
        <p:nvSpPr>
          <p:cNvPr id="4" name="Slide Number Placeholder 3"/>
          <p:cNvSpPr>
            <a:spLocks noGrp="1"/>
          </p:cNvSpPr>
          <p:nvPr>
            <p:ph type="sldNum" sz="quarter" idx="10"/>
          </p:nvPr>
        </p:nvSpPr>
        <p:spPr/>
        <p:txBody>
          <a:bodyPr/>
          <a:lstStyle/>
          <a:p>
            <a:fld id="{7C4E7652-46AF-4259-BAE2-54978EA077CD}" type="slidenum">
              <a:rPr lang="en-US" smtClean="0"/>
              <a:pPr/>
              <a:t>7</a:t>
            </a:fld>
            <a:endParaRPr lang="en-US" dirty="0"/>
          </a:p>
        </p:txBody>
      </p:sp>
    </p:spTree>
    <p:extLst>
      <p:ext uri="{BB962C8B-B14F-4D97-AF65-F5344CB8AC3E}">
        <p14:creationId xmlns:p14="http://schemas.microsoft.com/office/powerpoint/2010/main" val="902971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Open Forum</a:t>
            </a:r>
          </a:p>
          <a:p>
            <a:endParaRPr lang="en-US" dirty="0"/>
          </a:p>
          <a:p>
            <a:r>
              <a:rPr lang="en-US" dirty="0" smtClean="0"/>
              <a:t>Please ask questions and we will clarify any policy matters. </a:t>
            </a:r>
            <a:endParaRPr lang="en-US" dirty="0"/>
          </a:p>
        </p:txBody>
      </p:sp>
      <p:sp>
        <p:nvSpPr>
          <p:cNvPr id="4" name="Slide Number Placeholder 3"/>
          <p:cNvSpPr>
            <a:spLocks noGrp="1"/>
          </p:cNvSpPr>
          <p:nvPr>
            <p:ph type="sldNum" sz="quarter" idx="10"/>
          </p:nvPr>
        </p:nvSpPr>
        <p:spPr/>
        <p:txBody>
          <a:bodyPr/>
          <a:lstStyle/>
          <a:p>
            <a:fld id="{7C4E7652-46AF-4259-BAE2-54978EA077CD}" type="slidenum">
              <a:rPr lang="en-US" smtClean="0"/>
              <a:pPr/>
              <a:t>8</a:t>
            </a:fld>
            <a:endParaRPr lang="en-US" dirty="0"/>
          </a:p>
        </p:txBody>
      </p:sp>
    </p:spTree>
    <p:extLst>
      <p:ext uri="{BB962C8B-B14F-4D97-AF65-F5344CB8AC3E}">
        <p14:creationId xmlns:p14="http://schemas.microsoft.com/office/powerpoint/2010/main" val="357615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hap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Title 7"/>
          <p:cNvSpPr>
            <a:spLocks noGrp="1"/>
          </p:cNvSpPr>
          <p:nvPr>
            <p:ph type="ctrTitle"/>
          </p:nvPr>
        </p:nvSpPr>
        <p:spPr>
          <a:xfrm>
            <a:off x="540544" y="776288"/>
            <a:ext cx="8062912" cy="1470025"/>
          </a:xfrm>
        </p:spPr>
        <p:txBody>
          <a:bodyPr anchor="b"/>
          <a:lstStyle>
            <a:lvl1pPr algn="r">
              <a:defRPr sz="4500"/>
            </a:lvl1pPr>
          </a:lstStyle>
          <a:p>
            <a:r>
              <a:rPr lang="en-US" smtClean="0"/>
              <a:t>Click to edit Master title style</a:t>
            </a:r>
            <a:endParaRPr lang="en-US" dirty="0"/>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pPr algn="r"/>
            <a:fld id="{A2E209FB-7A34-414B-812A-BCC5C4256F49}" type="datetime1">
              <a:rPr lang="en-US" smtClean="0"/>
              <a:pPr algn="r"/>
              <a:t>7/9/2011</a:t>
            </a:fld>
            <a:endParaRPr lang="en-US" sz="1000"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pPr algn="r"/>
            <a:endParaRPr lang="en-US" sz="1100"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pPr algn="ctr"/>
            <a:fld id="{49598980-D22C-4904-9F8F-3DB09B2ECD84}" type="slidenum">
              <a:rPr lang="en-US" sz="1300" smtClean="0">
                <a:solidFill>
                  <a:srgbClr val="FFFFFF"/>
                </a:solidFill>
              </a:rPr>
              <a:pPr algn="ctr"/>
              <a:t>‹#›</a:t>
            </a:fld>
            <a:endParaRPr lang="en-US" sz="1300" dirty="0">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791456" y="6480048"/>
            <a:ext cx="2133600" cy="301752"/>
          </a:xfrm>
        </p:spPr>
        <p:txBody>
          <a:bodyPr/>
          <a:lstStyle/>
          <a:p>
            <a:fld id="{543322F5-8315-491F-87B4-2E3F0268E3B6}" type="datetime1">
              <a:rPr lang="en-US" smtClean="0"/>
              <a:pPr/>
              <a:t>7/9/2011</a:t>
            </a:fld>
            <a:endParaRPr 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FEA1243F-3000-4347-94A4-FBDEAD3122C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Shap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ight Triangle 8"/>
          <p:cNvSpPr/>
          <p:nvPr/>
        </p:nvSpPr>
        <p:spPr>
          <a:xfrm flipV="1">
            <a:off x="7034" y="7034"/>
            <a:ext cx="9129932" cy="6836899"/>
          </a:xfrm>
          <a:prstGeom prst="rtTriangle">
            <a:avLst/>
          </a:prstGeom>
          <a:gradFill flip="none" rotWithShape="1">
            <a:gsLst>
              <a:gs pos="0">
                <a:schemeClr val="tx1">
                  <a:tint val="95000"/>
                  <a:satMod val="200000"/>
                  <a:alpha val="10000"/>
                </a:schemeClr>
              </a:gs>
              <a:gs pos="70000">
                <a:schemeClr val="tx1">
                  <a:tint val="80000"/>
                  <a:satMod val="200000"/>
                  <a:alpha val="8000"/>
                </a:schemeClr>
              </a:gs>
              <a:gs pos="100000">
                <a:schemeClr val="tx1">
                  <a:tint val="50000"/>
                  <a:satMod val="175000"/>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4" name="Date Placeholder 3"/>
          <p:cNvSpPr>
            <a:spLocks noGrp="1"/>
          </p:cNvSpPr>
          <p:nvPr>
            <p:ph type="dt" sz="half" idx="10"/>
          </p:nvPr>
        </p:nvSpPr>
        <p:spPr>
          <a:xfrm>
            <a:off x="6955632" y="6477000"/>
            <a:ext cx="2133600" cy="304800"/>
          </a:xfrm>
        </p:spPr>
        <p:txBody>
          <a:bodyPr/>
          <a:lstStyle/>
          <a:p>
            <a:fld id="{CAC850C8-E7C9-4F2C-A162-59CF68B1B13C}" type="datetime1">
              <a:rPr lang="en-US" smtClean="0"/>
              <a:pPr/>
              <a:t>7/9/2011</a:t>
            </a:fld>
            <a:endParaRPr 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FEA1243F-3000-4347-94A4-FBDEAD3122CB}" type="slidenum">
              <a:rPr lang="en-US" smtClean="0"/>
              <a:pPr/>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791456" y="6480969"/>
            <a:ext cx="2133600" cy="301752"/>
          </a:xfrm>
        </p:spPr>
        <p:txBody>
          <a:bodyPr/>
          <a:lstStyle/>
          <a:p>
            <a:fld id="{E2E9192D-7D89-47BF-B02C-29AE4CEF5323}" type="datetime1">
              <a:rPr lang="en-US" smtClean="0"/>
              <a:pPr/>
              <a:t>7/9/2011</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FEA1243F-3000-4347-94A4-FBDEAD3122C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768" y="352044"/>
            <a:ext cx="1066800" cy="6153912"/>
          </a:xfrm>
        </p:spPr>
        <p:txBody>
          <a:bodyPr vert="vert270" anchor="b"/>
          <a:lstStyle>
            <a:lvl1pPr marL="0" algn="ctr">
              <a:defRPr sz="3300" b="1">
                <a:ln w="6350">
                  <a:solidFill>
                    <a:schemeClr val="tx1"/>
                  </a:solidFill>
                </a:ln>
                <a:solidFill>
                  <a:schemeClr val="tx1"/>
                </a:solidFill>
              </a:defRPr>
            </a:lvl1pPr>
          </a:lstStyle>
          <a:p>
            <a:r>
              <a:rPr lang="en-US" dirty="0" smtClean="0"/>
              <a:t>Click to edit Master title style3</a:t>
            </a:r>
            <a:endParaRPr lang="en-US" dirty="0"/>
          </a:p>
        </p:txBody>
      </p:sp>
      <p:sp>
        <p:nvSpPr>
          <p:cNvPr id="3" name="Text Placeholder 2"/>
          <p:cNvSpPr>
            <a:spLocks noGrp="1"/>
          </p:cNvSpPr>
          <p:nvPr>
            <p:ph type="body" idx="1"/>
          </p:nvPr>
        </p:nvSpPr>
        <p:spPr>
          <a:xfrm>
            <a:off x="1171576" y="352044"/>
            <a:ext cx="502920" cy="3017520"/>
          </a:xfrm>
          <a:solidFill>
            <a:schemeClr val="bg1"/>
          </a:solidFill>
          <a:ln w="12700">
            <a:noFill/>
          </a:ln>
        </p:spPr>
        <p:txBody>
          <a:bodyPr vert="vert270" anchor="ctr"/>
          <a:lstStyle>
            <a:lvl1pPr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1576" y="3488436"/>
            <a:ext cx="502920" cy="3017520"/>
          </a:xfrm>
          <a:solidFill>
            <a:schemeClr val="bg1"/>
          </a:solidFill>
          <a:ln w="12700">
            <a:noFill/>
          </a:ln>
        </p:spPr>
        <p:txBody>
          <a:bodyPr vert="vert270" anchor="ctr"/>
          <a:lstStyle>
            <a:lvl1pPr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4"/>
          <p:cNvSpPr>
            <a:spLocks noGrp="1"/>
          </p:cNvSpPr>
          <p:nvPr>
            <p:ph sz="quarter" idx="3"/>
          </p:nvPr>
        </p:nvSpPr>
        <p:spPr>
          <a:xfrm>
            <a:off x="1828800" y="352044"/>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1828800" y="3488436"/>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4791456" y="6480969"/>
            <a:ext cx="2130552" cy="301752"/>
          </a:xfrm>
        </p:spPr>
        <p:txBody>
          <a:bodyPr/>
          <a:lstStyle/>
          <a:p>
            <a:fld id="{4AEBA9AF-F1C1-4FDF-9348-FB02DE1BEFCE}" type="datetime1">
              <a:rPr lang="en-US" smtClean="0"/>
              <a:pPr/>
              <a:t>7/9/2011</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pPr algn="ctr"/>
            <a:fld id="{FEA1243F-3000-4347-94A4-FBDEAD3122CB}" type="slidenum">
              <a:rPr lang="en-US" smtClean="0"/>
              <a:pPr algn="ct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09DCD6-8107-480F-9A5B-88D74ACC9ACE}" type="datetime1">
              <a:rPr lang="en-US" smtClean="0"/>
              <a:pPr/>
              <a:t>7/9/2011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EA1243F-3000-4347-94A4-FBDEAD3122C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E3C3F34B-1E76-4A74-B05B-C7E9FDCE7086}" type="datetime1">
              <a:rPr lang="en-US" smtClean="0"/>
              <a:pPr/>
              <a:t>7/9/2011</a:t>
            </a:fld>
            <a:endParaRPr lang="en-US" dirty="0"/>
          </a:p>
        </p:txBody>
      </p:sp>
      <p:sp>
        <p:nvSpPr>
          <p:cNvPr id="3" name="Footer Placeholder 2"/>
          <p:cNvSpPr>
            <a:spLocks noGrp="1"/>
          </p:cNvSpPr>
          <p:nvPr>
            <p:ph type="ftr" sz="quarter" idx="11"/>
          </p:nvPr>
        </p:nvSpPr>
        <p:spPr>
          <a:xfrm>
            <a:off x="457200" y="6481890"/>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FEA1243F-3000-4347-94A4-FBDEAD3122C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935B0FF7-8660-4A38-9AF0-4D43C21C83DF}" type="datetime1">
              <a:rPr lang="en-US" smtClean="0"/>
              <a:pPr/>
              <a:t>7/9/2011</a:t>
            </a:fld>
            <a:endParaRPr lang="en-US" sz="900"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sz="900"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FEA1243F-3000-4347-94A4-FBDEAD3122CB}" type="slidenum">
              <a:rPr lang="en-US" sz="900" smtClean="0"/>
              <a:pPr/>
              <a:t>‹#›</a:t>
            </a:fld>
            <a:endParaRPr lang="en-US" sz="900"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207168"/>
            <a:ext cx="914400" cy="6400800"/>
          </a:xfrm>
        </p:spPr>
        <p:txBody>
          <a:bodyPr vert="vert270" anchor="b"/>
          <a:lstStyle>
            <a:lvl1pPr marL="0" algn="l">
              <a:buNone/>
              <a:defRPr sz="3000" b="0" cap="all" baseline="0"/>
            </a:lvl1pPr>
          </a:lstStyle>
          <a:p>
            <a:r>
              <a:rPr lang="en-US" smtClean="0"/>
              <a:t>Click to edit Master title style</a:t>
            </a:r>
            <a:endParaRPr lang="en-US" dirty="0"/>
          </a:p>
        </p:txBody>
      </p:sp>
      <p:sp>
        <p:nvSpPr>
          <p:cNvPr id="3" name="Picture Placeholder 2"/>
          <p:cNvSpPr>
            <a:spLocks noGrp="1"/>
          </p:cNvSpPr>
          <p:nvPr>
            <p:ph type="pic" idx="1"/>
          </p:nvPr>
        </p:nvSpPr>
        <p:spPr>
          <a:xfrm>
            <a:off x="1135856" y="381000"/>
            <a:ext cx="7315200" cy="5486400"/>
          </a:xfrm>
          <a:solidFill>
            <a:schemeClr val="bg2">
              <a:shade val="50000"/>
            </a:schemeClr>
          </a:solidFill>
        </p:spPr>
        <p:txBody>
          <a:bodyPr/>
          <a:lstStyle>
            <a:lvl1pPr>
              <a:buNone/>
              <a:defRPr sz="3200"/>
            </a:lvl1pPr>
          </a:lstStyle>
          <a:p>
            <a:r>
              <a:rPr lang="en-US" dirty="0" smtClean="0"/>
              <a:t>Click icon to add picture</a:t>
            </a:r>
            <a:endParaRPr lang="en-US" dirty="0"/>
          </a:p>
        </p:txBody>
      </p:sp>
      <p:sp>
        <p:nvSpPr>
          <p:cNvPr id="4" name="Text Placeholder 3"/>
          <p:cNvSpPr>
            <a:spLocks noGrp="1"/>
          </p:cNvSpPr>
          <p:nvPr>
            <p:ph type="body" sz="half" idx="2"/>
          </p:nvPr>
        </p:nvSpPr>
        <p:spPr>
          <a:xfrm>
            <a:off x="1135856" y="5867400"/>
            <a:ext cx="7324344"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2116474E-A1D6-4691-A6B1-81478C4043AF}" type="datetime1">
              <a:rPr lang="en-US" smtClean="0"/>
              <a:pPr/>
              <a:t>7/9/2011</a:t>
            </a:fld>
            <a:endParaRPr lang="en-US" sz="900"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sz="900"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pPr algn="ctr"/>
            <a:fld id="{FEA1243F-3000-4347-94A4-FBDEAD3122CB}" type="slidenum">
              <a:rPr lang="en-US" sz="900" smtClean="0"/>
              <a:pPr algn="ctr"/>
              <a:t>‹#›</a:t>
            </a:fld>
            <a:endParaRPr lang="en-US" sz="900"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ight Triangle 6"/>
          <p:cNvSpPr/>
          <p:nvPr/>
        </p:nvSpPr>
        <p:spPr>
          <a:xfrm>
            <a:off x="7034" y="14068"/>
            <a:ext cx="9129932" cy="6836899"/>
          </a:xfrm>
          <a:prstGeom prst="rtTriangle">
            <a:avLst/>
          </a:prstGeom>
          <a:gradFill flip="none" rotWithShape="1">
            <a:gsLst>
              <a:gs pos="0">
                <a:schemeClr val="tx1">
                  <a:tint val="95000"/>
                  <a:satMod val="200000"/>
                  <a:alpha val="10000"/>
                </a:schemeClr>
              </a:gs>
              <a:gs pos="70000">
                <a:schemeClr val="tx1">
                  <a:tint val="80000"/>
                  <a:satMod val="200000"/>
                  <a:alpha val="8000"/>
                </a:schemeClr>
              </a:gs>
              <a:gs pos="100000">
                <a:schemeClr val="tx1">
                  <a:tint val="50000"/>
                  <a:satMod val="175000"/>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a:defRPr sz="1000" b="0">
                <a:solidFill>
                  <a:schemeClr val="tx1"/>
                </a:solidFill>
              </a:defRPr>
            </a:lvl1pPr>
          </a:lstStyle>
          <a:p>
            <a:fld id="{64072A0B-F28E-4A8A-BF94-4A452569ADAF}" type="datetime1">
              <a:rPr lang="en-US" smtClean="0"/>
              <a:pPr/>
              <a:t>7/9/2011</a:t>
            </a:fld>
            <a:endParaRPr lang="en-US" sz="1000" b="0" dirty="0">
              <a:solidFill>
                <a:schemeClr val="tx1"/>
              </a:solidFill>
            </a:endParaRPr>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a:defRPr sz="1000">
                <a:solidFill>
                  <a:schemeClr val="tx1"/>
                </a:solidFill>
              </a:defRPr>
            </a:lvl1pPr>
          </a:lstStyle>
          <a:p>
            <a:pPr algn="r"/>
            <a:endParaRPr lang="en-US" sz="1000" dirty="0">
              <a:solidFill>
                <a:schemeClr val="tx1"/>
              </a:solidFill>
            </a:endParaRPr>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a:defRPr sz="1200">
                <a:solidFill>
                  <a:schemeClr val="tx1"/>
                </a:solidFill>
              </a:defRPr>
            </a:lvl1pPr>
          </a:lstStyle>
          <a:p>
            <a:pPr algn="ctr"/>
            <a:fld id="{49598980-D22C-4904-9F8F-3DB09B2ECD84}" type="slidenum">
              <a:rPr lang="en-US" sz="1200" smtClean="0">
                <a:solidFill>
                  <a:schemeClr val="tx1"/>
                </a:solidFill>
              </a:rPr>
              <a:pPr algn="ctr"/>
              <a:t>‹#›</a:t>
            </a:fld>
            <a:endParaRPr lang="en-US" sz="1200" dirty="0">
              <a:solidFill>
                <a:schemeClr val="tx1"/>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marL="484632" algn="l" rtl="0" eaLnBrk="1" latinLnBrk="0" hangingPunct="1">
        <a:spcBef>
          <a:spcPct val="0"/>
        </a:spcBef>
        <a:buNone/>
        <a:defRPr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sz="16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541338" y="776288"/>
            <a:ext cx="8061325" cy="1470025"/>
          </a:xfrm>
        </p:spPr>
        <p:txBody>
          <a:bodyPr/>
          <a:lstStyle/>
          <a:p>
            <a:r>
              <a:rPr lang="en-US" dirty="0" smtClean="0"/>
              <a:t>Travel Policy</a:t>
            </a:r>
            <a:endParaRPr lang="en-US" dirty="0"/>
          </a:p>
        </p:txBody>
      </p:sp>
      <p:sp>
        <p:nvSpPr>
          <p:cNvPr id="3" name="Rectangle 2"/>
          <p:cNvSpPr>
            <a:spLocks noGrp="1"/>
          </p:cNvSpPr>
          <p:nvPr>
            <p:ph type="subTitle" idx="1"/>
          </p:nvPr>
        </p:nvSpPr>
        <p:spPr>
          <a:xfrm>
            <a:off x="541338" y="2249488"/>
            <a:ext cx="8061325" cy="1752600"/>
          </a:xfrm>
        </p:spPr>
        <p:txBody>
          <a:bodyPr/>
          <a:lstStyle/>
          <a:p>
            <a:r>
              <a:rPr lang="en-US" dirty="0" smtClean="0"/>
              <a:t>Faster Inc. Travel</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4149080"/>
            <a:ext cx="1976438" cy="110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79912" y="4113344"/>
            <a:ext cx="1787848" cy="1169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0192" y="4138415"/>
            <a:ext cx="1865930" cy="1110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Faster Inc. Travel Policy</a:t>
            </a:r>
            <a:endParaRPr lang="en-US" dirty="0"/>
          </a:p>
        </p:txBody>
      </p:sp>
      <p:sp>
        <p:nvSpPr>
          <p:cNvPr id="3" name="Content Placeholder 2"/>
          <p:cNvSpPr>
            <a:spLocks noGrp="1"/>
          </p:cNvSpPr>
          <p:nvPr>
            <p:ph idx="1"/>
          </p:nvPr>
        </p:nvSpPr>
        <p:spPr/>
        <p:txBody>
          <a:bodyPr/>
          <a:lstStyle/>
          <a:p>
            <a:r>
              <a:rPr lang="en-US" dirty="0" smtClean="0"/>
              <a:t>Guidelines for employees incurring travel expenses whilst on Company business</a:t>
            </a:r>
          </a:p>
          <a:p>
            <a:r>
              <a:rPr lang="en-US" dirty="0" smtClean="0"/>
              <a:t>The documentation required for accounting, audit and travel purposes</a:t>
            </a:r>
          </a:p>
          <a:p>
            <a:r>
              <a:rPr lang="en-US" dirty="0" smtClean="0"/>
              <a:t>Enables the Company to maximize discounts and preferential rates to reduce expense costs</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4941168"/>
            <a:ext cx="1513712" cy="1364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0530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Responsibility &amp; Compliance</a:t>
            </a:r>
            <a:endParaRPr lang="en-US" dirty="0"/>
          </a:p>
        </p:txBody>
      </p:sp>
      <p:sp>
        <p:nvSpPr>
          <p:cNvPr id="3" name="Content Placeholder 2"/>
          <p:cNvSpPr>
            <a:spLocks noGrp="1"/>
          </p:cNvSpPr>
          <p:nvPr>
            <p:ph idx="1"/>
          </p:nvPr>
        </p:nvSpPr>
        <p:spPr/>
        <p:txBody>
          <a:bodyPr/>
          <a:lstStyle/>
          <a:p>
            <a:r>
              <a:rPr lang="en-US" dirty="0" smtClean="0"/>
              <a:t>Traveler must comply with Company policy</a:t>
            </a:r>
          </a:p>
          <a:p>
            <a:r>
              <a:rPr lang="en-US" dirty="0" smtClean="0"/>
              <a:t>All reasonable expenses will be reimbursed</a:t>
            </a:r>
          </a:p>
          <a:p>
            <a:r>
              <a:rPr lang="en-US" dirty="0" smtClean="0"/>
              <a:t>Company does not assume responsibility for any expenses that contravenes the policy</a:t>
            </a:r>
          </a:p>
          <a:p>
            <a:r>
              <a:rPr lang="en-US" dirty="0" smtClean="0"/>
              <a:t>VP Finance and VP have the right to question any expenses not falling within policy guidelines</a:t>
            </a:r>
          </a:p>
          <a:p>
            <a:r>
              <a:rPr lang="en-US" dirty="0" smtClean="0"/>
              <a:t>All employees have a duty to familiarize themselves with the Company policy</a:t>
            </a:r>
            <a:endParaRPr lang="en-US" dirty="0"/>
          </a:p>
        </p:txBody>
      </p:sp>
    </p:spTree>
    <p:extLst>
      <p:ext uri="{BB962C8B-B14F-4D97-AF65-F5344CB8AC3E}">
        <p14:creationId xmlns:p14="http://schemas.microsoft.com/office/powerpoint/2010/main" val="3377813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Authorization</a:t>
            </a:r>
            <a:endParaRPr lang="en-US" dirty="0"/>
          </a:p>
        </p:txBody>
      </p:sp>
      <p:sp>
        <p:nvSpPr>
          <p:cNvPr id="3" name="Content Placeholder 2"/>
          <p:cNvSpPr>
            <a:spLocks noGrp="1"/>
          </p:cNvSpPr>
          <p:nvPr>
            <p:ph idx="1"/>
          </p:nvPr>
        </p:nvSpPr>
        <p:spPr/>
        <p:txBody>
          <a:bodyPr/>
          <a:lstStyle/>
          <a:p>
            <a:r>
              <a:rPr lang="en-US" sz="2400" dirty="0" smtClean="0"/>
              <a:t>Domestic airline travel over $500 requires VP approval</a:t>
            </a:r>
          </a:p>
          <a:p>
            <a:r>
              <a:rPr lang="en-US" sz="2400" dirty="0" smtClean="0"/>
              <a:t>International travel requires advance VP approval</a:t>
            </a:r>
          </a:p>
          <a:p>
            <a:r>
              <a:rPr lang="en-US" sz="2400" dirty="0" smtClean="0"/>
              <a:t>Other policies include:</a:t>
            </a:r>
          </a:p>
          <a:p>
            <a:pPr lvl="1"/>
            <a:r>
              <a:rPr lang="en-US" sz="2400" dirty="0" smtClean="0"/>
              <a:t>Airline class of service</a:t>
            </a:r>
          </a:p>
          <a:p>
            <a:pPr lvl="1"/>
            <a:r>
              <a:rPr lang="en-US" sz="2400" dirty="0" smtClean="0"/>
              <a:t>Upgrades on domestic  and international air travel</a:t>
            </a:r>
          </a:p>
          <a:p>
            <a:pPr lvl="1"/>
            <a:r>
              <a:rPr lang="en-US" sz="2400" dirty="0" smtClean="0"/>
              <a:t>Hotel Spending guidelines</a:t>
            </a:r>
          </a:p>
          <a:p>
            <a:pPr lvl="1"/>
            <a:r>
              <a:rPr lang="en-US" sz="2400" dirty="0" smtClean="0"/>
              <a:t>Car and rental car guidelines</a:t>
            </a:r>
          </a:p>
          <a:p>
            <a:pPr lvl="1"/>
            <a:r>
              <a:rPr lang="en-US" sz="2400" dirty="0" smtClean="0"/>
              <a:t>Phone and internet guidelines</a:t>
            </a:r>
          </a:p>
          <a:p>
            <a:pPr lvl="1"/>
            <a:r>
              <a:rPr lang="en-US" sz="2400" dirty="0" smtClean="0"/>
              <a:t>Personal Expenses</a:t>
            </a:r>
          </a:p>
          <a:p>
            <a:pPr lvl="1"/>
            <a:endParaRPr lang="en-US" sz="2400" dirty="0" smtClean="0"/>
          </a:p>
          <a:p>
            <a:pPr lvl="1"/>
            <a:endParaRPr lang="en-US" dirty="0"/>
          </a:p>
        </p:txBody>
      </p:sp>
    </p:spTree>
    <p:extLst>
      <p:ext uri="{BB962C8B-B14F-4D97-AF65-F5344CB8AC3E}">
        <p14:creationId xmlns:p14="http://schemas.microsoft.com/office/powerpoint/2010/main" val="2620995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Entertaining Expenses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Personal Meals Expenses</a:t>
            </a:r>
          </a:p>
          <a:p>
            <a:pPr lvl="1"/>
            <a:r>
              <a:rPr lang="en-US" dirty="0" smtClean="0"/>
              <a:t>Breakfast $11</a:t>
            </a:r>
          </a:p>
          <a:p>
            <a:pPr lvl="1"/>
            <a:r>
              <a:rPr lang="en-US" dirty="0" smtClean="0"/>
              <a:t>Lunch $18</a:t>
            </a:r>
          </a:p>
          <a:p>
            <a:pPr lvl="1"/>
            <a:r>
              <a:rPr lang="en-US" dirty="0" smtClean="0"/>
              <a:t>Dinner $30</a:t>
            </a:r>
          </a:p>
          <a:p>
            <a:r>
              <a:rPr lang="en-US" dirty="0" smtClean="0"/>
              <a:t>Business Meals</a:t>
            </a:r>
          </a:p>
          <a:p>
            <a:pPr lvl="1"/>
            <a:r>
              <a:rPr lang="en-US" dirty="0" smtClean="0"/>
              <a:t>Based upon actual and reasonable costs</a:t>
            </a:r>
          </a:p>
          <a:p>
            <a:r>
              <a:rPr lang="en-US" dirty="0" smtClean="0"/>
              <a:t>Entertaining Clients</a:t>
            </a:r>
          </a:p>
          <a:p>
            <a:pPr lvl="1"/>
            <a:r>
              <a:rPr lang="en-US" dirty="0" smtClean="0"/>
              <a:t>Must follow IRS guidelines as allowable marketing expenses. </a:t>
            </a:r>
            <a:r>
              <a:rPr lang="en-US" b="1" dirty="0" smtClean="0">
                <a:solidFill>
                  <a:schemeClr val="tx2">
                    <a:lumMod val="50000"/>
                  </a:schemeClr>
                </a:solidFill>
              </a:rPr>
              <a:t>Must be accompanied by receipts to be reimbursed. </a:t>
            </a:r>
            <a:r>
              <a:rPr lang="en-US" dirty="0" smtClean="0"/>
              <a:t>Unauthorized charges on company credit cards will be deducted from pay checks</a:t>
            </a:r>
            <a:endParaRPr lang="en-US" dirty="0"/>
          </a:p>
        </p:txBody>
      </p:sp>
    </p:spTree>
    <p:extLst>
      <p:ext uri="{BB962C8B-B14F-4D97-AF65-F5344CB8AC3E}">
        <p14:creationId xmlns:p14="http://schemas.microsoft.com/office/powerpoint/2010/main" val="473738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Requirements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Expense reports submitted in inked, signed and dated by the employee</a:t>
            </a:r>
          </a:p>
          <a:p>
            <a:r>
              <a:rPr lang="en-US" dirty="0" smtClean="0"/>
              <a:t>Specific details – Includes name of individuals, title, company name, location of event, purpose and amount of event</a:t>
            </a:r>
          </a:p>
          <a:p>
            <a:r>
              <a:rPr lang="en-US" dirty="0" smtClean="0"/>
              <a:t>Specific business topic discussed</a:t>
            </a:r>
          </a:p>
          <a:p>
            <a:r>
              <a:rPr lang="en-US" dirty="0" smtClean="0"/>
              <a:t>All copies of air/rail vouchers with expense claim</a:t>
            </a:r>
          </a:p>
          <a:p>
            <a:r>
              <a:rPr lang="en-US" dirty="0" smtClean="0"/>
              <a:t>Hotel bills &amp; credit card receipts</a:t>
            </a:r>
          </a:p>
          <a:p>
            <a:r>
              <a:rPr lang="en-US" dirty="0" smtClean="0"/>
              <a:t>Car Rental agreements</a:t>
            </a:r>
          </a:p>
          <a:p>
            <a:r>
              <a:rPr lang="en-US" dirty="0" smtClean="0"/>
              <a:t>Miscellaneous billing receipts e.g. car parking</a:t>
            </a:r>
            <a:endParaRPr lang="en-US" dirty="0"/>
          </a:p>
        </p:txBody>
      </p:sp>
    </p:spTree>
    <p:extLst>
      <p:ext uri="{BB962C8B-B14F-4D97-AF65-F5344CB8AC3E}">
        <p14:creationId xmlns:p14="http://schemas.microsoft.com/office/powerpoint/2010/main" val="2485686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Reimbursement of Expenses</a:t>
            </a:r>
            <a:endParaRPr lang="en-US" dirty="0"/>
          </a:p>
        </p:txBody>
      </p:sp>
      <p:sp>
        <p:nvSpPr>
          <p:cNvPr id="3" name="Content Placeholder 2"/>
          <p:cNvSpPr>
            <a:spLocks noGrp="1"/>
          </p:cNvSpPr>
          <p:nvPr>
            <p:ph idx="1"/>
          </p:nvPr>
        </p:nvSpPr>
        <p:spPr/>
        <p:txBody>
          <a:bodyPr/>
          <a:lstStyle/>
          <a:p>
            <a:r>
              <a:rPr lang="en-US" dirty="0" smtClean="0"/>
              <a:t>Completed and submitted weekly</a:t>
            </a:r>
          </a:p>
          <a:p>
            <a:r>
              <a:rPr lang="en-US" dirty="0" smtClean="0"/>
              <a:t>Approved expenses sent to employees weekly</a:t>
            </a:r>
          </a:p>
          <a:p>
            <a:r>
              <a:rPr lang="en-US" dirty="0" smtClean="0"/>
              <a:t>Properly documented expenses paid out the week of submission</a:t>
            </a:r>
          </a:p>
          <a:p>
            <a:r>
              <a:rPr lang="en-US" dirty="0" smtClean="0"/>
              <a:t>Incorrect submissions will be returned for correction and may be delayed</a:t>
            </a:r>
          </a:p>
          <a:p>
            <a:r>
              <a:rPr lang="en-US" dirty="0" smtClean="0">
                <a:solidFill>
                  <a:schemeClr val="tx2">
                    <a:lumMod val="50000"/>
                  </a:schemeClr>
                </a:solidFill>
              </a:rPr>
              <a:t>Ensure the appropriate level of signed authorization accompanies all expense claims</a:t>
            </a:r>
            <a:endParaRPr lang="en-US" dirty="0">
              <a:solidFill>
                <a:schemeClr val="tx2">
                  <a:lumMod val="50000"/>
                </a:schemeClr>
              </a:solidFill>
            </a:endParaRPr>
          </a:p>
        </p:txBody>
      </p:sp>
    </p:spTree>
    <p:extLst>
      <p:ext uri="{BB962C8B-B14F-4D97-AF65-F5344CB8AC3E}">
        <p14:creationId xmlns:p14="http://schemas.microsoft.com/office/powerpoint/2010/main" val="2352504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and Answers</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2068486"/>
            <a:ext cx="3746090" cy="2440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35260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eportProg(2)">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110000" t="250000" r="110000" b="40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110000" t="250000" r="110000" b="40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70000"/>
                <a:satMod val="130000"/>
              </a:schemeClr>
              <a:schemeClr val="phClr">
                <a:tint val="70000"/>
                <a:satMod val="130000"/>
              </a:schemeClr>
            </a:duotone>
          </a:blip>
          <a:tile tx="0" ty="0" sx="90000" sy="9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C6C3BDF-EC12-4FCF-8FD4-0A901B0CAF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ReportProg(2)</Template>
  <TotalTime>0</TotalTime>
  <Words>1139</Words>
  <Application>Microsoft Office PowerPoint</Application>
  <PresentationFormat>On-screen Show (4:3)</PresentationFormat>
  <Paragraphs>121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ReportProg(2)</vt:lpstr>
      <vt:lpstr>Travel Policy</vt:lpstr>
      <vt:lpstr>Faster Inc. Travel Policy</vt:lpstr>
      <vt:lpstr>Responsibility &amp; Compliance</vt:lpstr>
      <vt:lpstr>Travel Authorization</vt:lpstr>
      <vt:lpstr>Entertaining Expenses</vt:lpstr>
      <vt:lpstr>Documentation Requirements</vt:lpstr>
      <vt:lpstr>Reimbursement of Expenses</vt:lpstr>
      <vt:lpstr>Question and Answers</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2011-07-09T18:35:11Z</dcterms:created>
  <dcterms:modified xsi:type="dcterms:W3CDTF">2011-07-09T19:44:49Z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TC101671079990</vt:lpwstr>
  </property>
</Properties>
</file>