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799" autoAdjust="0"/>
  </p:normalViewPr>
  <p:slideViewPr>
    <p:cSldViewPr>
      <p:cViewPr varScale="1">
        <p:scale>
          <a:sx n="53" d="100"/>
          <a:sy n="53" d="100"/>
        </p:scale>
        <p:origin x="-99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CD6AD0-FDFE-4DD9-B4CA-8CA06E785B38}" type="datetimeFigureOut">
              <a:rPr lang="en-US" smtClean="0"/>
              <a:t>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4E2CED-1CD6-47DB-939D-9E9EF26ABEB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George Washington began his military career in the lowest ranks of the Virginia militia. Through hard work and perseverance Washington developed his military and leadership skills, and was named commander of the Continental Army when the original thirteen colonies declared independence from England. After the</a:t>
            </a:r>
            <a:r>
              <a:rPr lang="en-US" baseline="0" dirty="0" smtClean="0"/>
              <a:t> war, the new United States wrote a Constitution that was strongly influenced by the ideals of republicanism that were first developed in Ancient Greece. The Greek philosopher Aristotle wrote kings have no marked superiority over their subjects,” and this was a fundamental ideal upon which the Constitution was formed. Washington was a firm believer in republicanism, and he envisioned a strong federal government based on fairness and justice for all citizens.</a:t>
            </a:r>
            <a:endParaRPr lang="en-US" dirty="0"/>
          </a:p>
        </p:txBody>
      </p:sp>
      <p:sp>
        <p:nvSpPr>
          <p:cNvPr id="4" name="Slide Number Placeholder 3"/>
          <p:cNvSpPr>
            <a:spLocks noGrp="1"/>
          </p:cNvSpPr>
          <p:nvPr>
            <p:ph type="sldNum" sz="quarter" idx="10"/>
          </p:nvPr>
        </p:nvSpPr>
        <p:spPr/>
        <p:txBody>
          <a:bodyPr/>
          <a:lstStyle/>
          <a:p>
            <a:fld id="{BA4E2CED-1CD6-47DB-939D-9E9EF26ABEB7}"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George</a:t>
            </a:r>
            <a:r>
              <a:rPr lang="en-US" baseline="0" dirty="0" smtClean="0"/>
              <a:t> Washington was an extraordinary military leader. The Continental Army was at an enormous disadvantage, as the British Army was larger, better equipped, and backed by the power of one of the most powerful nations in the world. Washington had to use his tactical skills in battle, and also serve as an inspiring and motivational leader for the troops so that they would not abandon the effort to overthrow the British government. </a:t>
            </a:r>
          </a:p>
          <a:p>
            <a:endParaRPr lang="en-US" baseline="0" dirty="0" smtClean="0"/>
          </a:p>
          <a:p>
            <a:r>
              <a:rPr lang="en-US" baseline="0" dirty="0" smtClean="0"/>
              <a:t>After the war, Washington could have remained as the head of the military while also serving as President. He was even offered the opportunity to serve as the king of the newly-independent nation, but he rejected both ideas. Washington resigned his military office in order to become a civilian leader of the new country, establishing a precedent that would eventually be written into the U.S. Constitution.  Many of the decisions Washington made as President –including his decision to only serve two terms- would influence how future presidents governed the United States.</a:t>
            </a:r>
            <a:endParaRPr lang="en-US" dirty="0"/>
          </a:p>
        </p:txBody>
      </p:sp>
      <p:sp>
        <p:nvSpPr>
          <p:cNvPr id="4" name="Slide Number Placeholder 3"/>
          <p:cNvSpPr>
            <a:spLocks noGrp="1"/>
          </p:cNvSpPr>
          <p:nvPr>
            <p:ph type="sldNum" sz="quarter" idx="10"/>
          </p:nvPr>
        </p:nvSpPr>
        <p:spPr/>
        <p:txBody>
          <a:bodyPr/>
          <a:lstStyle/>
          <a:p>
            <a:fld id="{BA4E2CED-1CD6-47DB-939D-9E9EF26ABEB7}"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Washington’s entire adult life was defined by his leadership roles. After serving as commander of the Continental Army, he became the first President of the United States. As a strong proponent of republicanism, a system of government based on equality and</a:t>
            </a:r>
            <a:r>
              <a:rPr lang="en-US" baseline="0" dirty="0" smtClean="0"/>
              <a:t> justice, Washington worked to unite the country politically after the war. He created a Cabinet of advisers, some of whom were his political rivals and adversaries. He sought to establish a strong republican federal government, and he sought peaceful relationships with other countries, including Britain. Under Washington’s leadership the U.S. Constitution was written, and it still stands today as the document on which our government is based. After serving two terms as President of the United States, George Washington retired to civilian life and returned to his plantation at Mount Vernon.</a:t>
            </a:r>
            <a:endParaRPr lang="en-US" dirty="0"/>
          </a:p>
        </p:txBody>
      </p:sp>
      <p:sp>
        <p:nvSpPr>
          <p:cNvPr id="4" name="Slide Number Placeholder 3"/>
          <p:cNvSpPr>
            <a:spLocks noGrp="1"/>
          </p:cNvSpPr>
          <p:nvPr>
            <p:ph type="sldNum" sz="quarter" idx="10"/>
          </p:nvPr>
        </p:nvSpPr>
        <p:spPr/>
        <p:txBody>
          <a:bodyPr/>
          <a:lstStyle/>
          <a:p>
            <a:fld id="{BA4E2CED-1CD6-47DB-939D-9E9EF26ABEB7}"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contemporary American political system is seemingly more polarized than ever before.</a:t>
            </a:r>
            <a:r>
              <a:rPr lang="en-US" baseline="0" dirty="0" smtClean="0"/>
              <a:t> It is difficult to imagine how any political leader could truly unify the divided nation, but if any historical leader had the skills necessary for the task it would certainly have to be George Washington. He was a leader who understood how to treat people fairly, and to bring his rivals together for a common cause. </a:t>
            </a:r>
            <a:endParaRPr lang="en-US" dirty="0"/>
          </a:p>
        </p:txBody>
      </p:sp>
      <p:sp>
        <p:nvSpPr>
          <p:cNvPr id="4" name="Slide Number Placeholder 3"/>
          <p:cNvSpPr>
            <a:spLocks noGrp="1"/>
          </p:cNvSpPr>
          <p:nvPr>
            <p:ph type="sldNum" sz="quarter" idx="10"/>
          </p:nvPr>
        </p:nvSpPr>
        <p:spPr/>
        <p:txBody>
          <a:bodyPr/>
          <a:lstStyle/>
          <a:p>
            <a:fld id="{BA4E2CED-1CD6-47DB-939D-9E9EF26ABEB7}"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Washington’s leadership skills are inspiring to anyone who aspires</a:t>
            </a:r>
            <a:r>
              <a:rPr lang="en-US" baseline="0" dirty="0" smtClean="0"/>
              <a:t> to a role as any sort of leader. In every endeavor, from his military career to his life in political office to his retirement as a farmer and elder statesman, Washington exemplified transformational leadership. Washington understood what Aristotle mean when he wrote “no government can stand which is not founded on justice,” and as President he set the tone for the new nation. I hope to model, to whatever extent I am able, the sort of self-reliant transformational leadership style that made George Washington such a powerful and effective leader. Aristotle wrote “all the citizens alike shall take their turn of governing and being governed,” an idea which Washington agreed and lived up to. I will always remember the importance of fairness and justice in leadership, and recall how Washington was such a capable leader because he set an example that inspired greatness in others. In  my personal life, I have been most inspired by the same types of leaders. Washington never asked anything of anyone that he was not willing to do himself. When I see that same spirit in those around me, I am inspired to look within myself for those same qualities, and I intend to commit myself to the goal of </a:t>
            </a:r>
            <a:r>
              <a:rPr lang="en-US" baseline="0" dirty="0" err="1" smtClean="0"/>
              <a:t>developinga</a:t>
            </a:r>
            <a:r>
              <a:rPr lang="en-US" baseline="0" dirty="0" smtClean="0"/>
              <a:t> </a:t>
            </a:r>
            <a:r>
              <a:rPr lang="en-US" baseline="0" dirty="0" err="1" smtClean="0"/>
              <a:t>dn</a:t>
            </a:r>
            <a:r>
              <a:rPr lang="en-US" baseline="0" dirty="0" smtClean="0"/>
              <a:t> modeling the same skills as a leader.</a:t>
            </a:r>
            <a:endParaRPr lang="en-US" dirty="0"/>
          </a:p>
        </p:txBody>
      </p:sp>
      <p:sp>
        <p:nvSpPr>
          <p:cNvPr id="4" name="Slide Number Placeholder 3"/>
          <p:cNvSpPr>
            <a:spLocks noGrp="1"/>
          </p:cNvSpPr>
          <p:nvPr>
            <p:ph type="sldNum" sz="quarter" idx="10"/>
          </p:nvPr>
        </p:nvSpPr>
        <p:spPr/>
        <p:txBody>
          <a:bodyPr/>
          <a:lstStyle/>
          <a:p>
            <a:fld id="{BA4E2CED-1CD6-47DB-939D-9E9EF26ABEB7}" type="slidenum">
              <a:rPr lang="en-US" smtClean="0"/>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9C86966A-490F-4BC9-8DD3-09C5DD1AA3C9}" type="datetimeFigureOut">
              <a:rPr lang="en-US" smtClean="0"/>
              <a:t>2/2/2014</a:t>
            </a:fld>
            <a:endParaRPr lang="en-US"/>
          </a:p>
        </p:txBody>
      </p:sp>
      <p:sp>
        <p:nvSpPr>
          <p:cNvPr id="16" name="Slide Number Placeholder 15"/>
          <p:cNvSpPr>
            <a:spLocks noGrp="1"/>
          </p:cNvSpPr>
          <p:nvPr>
            <p:ph type="sldNum" sz="quarter" idx="11"/>
          </p:nvPr>
        </p:nvSpPr>
        <p:spPr/>
        <p:txBody>
          <a:bodyPr/>
          <a:lstStyle/>
          <a:p>
            <a:fld id="{95FD8ABE-37EE-4207-B04B-BF480EE0AFFE}"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86966A-490F-4BC9-8DD3-09C5DD1AA3C9}" type="datetimeFigureOut">
              <a:rPr lang="en-US" smtClean="0"/>
              <a:t>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D8ABE-37EE-4207-B04B-BF480EE0AFF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86966A-490F-4BC9-8DD3-09C5DD1AA3C9}" type="datetimeFigureOut">
              <a:rPr lang="en-US" smtClean="0"/>
              <a:t>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D8ABE-37EE-4207-B04B-BF480EE0AFF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9C86966A-490F-4BC9-8DD3-09C5DD1AA3C9}" type="datetimeFigureOut">
              <a:rPr lang="en-US" smtClean="0"/>
              <a:t>2/2/2014</a:t>
            </a:fld>
            <a:endParaRPr lang="en-US"/>
          </a:p>
        </p:txBody>
      </p:sp>
      <p:sp>
        <p:nvSpPr>
          <p:cNvPr id="15" name="Slide Number Placeholder 14"/>
          <p:cNvSpPr>
            <a:spLocks noGrp="1"/>
          </p:cNvSpPr>
          <p:nvPr>
            <p:ph type="sldNum" sz="quarter" idx="15"/>
          </p:nvPr>
        </p:nvSpPr>
        <p:spPr/>
        <p:txBody>
          <a:bodyPr/>
          <a:lstStyle>
            <a:lvl1pPr algn="ctr">
              <a:defRPr/>
            </a:lvl1pPr>
          </a:lstStyle>
          <a:p>
            <a:fld id="{95FD8ABE-37EE-4207-B04B-BF480EE0AFFE}"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C86966A-490F-4BC9-8DD3-09C5DD1AA3C9}" type="datetimeFigureOut">
              <a:rPr lang="en-US" smtClean="0"/>
              <a:t>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D8ABE-37EE-4207-B04B-BF480EE0AFFE}"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C86966A-490F-4BC9-8DD3-09C5DD1AA3C9}" type="datetimeFigureOut">
              <a:rPr lang="en-US" smtClean="0"/>
              <a:t>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D8ABE-37EE-4207-B04B-BF480EE0AFFE}"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95FD8ABE-37EE-4207-B04B-BF480EE0AFFE}"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9C86966A-490F-4BC9-8DD3-09C5DD1AA3C9}" type="datetimeFigureOut">
              <a:rPr lang="en-US" smtClean="0"/>
              <a:t>2/2/2014</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C86966A-490F-4BC9-8DD3-09C5DD1AA3C9}" type="datetimeFigureOut">
              <a:rPr lang="en-US" smtClean="0"/>
              <a:t>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FD8ABE-37EE-4207-B04B-BF480EE0AFFE}"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86966A-490F-4BC9-8DD3-09C5DD1AA3C9}" type="datetimeFigureOut">
              <a:rPr lang="en-US" smtClean="0"/>
              <a:t>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FD8ABE-37EE-4207-B04B-BF480EE0AFF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9C86966A-490F-4BC9-8DD3-09C5DD1AA3C9}" type="datetimeFigureOut">
              <a:rPr lang="en-US" smtClean="0"/>
              <a:t>2/2/2014</a:t>
            </a:fld>
            <a:endParaRPr lang="en-US"/>
          </a:p>
        </p:txBody>
      </p:sp>
      <p:sp>
        <p:nvSpPr>
          <p:cNvPr id="9" name="Slide Number Placeholder 8"/>
          <p:cNvSpPr>
            <a:spLocks noGrp="1"/>
          </p:cNvSpPr>
          <p:nvPr>
            <p:ph type="sldNum" sz="quarter" idx="15"/>
          </p:nvPr>
        </p:nvSpPr>
        <p:spPr/>
        <p:txBody>
          <a:bodyPr/>
          <a:lstStyle/>
          <a:p>
            <a:fld id="{95FD8ABE-37EE-4207-B04B-BF480EE0AFFE}"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9C86966A-490F-4BC9-8DD3-09C5DD1AA3C9}" type="datetimeFigureOut">
              <a:rPr lang="en-US" smtClean="0"/>
              <a:t>2/2/2014</a:t>
            </a:fld>
            <a:endParaRPr lang="en-US"/>
          </a:p>
        </p:txBody>
      </p:sp>
      <p:sp>
        <p:nvSpPr>
          <p:cNvPr id="9" name="Slide Number Placeholder 8"/>
          <p:cNvSpPr>
            <a:spLocks noGrp="1"/>
          </p:cNvSpPr>
          <p:nvPr>
            <p:ph type="sldNum" sz="quarter" idx="11"/>
          </p:nvPr>
        </p:nvSpPr>
        <p:spPr/>
        <p:txBody>
          <a:bodyPr/>
          <a:lstStyle/>
          <a:p>
            <a:fld id="{95FD8ABE-37EE-4207-B04B-BF480EE0AFFE}"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C86966A-490F-4BC9-8DD3-09C5DD1AA3C9}" type="datetimeFigureOut">
              <a:rPr lang="en-US" smtClean="0"/>
              <a:t>2/2/2014</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95FD8ABE-37EE-4207-B04B-BF480EE0AFFE}"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3200" dirty="0" smtClean="0"/>
              <a:t>George Washington as Aristotelian Leader</a:t>
            </a:r>
            <a:endParaRPr lang="en-US" sz="3200" dirty="0"/>
          </a:p>
        </p:txBody>
      </p:sp>
      <p:sp>
        <p:nvSpPr>
          <p:cNvPr id="2" name="Title 1"/>
          <p:cNvSpPr>
            <a:spLocks noGrp="1"/>
          </p:cNvSpPr>
          <p:nvPr>
            <p:ph type="ctrTitle"/>
          </p:nvPr>
        </p:nvSpPr>
        <p:spPr/>
        <p:txBody>
          <a:bodyPr/>
          <a:lstStyle/>
          <a:p>
            <a:r>
              <a:rPr lang="en-US" dirty="0" smtClean="0"/>
              <a:t>From Ancient Greece to the American Revolution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George Washington was the Commander of the Continental Army during the American Revolution</a:t>
            </a:r>
          </a:p>
          <a:p>
            <a:r>
              <a:rPr lang="en-US" dirty="0" smtClean="0"/>
              <a:t>Washington was a firm believer in republicanism, a form of government first developed in Ancient Greece</a:t>
            </a:r>
          </a:p>
          <a:p>
            <a:r>
              <a:rPr lang="en-US" dirty="0" smtClean="0"/>
              <a:t>Greek philosopher Aristotle wrote “kings have no marked superiority over their subjects”</a:t>
            </a:r>
          </a:p>
          <a:p>
            <a:r>
              <a:rPr lang="en-US" dirty="0" smtClean="0"/>
              <a:t>Washington embraced this form of government and helped to establish the United States as the world’s first modern Republic</a:t>
            </a:r>
            <a:endParaRPr lang="en-US" dirty="0"/>
          </a:p>
        </p:txBody>
      </p:sp>
      <p:sp>
        <p:nvSpPr>
          <p:cNvPr id="3" name="Title 2"/>
          <p:cNvSpPr>
            <a:spLocks noGrp="1"/>
          </p:cNvSpPr>
          <p:nvPr>
            <p:ph type="title"/>
          </p:nvPr>
        </p:nvSpPr>
        <p:spPr/>
        <p:txBody>
          <a:bodyPr/>
          <a:lstStyle/>
          <a:p>
            <a:r>
              <a:rPr lang="en-US" dirty="0" smtClean="0"/>
              <a:t>Historical Context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As commander of the Continental Army, Washington led the new nation to victory over the powerful country of England</a:t>
            </a:r>
          </a:p>
          <a:p>
            <a:r>
              <a:rPr lang="en-US" dirty="0" smtClean="0"/>
              <a:t>After the war, Washington could have taken control of the United States as a military leader or even a king</a:t>
            </a:r>
          </a:p>
          <a:p>
            <a:r>
              <a:rPr lang="en-US" dirty="0" smtClean="0"/>
              <a:t>Washington chose to resign as commander of the Continental Army, establishing the Presidency as a civilian role</a:t>
            </a:r>
          </a:p>
          <a:p>
            <a:r>
              <a:rPr lang="en-US" dirty="0" smtClean="0"/>
              <a:t>Many of the traditions of the U.S. Presidency were established by Washington</a:t>
            </a:r>
            <a:endParaRPr lang="en-US" dirty="0"/>
          </a:p>
        </p:txBody>
      </p:sp>
      <p:sp>
        <p:nvSpPr>
          <p:cNvPr id="3" name="Title 2"/>
          <p:cNvSpPr>
            <a:spLocks noGrp="1"/>
          </p:cNvSpPr>
          <p:nvPr>
            <p:ph type="title"/>
          </p:nvPr>
        </p:nvSpPr>
        <p:spPr/>
        <p:txBody>
          <a:bodyPr/>
          <a:lstStyle/>
          <a:p>
            <a:r>
              <a:rPr lang="en-US" dirty="0" smtClean="0"/>
              <a:t>Washington’s  Leadership</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United the country after the Revolutionary War</a:t>
            </a:r>
          </a:p>
          <a:p>
            <a:r>
              <a:rPr lang="en-US" dirty="0" smtClean="0"/>
              <a:t>Created a Cabinet of Advisers</a:t>
            </a:r>
          </a:p>
          <a:p>
            <a:r>
              <a:rPr lang="en-US" dirty="0" smtClean="0"/>
              <a:t>Helped to Establish a strong Republic</a:t>
            </a:r>
          </a:p>
          <a:p>
            <a:r>
              <a:rPr lang="en-US" dirty="0" smtClean="0"/>
              <a:t>Avoided war in Europe and established peaceful trade agreements with other nations</a:t>
            </a:r>
          </a:p>
          <a:p>
            <a:r>
              <a:rPr lang="en-US" dirty="0" smtClean="0"/>
              <a:t>Served two terms before retiring to civilian life on his plantation</a:t>
            </a:r>
            <a:endParaRPr lang="en-US" dirty="0"/>
          </a:p>
        </p:txBody>
      </p:sp>
      <p:sp>
        <p:nvSpPr>
          <p:cNvPr id="3" name="Title 2"/>
          <p:cNvSpPr>
            <a:spLocks noGrp="1"/>
          </p:cNvSpPr>
          <p:nvPr>
            <p:ph type="title"/>
          </p:nvPr>
        </p:nvSpPr>
        <p:spPr/>
        <p:txBody>
          <a:bodyPr>
            <a:normAutofit/>
          </a:bodyPr>
          <a:lstStyle/>
          <a:p>
            <a:r>
              <a:rPr lang="en-US" dirty="0" smtClean="0"/>
              <a:t>Washington’s Impact as a Leader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One of Washington’s great strengths was his ability to avoid partisanship</a:t>
            </a:r>
          </a:p>
          <a:p>
            <a:r>
              <a:rPr lang="en-US" dirty="0" smtClean="0"/>
              <a:t>Washington’s leadership inspired others to greatness</a:t>
            </a:r>
          </a:p>
          <a:p>
            <a:r>
              <a:rPr lang="en-US" dirty="0" smtClean="0"/>
              <a:t>T</a:t>
            </a:r>
            <a:r>
              <a:rPr lang="en-US" dirty="0" smtClean="0"/>
              <a:t>he polarized political system of contemporary U.S. politics would benefit greatly from Washington’s skills as a politician and peacemaker</a:t>
            </a:r>
          </a:p>
        </p:txBody>
      </p:sp>
      <p:sp>
        <p:nvSpPr>
          <p:cNvPr id="3" name="Title 2"/>
          <p:cNvSpPr>
            <a:spLocks noGrp="1"/>
          </p:cNvSpPr>
          <p:nvPr>
            <p:ph type="title"/>
          </p:nvPr>
        </p:nvSpPr>
        <p:spPr/>
        <p:txBody>
          <a:bodyPr>
            <a:normAutofit fontScale="90000"/>
          </a:bodyPr>
          <a:lstStyle/>
          <a:p>
            <a:r>
              <a:rPr lang="en-US" dirty="0" smtClean="0"/>
              <a:t>Washington in a Contemporary Context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Washington embodied a number of extraordinary leadership qualities</a:t>
            </a:r>
          </a:p>
          <a:p>
            <a:r>
              <a:rPr lang="en-US" dirty="0" smtClean="0"/>
              <a:t>He rose through the ranks of the military, working hard to develop his skills as a tactician and later as a politician</a:t>
            </a:r>
          </a:p>
          <a:p>
            <a:r>
              <a:rPr lang="en-US" dirty="0" smtClean="0"/>
              <a:t>Aristotle wrote “no government can stand which is not founded on justice,” a view that Washington embraced</a:t>
            </a:r>
          </a:p>
          <a:p>
            <a:r>
              <a:rPr lang="en-US" dirty="0" smtClean="0"/>
              <a:t>It is my goal to model the same form of transformational leadership that Washington exemplified by working to improve my leadership skills</a:t>
            </a:r>
          </a:p>
          <a:p>
            <a:r>
              <a:rPr lang="en-US" dirty="0" smtClean="0"/>
              <a:t>Further, I will always keep in mind these words of Aristotle: “all the citizens alike shall take their turn of governing and being governed.” </a:t>
            </a:r>
          </a:p>
        </p:txBody>
      </p:sp>
      <p:sp>
        <p:nvSpPr>
          <p:cNvPr id="3" name="Title 2"/>
          <p:cNvSpPr>
            <a:spLocks noGrp="1"/>
          </p:cNvSpPr>
          <p:nvPr>
            <p:ph type="title"/>
          </p:nvPr>
        </p:nvSpPr>
        <p:spPr/>
        <p:txBody>
          <a:bodyPr/>
          <a:lstStyle/>
          <a:p>
            <a:r>
              <a:rPr lang="en-US" dirty="0" smtClean="0"/>
              <a:t>Personal Perspective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Dahl, R. A. 1989. </a:t>
            </a:r>
            <a:r>
              <a:rPr lang="en-US" i="1" dirty="0" smtClean="0"/>
              <a:t>Democracy and its critics</a:t>
            </a:r>
            <a:r>
              <a:rPr lang="en-US" dirty="0" smtClean="0"/>
              <a:t>. New Haven: Yale University Press.</a:t>
            </a:r>
          </a:p>
          <a:p>
            <a:r>
              <a:rPr lang="en-US" dirty="0" err="1" smtClean="0"/>
              <a:t>Ferling</a:t>
            </a:r>
            <a:r>
              <a:rPr lang="en-US" dirty="0" smtClean="0"/>
              <a:t>, J. E. 2009. </a:t>
            </a:r>
            <a:r>
              <a:rPr lang="en-US" i="1" dirty="0" smtClean="0"/>
              <a:t>The ascent of George Washington</a:t>
            </a:r>
            <a:r>
              <a:rPr lang="en-US" dirty="0" smtClean="0"/>
              <a:t>. New York, NY: Bloomsbury Press.</a:t>
            </a:r>
          </a:p>
          <a:p>
            <a:r>
              <a:rPr lang="en-US" dirty="0" smtClean="0"/>
              <a:t>Morrison, J. H. 2009. </a:t>
            </a:r>
            <a:r>
              <a:rPr lang="en-US" i="1" dirty="0" smtClean="0"/>
              <a:t>The political philosophy of George Washington</a:t>
            </a:r>
            <a:r>
              <a:rPr lang="en-US" dirty="0" smtClean="0"/>
              <a:t>. Baltimore, Md.: Johns Hopkins University Press.</a:t>
            </a:r>
          </a:p>
          <a:p>
            <a:r>
              <a:rPr lang="en-US" dirty="0" smtClean="0"/>
              <a:t>Wren, J. T. 1995. </a:t>
            </a:r>
            <a:r>
              <a:rPr lang="en-US" i="1" dirty="0" smtClean="0"/>
              <a:t>The leader's companion</a:t>
            </a:r>
            <a:r>
              <a:rPr lang="en-US" dirty="0" smtClean="0"/>
              <a:t>. New York: Free Press.</a:t>
            </a:r>
          </a:p>
          <a:p>
            <a:pPr>
              <a:buNone/>
            </a:pPr>
            <a:endParaRPr lang="en-US" dirty="0"/>
          </a:p>
        </p:txBody>
      </p:sp>
      <p:sp>
        <p:nvSpPr>
          <p:cNvPr id="3" name="Title 2"/>
          <p:cNvSpPr>
            <a:spLocks noGrp="1"/>
          </p:cNvSpPr>
          <p:nvPr>
            <p:ph type="title"/>
          </p:nvPr>
        </p:nvSpPr>
        <p:spPr/>
        <p:txBody>
          <a:bodyPr/>
          <a:lstStyle/>
          <a:p>
            <a:r>
              <a:rPr lang="en-US" dirty="0" smtClean="0"/>
              <a:t>References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65</TotalTime>
  <Words>1124</Words>
  <Application>Microsoft Office PowerPoint</Application>
  <PresentationFormat>On-screen Show (4:3)</PresentationFormat>
  <Paragraphs>45</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Paper</vt:lpstr>
      <vt:lpstr>From Ancient Greece to the American Revolution</vt:lpstr>
      <vt:lpstr>Historical Context</vt:lpstr>
      <vt:lpstr>Washington’s  Leadership</vt:lpstr>
      <vt:lpstr>Washington’s Impact as a Leader</vt:lpstr>
      <vt:lpstr>Washington in a Contemporary Context</vt:lpstr>
      <vt:lpstr>Personal Perspective</vt:lpstr>
      <vt:lpstr>References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Ancient Greece to the American Revolution</dc:title>
  <dc:creator> </dc:creator>
  <cp:lastModifiedBy> </cp:lastModifiedBy>
  <cp:revision>7</cp:revision>
  <dcterms:created xsi:type="dcterms:W3CDTF">2014-02-02T23:56:33Z</dcterms:created>
  <dcterms:modified xsi:type="dcterms:W3CDTF">2014-02-03T01:02:28Z</dcterms:modified>
</cp:coreProperties>
</file>