
<file path=[Content_Types].xml><?xml version="1.0" encoding="utf-8"?>
<Types xmlns="http://schemas.openxmlformats.org/package/2006/content-types">
  <Default Extension="png" ContentType="image/png"/>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6"/>
  </p:notesMasterIdLst>
  <p:handoutMasterIdLst>
    <p:handoutMasterId r:id="rId17"/>
  </p:handoutMasterIdLst>
  <p:sldIdLst>
    <p:sldId id="259" r:id="rId5"/>
    <p:sldId id="260" r:id="rId6"/>
    <p:sldId id="261" r:id="rId7"/>
    <p:sldId id="262" r:id="rId8"/>
    <p:sldId id="263" r:id="rId9"/>
    <p:sldId id="264" r:id="rId10"/>
    <p:sldId id="265" r:id="rId11"/>
    <p:sldId id="266" r:id="rId12"/>
    <p:sldId id="267" r:id="rId13"/>
    <p:sldId id="269" r:id="rId14"/>
    <p:sldId id="270"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890" autoAdjust="0"/>
  </p:normalViewPr>
  <p:slideViewPr>
    <p:cSldViewPr>
      <p:cViewPr varScale="1">
        <p:scale>
          <a:sx n="76" d="100"/>
          <a:sy n="76" d="100"/>
        </p:scale>
        <p:origin x="-804" y="-90"/>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p:scale>
          <a:sx n="75" d="100"/>
          <a:sy n="75" d="100"/>
        </p:scale>
        <p:origin x="-2652" y="24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A673D63-5CA5-4CAD-8E7D-757B052EFE5A}" type="datetimeFigureOut">
              <a:rPr lang="en-US"/>
              <a:pPr>
                <a:defRPr/>
              </a:pPr>
              <a:t>10/10/2010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2DD9DA1-53F0-412D-8318-95465EC9AC1D}" type="slidenum">
              <a:rPr lang="en-US"/>
              <a:pPr>
                <a:defRPr/>
              </a:pPr>
              <a:t>‹#›</a:t>
            </a:fld>
            <a:endParaRPr lang="en-US" dirty="0"/>
          </a:p>
        </p:txBody>
      </p:sp>
    </p:spTree>
    <p:extLst>
      <p:ext uri="{BB962C8B-B14F-4D97-AF65-F5344CB8AC3E}">
        <p14:creationId xmlns:p14="http://schemas.microsoft.com/office/powerpoint/2010/main" val="987873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3E3E6B6-9390-4558-9BB1-D4E8E0369B70}" type="datetimeFigureOut">
              <a:rPr lang="en-US"/>
              <a:pPr>
                <a:defRPr/>
              </a:pPr>
              <a:t>10/10/2010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B1975AF-DA79-49B3-A46C-2CAD47FE07BF}" type="slidenum">
              <a:rPr lang="en-US"/>
              <a:pPr>
                <a:defRPr/>
              </a:pPr>
              <a:t>‹#›</a:t>
            </a:fld>
            <a:endParaRPr lang="en-US" dirty="0"/>
          </a:p>
        </p:txBody>
      </p:sp>
    </p:spTree>
    <p:extLst>
      <p:ext uri="{BB962C8B-B14F-4D97-AF65-F5344CB8AC3E}">
        <p14:creationId xmlns:p14="http://schemas.microsoft.com/office/powerpoint/2010/main" val="6864967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This is the Title Slide</a:t>
            </a:r>
          </a:p>
          <a:p>
            <a:pPr>
              <a:spcBef>
                <a:spcPct val="0"/>
              </a:spcBef>
            </a:pPr>
            <a:endParaRPr 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730DBAD0-978F-4AC8-8DD0-32111C69D462}"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CA" b="1" smtClean="0"/>
              <a:t>Introduction</a:t>
            </a:r>
            <a:endParaRPr lang="en-GB" b="1" smtClean="0"/>
          </a:p>
          <a:p>
            <a:pPr>
              <a:spcBef>
                <a:spcPct val="0"/>
              </a:spcBef>
            </a:pPr>
            <a:r>
              <a:rPr lang="en-GB" smtClean="0"/>
              <a:t>This paper addresses the issue of unequal minorities among students from Hispanic and African American backgrounds in participating in Advanced Placement classes. There are insufficient resources to allow these students which can enable more participation from minority students from low-income urban environments. The rates of whites in Advanced Placement classes are far higher than those of minorities participating in the program. This study investigates the socio-economic issues and the lack of action from the academe regarding this topic. The low levels of minority students participating in Advanced Placement classes put them at a disadvantage when it comes to college admissions, or even college success. </a:t>
            </a: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2EAFA20-81D7-4AA8-A9CE-65632E29BAF2}"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CA" b="1" smtClean="0"/>
              <a:t>Research Investigation</a:t>
            </a:r>
            <a:endParaRPr lang="en-GB" b="1" smtClean="0"/>
          </a:p>
          <a:p>
            <a:pPr>
              <a:spcBef>
                <a:spcPct val="0"/>
              </a:spcBef>
            </a:pPr>
            <a:r>
              <a:rPr lang="en-GB" smtClean="0"/>
              <a:t>Hispanic and African American students from urban poor environments do not have the same opportunities to take part in Advanced Placement classes. The purpose of this study is to identify the factors behind the situation of unequal opportunities minorities have in participating in AP classes to help them further their success in higher education. The underachievement of minorities needs to be identified and investigated. The research problems this study is to investigate are as follows:</a:t>
            </a:r>
          </a:p>
          <a:p>
            <a:pPr>
              <a:spcBef>
                <a:spcPct val="0"/>
              </a:spcBef>
            </a:pPr>
            <a:r>
              <a:rPr lang="en-GB" smtClean="0"/>
              <a:t>	1.) What are the factors behind the underrepresentation of minorities in Advanced 	Placement programs?</a:t>
            </a:r>
          </a:p>
          <a:p>
            <a:pPr>
              <a:spcBef>
                <a:spcPct val="0"/>
              </a:spcBef>
            </a:pPr>
            <a:r>
              <a:rPr lang="en-GB" smtClean="0"/>
              <a:t>	2.) Are schools doing enough to accommodate minority students in Advanced Placement 	classes?</a:t>
            </a:r>
          </a:p>
          <a:p>
            <a:pPr>
              <a:spcBef>
                <a:spcPct val="0"/>
              </a:spcBef>
            </a:pPr>
            <a:endParaRPr lang="en-GB"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C9CC612-9D14-4253-A8A2-B012159C56A4}"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b="1" smtClean="0"/>
              <a:t>Review of related literature </a:t>
            </a:r>
          </a:p>
          <a:p>
            <a:pPr>
              <a:spcBef>
                <a:spcPct val="0"/>
              </a:spcBef>
            </a:pPr>
            <a:r>
              <a:rPr lang="en-GB" smtClean="0"/>
              <a:t>Advanced Placement (AP) Programs are designed to enhance talented individuals’ education (VanTassel-Baska, 2001). It is created as a pathway into promoting academic talent for students in high school. AP was developed in 1957 and was made for high school students to earn more credit towards college-level coursework (Klopfenstein &amp; Thomas, 2009). The College Board creates a standardized curriculum to serve teachers as a guide in preparing students for the national AP examinations which occur once a year, during May. Colleges and Universities usually look favorably on students who have taken up AP programs (Klopfenstein, 2003a). AP course-taking has been speculated to result in early college success for those students involved in it. There has been great pressure over many students to take part in Advanced Placement Programs to increase their chances of admission in a college or university. According to Klopfenstein (2009) the College Board provides numerous studies concluding that passing AP exam scores is a strong indicator of college success. </a:t>
            </a:r>
          </a:p>
          <a:p>
            <a:pPr>
              <a:spcBef>
                <a:spcPct val="0"/>
              </a:spcBef>
            </a:pPr>
            <a:r>
              <a:rPr lang="en-GB" smtClean="0"/>
              <a:t>	The AP program has been increasing in students due to the competitiveness in college admissions (Klopfenstein, 2003a). However, even with this growth, minorities still face unequal opportunities in participating in AP Programs. Minorities remain underrepresented in AP programs (Ndura, et. al., 2003). This puts speculation on the underachievement of minorities. Studies have shown that Black and Hispanic students’ enrollment in AP classes are only at half the rate of white students (Klopfenstein, 2003b). The rates for enrolling in AP classes has increased by almost 400 per cent over the past two years for white students, yet remained alarmingly low for minority students. Schools of higher socio-economic levels are more accommodating to making their AP programs of higher standards for their students (Ndura, et. al., 2003).</a:t>
            </a:r>
          </a:p>
          <a:p>
            <a:pPr>
              <a:spcBef>
                <a:spcPct val="0"/>
              </a:spcBef>
            </a:pPr>
            <a:r>
              <a:rPr lang="en-GB" smtClean="0"/>
              <a:t>	There have been large changes in terms of demographics in American cities. These changes include growing diversity and increasing numbers of immigrants. Unfortunately, these changes have created a significant impact on learning opportunities for students from urban environments (Kyberg, et.al., 2007). Minorities face unequal opportunities as compared to white students. There have been studies showing that the educational system remains unequal due to the segregation of race and income (Kyberg, et.al., 2007). </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5BFC204-D2A2-409B-94E4-560FD14801A6}"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b="1" smtClean="0"/>
              <a:t>Review of related literature </a:t>
            </a:r>
          </a:p>
          <a:p>
            <a:pPr>
              <a:spcBef>
                <a:spcPct val="0"/>
              </a:spcBef>
            </a:pPr>
            <a:r>
              <a:rPr lang="en-GB" smtClean="0"/>
              <a:t>These unequal educational opportunities come out as a “rich versus poor” issue. This has come to be of socio-economic reasons, relating to the status of the students’ parents (Ndura, et.al., 2003). Because of the lack of resources and adequate number of staff, many minority children are alternatively taught by under-qualified teachers in smaller settings with an unequal students-teacher ratio (Kyberg, et.al., 2007).  Because of the extensive rates in poverty among urban environments minorities have no choice but to part-take in high schools which are large in population and extremely impersonal.</a:t>
            </a:r>
          </a:p>
          <a:p>
            <a:pPr>
              <a:spcBef>
                <a:spcPct val="0"/>
              </a:spcBef>
            </a:pPr>
            <a:r>
              <a:rPr lang="en-GB" smtClean="0"/>
              <a:t>	Students from diverse cultural backgrounds, as compared to those students from socio-economically well-off schools experience a disadvantage and are very under-represented in Advanced Placement programs (Kyberg, 2007). There has been a link found in the underachievement of minority students and their economic status. Low-income students may be pressured to work and carry on familial responsibilities while attending school (Klopfenstein, 2003b). Besides lack of available courses and lack of preparation on the part of the school, students do not have the time nor the economic means to participate in the AP programs. Although there is no cost to participate in an Advanced Placement program, there is a fee should the student choose to take the exam (Kyberg, 2007). Because of factors such as economic resources and lack of institutional preparedness, the likeliness of a students participating in an advanced curriculum such as the Advanced Placement Program are low (Kloptenstein, 2003b).</a:t>
            </a:r>
          </a:p>
          <a:p>
            <a:pPr>
              <a:spcBef>
                <a:spcPct val="0"/>
              </a:spcBef>
            </a:pPr>
            <a:r>
              <a:rPr lang="en-GB" smtClean="0"/>
              <a:t>	This underrepresentation of minorities being able to take part in Advanced Placement programs puts students of Hispanic and African American backgrounds from urban environments at an unequal position in terms of success in college or even entering college. This issue of access, participation and achievement must be investigated further and action must be taken for minority students’ opportunities to develop (Ndura, et.al., 2003). This unequal access puts students at a loss when it comes to college.</a:t>
            </a:r>
          </a:p>
          <a:p>
            <a:pPr>
              <a:spcBef>
                <a:spcPct val="0"/>
              </a:spcBef>
            </a:pPr>
            <a:endParaRPr lang="en-GB"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7F371561-A6C9-4F09-978D-3AA363396B51}"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b="1" smtClean="0"/>
              <a:t>HYPOTHESIS</a:t>
            </a:r>
          </a:p>
          <a:p>
            <a:pPr>
              <a:spcBef>
                <a:spcPct val="0"/>
              </a:spcBef>
            </a:pPr>
            <a:r>
              <a:rPr lang="en-GB" smtClean="0"/>
              <a:t>	There is a direct social and economic relation to the lack of participation from minority students in Advanced Placement classes. There are also demographic shifts in urban environments directly causing the underrepresentation of minorities in Advanced Placement classes. These two factors result to the unequal opportunities minorities may face in terms of college admissions or even college success.</a:t>
            </a:r>
          </a:p>
          <a:p>
            <a:pPr>
              <a:spcBef>
                <a:spcPct val="0"/>
              </a:spcBef>
            </a:pPr>
            <a:endParaRPr lang="en-GB" smtClean="0"/>
          </a:p>
          <a:p>
            <a:pPr>
              <a:spcBef>
                <a:spcPct val="0"/>
              </a:spcBef>
            </a:pPr>
            <a:endParaRPr lang="en-GB"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EA2AFEB4-6B65-48A7-8B21-2BBBEA5B61B5}"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b="1" smtClean="0"/>
              <a:t>METHODOLOGY/COLLECTING DATA</a:t>
            </a:r>
          </a:p>
          <a:p>
            <a:pPr>
              <a:spcBef>
                <a:spcPct val="0"/>
              </a:spcBef>
            </a:pPr>
            <a:r>
              <a:rPr lang="en-GB" smtClean="0"/>
              <a:t>	Quantitative means of data collecting will be used to identify the number of minority students as compared to other students in their participation of Advanced Placement programs. Students in high school will be the subjects of data collection, as well as their schools’ track records. Schools from environments which are socio-economically better off will be compared to those schools which lack socio-economic resources in terms of admissions in Advanced Placement classes. We will be sampling students from both urban settings and suburban settings, taking into account students’ socio-economic statuses, getting the same number of students for each ethnic group, including the minorities identified. There will be a total of forty students, twenty from the suburban environment, and twenty from the urban environment. Both groups will be even in ethnic ratios. Qualitative means of data will find the interest in minority students not in AP classes in participating in AP classes. Also, views of minorities who are participating in AP classes will be examined, and the readiness of the school in accommodating these minority students will be further analyzed and criticized. A total of twenty students from the urban settings will be chosen as samples, all from minority groups of Hispanic and African American backgrounds.</a:t>
            </a:r>
          </a:p>
          <a:p>
            <a:pPr>
              <a:spcBef>
                <a:spcPct val="0"/>
              </a:spcBef>
            </a:pPr>
            <a:endParaRPr lang="en-GB"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E9E6BE5-41E1-4A9F-8EB4-6B8B547C73A2}"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b="1" smtClean="0"/>
              <a:t>RESULTS</a:t>
            </a:r>
          </a:p>
          <a:p>
            <a:pPr>
              <a:spcBef>
                <a:spcPct val="0"/>
              </a:spcBef>
            </a:pPr>
            <a:r>
              <a:rPr lang="en-GB" smtClean="0"/>
              <a:t>	Because of the lack of statistical data on this topic, it is hard to conclude all the reasons of why there is a underrepresentation of such for minorities in Advanced Placement programs. Further research need to be made in connection with the readiness of schools in accommodating minority students from low-income families to participate in advanced placement classes. Also, teacher as well as student attitudes must be identified within an Advanced Placement program. Awareness for this underrepresentation of minority students from low-income families need to be made among the academe to ensure equality amongst all students in terms of admission in college as well as college success.</a:t>
            </a:r>
          </a:p>
          <a:p>
            <a:pPr>
              <a:spcBef>
                <a:spcPct val="0"/>
              </a:spcBef>
            </a:pPr>
            <a:r>
              <a:rPr lang="en-GB" smtClean="0"/>
              <a:t> </a:t>
            </a:r>
          </a:p>
          <a:p>
            <a:pPr>
              <a:spcBef>
                <a:spcPct val="0"/>
              </a:spcBef>
            </a:pPr>
            <a:endParaRPr lang="en-GB"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3E5FBA-A8EB-4B8A-ACF1-31002FF3370B}"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45E210C-20DD-4692-9EE8-1F35653E1ADC}"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5"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863" y="0"/>
            <a:ext cx="9101137"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588"/>
            <a:ext cx="3721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590800" y="2286000"/>
            <a:ext cx="6180224" cy="1470025"/>
          </a:xfrm>
        </p:spPr>
        <p:txBody>
          <a:bodyPr anchor="t"/>
          <a:lstStyle>
            <a:lvl1pPr algn="r">
              <a:defRPr b="1" cap="small" baseline="0">
                <a:solidFill>
                  <a:srgbClr val="00330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Picture Placeholder 9"/>
          <p:cNvSpPr>
            <a:spLocks noGrp="1"/>
          </p:cNvSpPr>
          <p:nvPr>
            <p:ph type="pic" sz="quarter" idx="13"/>
          </p:nvPr>
        </p:nvSpPr>
        <p:spPr>
          <a:xfrm>
            <a:off x="6858000" y="5105400"/>
            <a:ext cx="1828800" cy="990600"/>
          </a:xfrm>
        </p:spPr>
        <p:txBody>
          <a:bodyPr rtlCol="0">
            <a:normAutofit/>
          </a:bodyPr>
          <a:lstStyle>
            <a:lvl1pPr marL="0" indent="0" algn="ctr">
              <a:buNone/>
              <a:defRPr sz="2000" baseline="0"/>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67153594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5FD533-10D7-4418-AD95-4AD246682FA4}" type="datetimeFigureOut">
              <a:rPr lang="en-US"/>
              <a:pPr>
                <a:defRPr/>
              </a:pPr>
              <a:t>10/10/2010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98486CC-21D0-4256-93BF-E9F855E78D27}" type="slidenum">
              <a:rPr lang="en-US"/>
              <a:pPr>
                <a:defRPr/>
              </a:pPr>
              <a:t>‹#›</a:t>
            </a:fld>
            <a:endParaRPr lang="en-US" dirty="0"/>
          </a:p>
        </p:txBody>
      </p:sp>
    </p:spTree>
    <p:extLst>
      <p:ext uri="{BB962C8B-B14F-4D97-AF65-F5344CB8AC3E}">
        <p14:creationId xmlns:p14="http://schemas.microsoft.com/office/powerpoint/2010/main" val="901357299"/>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3E2E619-922E-4182-8138-DC813713BFE1}" type="datetimeFigureOut">
              <a:rPr lang="en-US"/>
              <a:pPr>
                <a:defRPr/>
              </a:pPr>
              <a:t>10/10/2010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3582A06-CA95-4503-9F3E-DCEC435239AD}" type="slidenum">
              <a:rPr lang="en-US"/>
              <a:pPr>
                <a:defRPr/>
              </a:pPr>
              <a:t>‹#›</a:t>
            </a:fld>
            <a:endParaRPr lang="en-US" dirty="0"/>
          </a:p>
        </p:txBody>
      </p:sp>
    </p:spTree>
    <p:extLst>
      <p:ext uri="{BB962C8B-B14F-4D97-AF65-F5344CB8AC3E}">
        <p14:creationId xmlns:p14="http://schemas.microsoft.com/office/powerpoint/2010/main" val="3745908275"/>
      </p:ext>
    </p:extLst>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863" y="0"/>
            <a:ext cx="9101137"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3"/>
          <p:cNvSpPr>
            <a:spLocks noGrp="1"/>
          </p:cNvSpPr>
          <p:nvPr>
            <p:ph type="dt" sz="half" idx="10"/>
          </p:nvPr>
        </p:nvSpPr>
        <p:spPr/>
        <p:txBody>
          <a:bodyPr/>
          <a:lstStyle>
            <a:lvl1pPr>
              <a:defRPr/>
            </a:lvl1pPr>
          </a:lstStyle>
          <a:p>
            <a:pPr>
              <a:defRPr/>
            </a:pPr>
            <a:fld id="{C80B1B8B-4D7C-4EF9-8080-7FE050AF8911}" type="datetimeFigureOut">
              <a:rPr lang="en-US"/>
              <a:pPr>
                <a:defRPr/>
              </a:pPr>
              <a:t>10/10/2010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4C35D0A-ABC8-40D9-8175-CE30B671E580}" type="slidenum">
              <a:rPr lang="en-US"/>
              <a:pPr>
                <a:defRPr/>
              </a:pPr>
              <a:t>‹#›</a:t>
            </a:fld>
            <a:endParaRPr lang="en-US" dirty="0"/>
          </a:p>
        </p:txBody>
      </p:sp>
    </p:spTree>
    <p:extLst>
      <p:ext uri="{BB962C8B-B14F-4D97-AF65-F5344CB8AC3E}">
        <p14:creationId xmlns:p14="http://schemas.microsoft.com/office/powerpoint/2010/main" val="1952884047"/>
      </p:ext>
    </p:extLst>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863" y="0"/>
            <a:ext cx="9101137"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875" y="0"/>
            <a:ext cx="9172575"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0" y="3048000"/>
            <a:ext cx="4343400" cy="1362075"/>
          </a:xfrm>
        </p:spPr>
        <p:txBody>
          <a:bodyPr anchor="b"/>
          <a:lstStyle>
            <a:lvl1pPr algn="l">
              <a:defRPr sz="4000" b="1" cap="small" baseline="0">
                <a:solidFill>
                  <a:srgbClr val="003300"/>
                </a:solidFill>
              </a:defRPr>
            </a:lvl1pPr>
          </a:lstStyle>
          <a:p>
            <a:r>
              <a:rPr lang="en-US" smtClean="0"/>
              <a:t>Click to edit Master title style</a:t>
            </a:r>
            <a:endParaRPr lang="en-US" dirty="0"/>
          </a:p>
        </p:txBody>
      </p:sp>
      <p:sp>
        <p:nvSpPr>
          <p:cNvPr id="10" name="Picture Placeholder 9"/>
          <p:cNvSpPr>
            <a:spLocks noGrp="1"/>
          </p:cNvSpPr>
          <p:nvPr>
            <p:ph type="pic" sz="quarter" idx="13"/>
          </p:nvPr>
        </p:nvSpPr>
        <p:spPr>
          <a:xfrm>
            <a:off x="6781800" y="5334000"/>
            <a:ext cx="2133600" cy="990600"/>
          </a:xfrm>
        </p:spPr>
        <p:txBody>
          <a:bodyPr rtlCol="0">
            <a:normAutofit/>
          </a:bodyPr>
          <a:lstStyle>
            <a:lvl1pPr marL="0" indent="0" algn="ctr">
              <a:buNone/>
              <a:defRPr sz="1800"/>
            </a:lvl1pPr>
          </a:lstStyle>
          <a:p>
            <a:pPr lvl="0"/>
            <a:r>
              <a:rPr lang="en-US" noProof="0" smtClean="0"/>
              <a:t>Click icon to add picture</a:t>
            </a:r>
            <a:endParaRPr lang="en-US" noProof="0" dirty="0"/>
          </a:p>
        </p:txBody>
      </p:sp>
      <p:sp>
        <p:nvSpPr>
          <p:cNvPr id="6" name="Date Placeholder 3"/>
          <p:cNvSpPr>
            <a:spLocks noGrp="1"/>
          </p:cNvSpPr>
          <p:nvPr>
            <p:ph type="dt" sz="half" idx="14"/>
          </p:nvPr>
        </p:nvSpPr>
        <p:spPr/>
        <p:txBody>
          <a:bodyPr/>
          <a:lstStyle>
            <a:lvl1pPr>
              <a:defRPr/>
            </a:lvl1pPr>
          </a:lstStyle>
          <a:p>
            <a:pPr>
              <a:defRPr/>
            </a:pPr>
            <a:fld id="{D59ACE99-B86C-40C4-9E1B-8FE357E26AEE}" type="datetimeFigureOut">
              <a:rPr lang="en-US"/>
              <a:pPr>
                <a:defRPr/>
              </a:pPr>
              <a:t>10/10/2010</a:t>
            </a:fld>
            <a:endParaRPr lang="en-US" dirty="0"/>
          </a:p>
        </p:txBody>
      </p:sp>
      <p:sp>
        <p:nvSpPr>
          <p:cNvPr id="7" name="Footer Placeholder 4"/>
          <p:cNvSpPr>
            <a:spLocks noGrp="1"/>
          </p:cNvSpPr>
          <p:nvPr>
            <p:ph type="ftr" sz="quarter" idx="15"/>
          </p:nvPr>
        </p:nvSpPr>
        <p:spPr/>
        <p:txBody>
          <a:bodyPr/>
          <a:lstStyle>
            <a:lvl1pPr>
              <a:defRPr/>
            </a:lvl1pPr>
          </a:lstStyle>
          <a:p>
            <a:pPr>
              <a:defRPr/>
            </a:pPr>
            <a:endParaRPr lang="en-US"/>
          </a:p>
        </p:txBody>
      </p:sp>
      <p:sp>
        <p:nvSpPr>
          <p:cNvPr id="8" name="Slide Number Placeholder 5"/>
          <p:cNvSpPr>
            <a:spLocks noGrp="1"/>
          </p:cNvSpPr>
          <p:nvPr>
            <p:ph type="sldNum" sz="quarter" idx="16"/>
          </p:nvPr>
        </p:nvSpPr>
        <p:spPr/>
        <p:txBody>
          <a:bodyPr/>
          <a:lstStyle>
            <a:lvl1pPr>
              <a:defRPr/>
            </a:lvl1pPr>
          </a:lstStyle>
          <a:p>
            <a:pPr>
              <a:defRPr/>
            </a:pPr>
            <a:fld id="{23C0CB3B-DBFA-4A82-9F83-F761B3C266FC}" type="slidenum">
              <a:rPr lang="en-US"/>
              <a:pPr>
                <a:defRPr/>
              </a:pPr>
              <a:t>‹#›</a:t>
            </a:fld>
            <a:endParaRPr lang="en-US" dirty="0"/>
          </a:p>
        </p:txBody>
      </p:sp>
    </p:spTree>
    <p:extLst>
      <p:ext uri="{BB962C8B-B14F-4D97-AF65-F5344CB8AC3E}">
        <p14:creationId xmlns:p14="http://schemas.microsoft.com/office/powerpoint/2010/main" val="411582408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143000"/>
          </a:xfrm>
        </p:spPr>
        <p:txBody>
          <a:bodyPr/>
          <a:lstStyle>
            <a:lvl1pPr algn="l">
              <a:defRPr lang="en-US" dirty="0"/>
            </a:lvl1pPr>
          </a:lstStyle>
          <a:p>
            <a:r>
              <a:rPr lang="en-US"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0A467BB-D14C-4AF8-B8A6-BBF2014493A4}" type="datetimeFigureOut">
              <a:rPr lang="en-US"/>
              <a:pPr>
                <a:defRPr/>
              </a:pPr>
              <a:t>10/10/2010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AF6C34-9CF6-4147-8D30-C242CB4E628B}" type="slidenum">
              <a:rPr lang="en-US"/>
              <a:pPr>
                <a:defRPr/>
              </a:pPr>
              <a:t>‹#›</a:t>
            </a:fld>
            <a:endParaRPr lang="en-US" dirty="0"/>
          </a:p>
        </p:txBody>
      </p:sp>
    </p:spTree>
    <p:extLst>
      <p:ext uri="{BB962C8B-B14F-4D97-AF65-F5344CB8AC3E}">
        <p14:creationId xmlns:p14="http://schemas.microsoft.com/office/powerpoint/2010/main" val="4082838927"/>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9B35063-0B49-4E5C-8455-8B733FA09592}" type="datetimeFigureOut">
              <a:rPr lang="en-US"/>
              <a:pPr>
                <a:defRPr/>
              </a:pPr>
              <a:t>10/10/2010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D519505-A600-45E6-B2C1-1B0F57A1A1F7}" type="slidenum">
              <a:rPr lang="en-US"/>
              <a:pPr>
                <a:defRPr/>
              </a:pPr>
              <a:t>‹#›</a:t>
            </a:fld>
            <a:endParaRPr lang="en-US" dirty="0"/>
          </a:p>
        </p:txBody>
      </p:sp>
    </p:spTree>
    <p:extLst>
      <p:ext uri="{BB962C8B-B14F-4D97-AF65-F5344CB8AC3E}">
        <p14:creationId xmlns:p14="http://schemas.microsoft.com/office/powerpoint/2010/main" val="188525883"/>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960B3FF-0226-4621-84DD-49F23EFC3014}" type="datetimeFigureOut">
              <a:rPr lang="en-US"/>
              <a:pPr>
                <a:defRPr/>
              </a:pPr>
              <a:t>10/10/2010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6CA6ABF-9A0A-4D59-BFBE-56C15E7DD601}" type="slidenum">
              <a:rPr lang="en-US"/>
              <a:pPr>
                <a:defRPr/>
              </a:pPr>
              <a:t>‹#›</a:t>
            </a:fld>
            <a:endParaRPr lang="en-US" dirty="0"/>
          </a:p>
        </p:txBody>
      </p:sp>
    </p:spTree>
    <p:extLst>
      <p:ext uri="{BB962C8B-B14F-4D97-AF65-F5344CB8AC3E}">
        <p14:creationId xmlns:p14="http://schemas.microsoft.com/office/powerpoint/2010/main" val="1492052515"/>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7B77548-8F4F-4848-9DBB-5F0913CC9802}" type="datetimeFigureOut">
              <a:rPr lang="en-US"/>
              <a:pPr>
                <a:defRPr/>
              </a:pPr>
              <a:t>10/10/2010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2C9398A-FCB7-4310-8D46-995B5FBD2A07}" type="slidenum">
              <a:rPr lang="en-US"/>
              <a:pPr>
                <a:defRPr/>
              </a:pPr>
              <a:t>‹#›</a:t>
            </a:fld>
            <a:endParaRPr lang="en-US" dirty="0"/>
          </a:p>
        </p:txBody>
      </p:sp>
    </p:spTree>
    <p:extLst>
      <p:ext uri="{BB962C8B-B14F-4D97-AF65-F5344CB8AC3E}">
        <p14:creationId xmlns:p14="http://schemas.microsoft.com/office/powerpoint/2010/main" val="4152895499"/>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A2554E4-2575-4149-B6E0-EB631697E7C1}" type="datetimeFigureOut">
              <a:rPr lang="en-US"/>
              <a:pPr>
                <a:defRPr/>
              </a:pPr>
              <a:t>10/10/2010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9F7A4F-6530-4FED-A669-B963341428A3}" type="slidenum">
              <a:rPr lang="en-US"/>
              <a:pPr>
                <a:defRPr/>
              </a:pPr>
              <a:t>‹#›</a:t>
            </a:fld>
            <a:endParaRPr lang="en-US" dirty="0"/>
          </a:p>
        </p:txBody>
      </p:sp>
    </p:spTree>
    <p:extLst>
      <p:ext uri="{BB962C8B-B14F-4D97-AF65-F5344CB8AC3E}">
        <p14:creationId xmlns:p14="http://schemas.microsoft.com/office/powerpoint/2010/main" val="3895599273"/>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2C0D8B8-5274-4C31-BE7E-2E89A2D976BE}" type="datetimeFigureOut">
              <a:rPr lang="en-US"/>
              <a:pPr>
                <a:defRPr/>
              </a:pPr>
              <a:t>10/10/2010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3239F7-ADE4-4D9E-AC3B-22C4F2D90DDD}" type="slidenum">
              <a:rPr lang="en-US"/>
              <a:pPr>
                <a:defRPr/>
              </a:pPr>
              <a:t>‹#›</a:t>
            </a:fld>
            <a:endParaRPr lang="en-US" dirty="0"/>
          </a:p>
        </p:txBody>
      </p:sp>
    </p:spTree>
    <p:extLst>
      <p:ext uri="{BB962C8B-B14F-4D97-AF65-F5344CB8AC3E}">
        <p14:creationId xmlns:p14="http://schemas.microsoft.com/office/powerpoint/2010/main" val="2225463014"/>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FD23B2D-2CDE-4DB5-BE1F-6284EAF9E068}" type="datetimeFigureOut">
              <a:rPr lang="en-US"/>
              <a:pPr>
                <a:defRPr/>
              </a:pPr>
              <a:t>10/10/2010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D87ED7-E3DC-4946-A395-C3569C806825}" type="slidenum">
              <a:rPr lang="en-US"/>
              <a:pPr>
                <a:defRPr/>
              </a:pPr>
              <a:t>‹#›</a:t>
            </a:fld>
            <a:endParaRPr lang="en-US" dirty="0"/>
          </a:p>
        </p:txBody>
      </p:sp>
    </p:spTree>
    <p:extLst>
      <p:ext uri="{BB962C8B-B14F-4D97-AF65-F5344CB8AC3E}">
        <p14:creationId xmlns:p14="http://schemas.microsoft.com/office/powerpoint/2010/main" val="1224515772"/>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42863" y="0"/>
            <a:ext cx="9101137"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762000" y="274638"/>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762000" y="1600200"/>
            <a:ext cx="8077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4BB82F2-9B76-42A3-85E8-DA604E892875}" type="datetimeFigureOut">
              <a:rPr lang="en-US"/>
              <a:pPr>
                <a:defRPr/>
              </a:pPr>
              <a:t>10/10/2010</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90EFBB0-8675-4425-9148-A768EBEB6BDA}" type="slidenum">
              <a:rPr lang="en-US"/>
              <a:pPr>
                <a:defRPr/>
              </a:pPr>
              <a:t>‹#›</a:t>
            </a:fld>
            <a:endParaRPr lang="en-US" dirty="0"/>
          </a:p>
        </p:txBody>
      </p:sp>
      <p:pic>
        <p:nvPicPr>
          <p:cNvPr id="1032" name="Picture 7"/>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152400" y="-109538"/>
            <a:ext cx="819150" cy="7083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9" r:id="rId12"/>
  </p:sldLayoutIdLst>
  <p:transition spd="slow">
    <p:wipe dir="d"/>
  </p:transition>
  <p:timing>
    <p:tnLst>
      <p:par>
        <p:cTn id="1" dur="indefinite" restart="never" nodeType="tmRoot"/>
      </p:par>
    </p:tnLst>
  </p:timing>
  <p:txStyles>
    <p:titleStyle>
      <a:lvl1pPr algn="l" rtl="0" fontAlgn="base">
        <a:spcBef>
          <a:spcPct val="0"/>
        </a:spcBef>
        <a:spcAft>
          <a:spcPct val="0"/>
        </a:spcAft>
        <a:defRPr lang="en-US" sz="4400" kern="1200" dirty="0">
          <a:solidFill>
            <a:schemeClr val="tx1"/>
          </a:solidFill>
          <a:latin typeface="+mj-lt"/>
          <a:ea typeface="+mj-ea"/>
          <a:cs typeface="+mj-cs"/>
        </a:defRPr>
      </a:lvl1pPr>
      <a:lvl2pPr algn="l" rtl="0" fontAlgn="base">
        <a:spcBef>
          <a:spcPct val="0"/>
        </a:spcBef>
        <a:spcAft>
          <a:spcPct val="0"/>
        </a:spcAft>
        <a:defRPr sz="4400">
          <a:solidFill>
            <a:schemeClr val="tx1"/>
          </a:solidFill>
          <a:latin typeface="Calibri" pitchFamily="34" charset="0"/>
        </a:defRPr>
      </a:lvl2pPr>
      <a:lvl3pPr algn="l" rtl="0" fontAlgn="base">
        <a:spcBef>
          <a:spcPct val="0"/>
        </a:spcBef>
        <a:spcAft>
          <a:spcPct val="0"/>
        </a:spcAft>
        <a:defRPr sz="4400">
          <a:solidFill>
            <a:schemeClr val="tx1"/>
          </a:solidFill>
          <a:latin typeface="Calibri" pitchFamily="34" charset="0"/>
        </a:defRPr>
      </a:lvl3pPr>
      <a:lvl4pPr algn="l" rtl="0" fontAlgn="base">
        <a:spcBef>
          <a:spcPct val="0"/>
        </a:spcBef>
        <a:spcAft>
          <a:spcPct val="0"/>
        </a:spcAft>
        <a:defRPr sz="4400">
          <a:solidFill>
            <a:schemeClr val="tx1"/>
          </a:solidFill>
          <a:latin typeface="Calibri" pitchFamily="34" charset="0"/>
        </a:defRPr>
      </a:lvl4pPr>
      <a:lvl5pPr algn="l" rtl="0" fontAlgn="base">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a:solidFill>
            <a:schemeClr val="tx1"/>
          </a:solidFill>
          <a:latin typeface="Calibri" pitchFamily="34" charset="0"/>
        </a:defRPr>
      </a:lvl6pPr>
      <a:lvl7pPr marL="914400" algn="l" rtl="0" fontAlgn="base">
        <a:spcBef>
          <a:spcPct val="0"/>
        </a:spcBef>
        <a:spcAft>
          <a:spcPct val="0"/>
        </a:spcAft>
        <a:defRPr sz="4400">
          <a:solidFill>
            <a:schemeClr val="tx1"/>
          </a:solidFill>
          <a:latin typeface="Calibri" pitchFamily="34" charset="0"/>
        </a:defRPr>
      </a:lvl7pPr>
      <a:lvl8pPr marL="1371600" algn="l" rtl="0" fontAlgn="base">
        <a:spcBef>
          <a:spcPct val="0"/>
        </a:spcBef>
        <a:spcAft>
          <a:spcPct val="0"/>
        </a:spcAft>
        <a:defRPr sz="4400">
          <a:solidFill>
            <a:schemeClr val="tx1"/>
          </a:solidFill>
          <a:latin typeface="Calibri" pitchFamily="34" charset="0"/>
        </a:defRPr>
      </a:lvl8pPr>
      <a:lvl9pPr marL="1828800" algn="l"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bmp"/><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bmp"/><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590800" y="2286000"/>
            <a:ext cx="6180138" cy="1470025"/>
          </a:xfrm>
        </p:spPr>
        <p:txBody>
          <a:bodyPr rtlCol="0">
            <a:normAutofit/>
          </a:bodyPr>
          <a:lstStyle/>
          <a:p>
            <a:pPr fontAlgn="auto">
              <a:spcAft>
                <a:spcPts val="0"/>
              </a:spcAft>
              <a:defRPr/>
            </a:pPr>
            <a:r>
              <a:rPr dirty="0" smtClean="0"/>
              <a:t>Advanced Placement Programs</a:t>
            </a:r>
            <a:endParaRPr dirty="0"/>
          </a:p>
        </p:txBody>
      </p:sp>
      <p:sp>
        <p:nvSpPr>
          <p:cNvPr id="6147" name="Subtitle 2"/>
          <p:cNvSpPr>
            <a:spLocks noGrp="1"/>
          </p:cNvSpPr>
          <p:nvPr>
            <p:ph type="subTitle" idx="1"/>
            <p:custDataLst>
              <p:tags r:id="rId3"/>
            </p:custDataLst>
          </p:nvPr>
        </p:nvSpPr>
        <p:spPr>
          <a:xfrm>
            <a:off x="3962400" y="4038600"/>
            <a:ext cx="4772025" cy="990600"/>
          </a:xfrm>
        </p:spPr>
        <p:txBody>
          <a:bodyPr/>
          <a:lstStyle/>
          <a:p>
            <a:r>
              <a:rPr lang="en-US" sz="2400" smtClean="0">
                <a:latin typeface="Calibri" pitchFamily="34" charset="0"/>
              </a:rPr>
              <a:t>Socio-economic reasons for the underrepresentation of minorities</a:t>
            </a: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 used to think</a:t>
            </a:r>
            <a:endParaRPr lang="en-GB" dirty="0"/>
          </a:p>
        </p:txBody>
      </p:sp>
      <p:sp>
        <p:nvSpPr>
          <p:cNvPr id="3" name="Content Placeholder 2"/>
          <p:cNvSpPr>
            <a:spLocks noGrp="1"/>
          </p:cNvSpPr>
          <p:nvPr>
            <p:ph idx="1"/>
          </p:nvPr>
        </p:nvSpPr>
        <p:spPr/>
        <p:txBody>
          <a:bodyPr/>
          <a:lstStyle/>
          <a:p>
            <a:r>
              <a:rPr lang="en-CA" dirty="0" smtClean="0"/>
              <a:t>I used to think that that this research journey, that I was about to venture on, was not going to be a simple task. </a:t>
            </a:r>
          </a:p>
          <a:p>
            <a:r>
              <a:rPr lang="en-CA" dirty="0" smtClean="0"/>
              <a:t>I had a considerable amount of anxiety approaching the first class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2250" y="4077072"/>
            <a:ext cx="1403181" cy="1280573"/>
          </a:xfrm>
          <a:prstGeom prst="rect">
            <a:avLst/>
          </a:prstGeom>
        </p:spPr>
      </p:pic>
    </p:spTree>
    <p:extLst>
      <p:ext uri="{BB962C8B-B14F-4D97-AF65-F5344CB8AC3E}">
        <p14:creationId xmlns:p14="http://schemas.microsoft.com/office/powerpoint/2010/main" val="3550180711"/>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Now I think</a:t>
            </a:r>
            <a:endParaRPr lang="en-GB" dirty="0"/>
          </a:p>
        </p:txBody>
      </p:sp>
      <p:sp>
        <p:nvSpPr>
          <p:cNvPr id="3" name="Content Placeholder 2"/>
          <p:cNvSpPr>
            <a:spLocks noGrp="1"/>
          </p:cNvSpPr>
          <p:nvPr>
            <p:ph idx="1"/>
          </p:nvPr>
        </p:nvSpPr>
        <p:spPr>
          <a:xfrm>
            <a:off x="762000" y="1596413"/>
            <a:ext cx="8077200" cy="1616563"/>
          </a:xfrm>
        </p:spPr>
        <p:txBody>
          <a:bodyPr/>
          <a:lstStyle/>
          <a:p>
            <a:r>
              <a:rPr lang="en-CA" dirty="0" smtClean="0"/>
              <a:t>Now I think the tools that I have been given will propel me into my desired direction</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4" y="2780928"/>
            <a:ext cx="1674011" cy="1527739"/>
          </a:xfrm>
          <a:prstGeom prst="rect">
            <a:avLst/>
          </a:prstGeom>
        </p:spPr>
      </p:pic>
    </p:spTree>
    <p:extLst>
      <p:ext uri="{BB962C8B-B14F-4D97-AF65-F5344CB8AC3E}">
        <p14:creationId xmlns:p14="http://schemas.microsoft.com/office/powerpoint/2010/main" val="1210007899"/>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762000" y="269875"/>
            <a:ext cx="8077200" cy="1143000"/>
          </a:xfrm>
        </p:spPr>
        <p:txBody>
          <a:bodyPr/>
          <a:lstStyle/>
          <a:p>
            <a:r>
              <a:rPr lang="en-CA" smtClean="0"/>
              <a:t>Introduction</a:t>
            </a:r>
            <a:endParaRPr lang="en-GB" smtClean="0"/>
          </a:p>
        </p:txBody>
      </p:sp>
      <p:sp>
        <p:nvSpPr>
          <p:cNvPr id="7171" name="Content Placeholder 4"/>
          <p:cNvSpPr>
            <a:spLocks noGrp="1"/>
          </p:cNvSpPr>
          <p:nvPr>
            <p:ph idx="1"/>
          </p:nvPr>
        </p:nvSpPr>
        <p:spPr>
          <a:xfrm>
            <a:off x="762000" y="1597025"/>
            <a:ext cx="8077200" cy="4297363"/>
          </a:xfrm>
        </p:spPr>
        <p:txBody>
          <a:bodyPr/>
          <a:lstStyle/>
          <a:p>
            <a:r>
              <a:rPr lang="en-CA" smtClean="0"/>
              <a:t>Addresses issue of unequal minorities in African/Hispanic American children participating in Advanced Placement classes</a:t>
            </a:r>
          </a:p>
          <a:p>
            <a:r>
              <a:rPr lang="en-CA" smtClean="0"/>
              <a:t>Rate of white participation is higher than minorities</a:t>
            </a:r>
          </a:p>
          <a:p>
            <a:pPr lvl="1"/>
            <a:r>
              <a:rPr lang="en-CA" smtClean="0"/>
              <a:t>Low income urban environments</a:t>
            </a:r>
          </a:p>
          <a:p>
            <a:pPr lvl="1"/>
            <a:r>
              <a:rPr lang="en-CA" smtClean="0"/>
              <a:t>Socio economic issues</a:t>
            </a:r>
            <a:endParaRPr lang="en-GB" smtClean="0"/>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62000" y="269875"/>
            <a:ext cx="8077200" cy="1143000"/>
          </a:xfrm>
        </p:spPr>
        <p:txBody>
          <a:bodyPr/>
          <a:lstStyle/>
          <a:p>
            <a:r>
              <a:rPr lang="en-CA" smtClean="0"/>
              <a:t>Research Investigation</a:t>
            </a:r>
            <a:endParaRPr lang="en-GB" smtClean="0"/>
          </a:p>
        </p:txBody>
      </p:sp>
      <p:sp>
        <p:nvSpPr>
          <p:cNvPr id="8195" name="Content Placeholder 2"/>
          <p:cNvSpPr>
            <a:spLocks noGrp="1"/>
          </p:cNvSpPr>
          <p:nvPr>
            <p:ph idx="1"/>
          </p:nvPr>
        </p:nvSpPr>
        <p:spPr>
          <a:xfrm>
            <a:off x="762000" y="1597025"/>
            <a:ext cx="8077200" cy="4297363"/>
          </a:xfrm>
        </p:spPr>
        <p:txBody>
          <a:bodyPr/>
          <a:lstStyle/>
          <a:p>
            <a:r>
              <a:rPr lang="en-CA" smtClean="0"/>
              <a:t>What are the factors behind the under-representation of minorities in Advanced Placement Programs?</a:t>
            </a:r>
          </a:p>
          <a:p>
            <a:r>
              <a:rPr lang="en-CA" smtClean="0"/>
              <a:t>Are schools doing enough to accommodate minority students in Advanced Placement programs? </a:t>
            </a:r>
            <a:endParaRPr lang="en-GB" smtClean="0"/>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62000" y="269875"/>
            <a:ext cx="8077200" cy="1143000"/>
          </a:xfrm>
        </p:spPr>
        <p:txBody>
          <a:bodyPr/>
          <a:lstStyle/>
          <a:p>
            <a:r>
              <a:rPr lang="en-CA" smtClean="0"/>
              <a:t>Review of related literature (1)</a:t>
            </a:r>
            <a:endParaRPr lang="en-GB" smtClean="0"/>
          </a:p>
        </p:txBody>
      </p:sp>
      <p:sp>
        <p:nvSpPr>
          <p:cNvPr id="9219" name="Content Placeholder 2"/>
          <p:cNvSpPr>
            <a:spLocks noGrp="1"/>
          </p:cNvSpPr>
          <p:nvPr>
            <p:ph idx="1"/>
          </p:nvPr>
        </p:nvSpPr>
        <p:spPr>
          <a:xfrm>
            <a:off x="762000" y="1597025"/>
            <a:ext cx="8077200" cy="4297363"/>
          </a:xfrm>
        </p:spPr>
        <p:txBody>
          <a:bodyPr/>
          <a:lstStyle/>
          <a:p>
            <a:r>
              <a:rPr lang="en-CA" sz="2400" smtClean="0"/>
              <a:t>AP programs are designed to enhance talented individuals</a:t>
            </a:r>
          </a:p>
          <a:p>
            <a:r>
              <a:rPr lang="en-CA" sz="2400" smtClean="0"/>
              <a:t>Increased pressure for student participation in AP programs</a:t>
            </a:r>
          </a:p>
          <a:p>
            <a:r>
              <a:rPr lang="en-CA" sz="2400" smtClean="0"/>
              <a:t>Despite growth minorities still face unequal opportunities</a:t>
            </a:r>
          </a:p>
          <a:p>
            <a:r>
              <a:rPr lang="en-CA" sz="2400" smtClean="0"/>
              <a:t>Black &amp; Hispanic student only ½ rate of white students</a:t>
            </a:r>
          </a:p>
          <a:p>
            <a:r>
              <a:rPr lang="en-CA" sz="2400" smtClean="0"/>
              <a:t>Large changes of demographics in the Cities</a:t>
            </a:r>
          </a:p>
          <a:p>
            <a:r>
              <a:rPr lang="en-CA" sz="2400" smtClean="0"/>
              <a:t>Education system remains unequal due to race and income</a:t>
            </a:r>
          </a:p>
          <a:p>
            <a:endParaRPr lang="en-GB" sz="2400" smtClean="0"/>
          </a:p>
        </p:txBody>
      </p:sp>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762000" y="269875"/>
            <a:ext cx="8077200" cy="1143000"/>
          </a:xfrm>
        </p:spPr>
        <p:txBody>
          <a:bodyPr/>
          <a:lstStyle/>
          <a:p>
            <a:r>
              <a:rPr lang="en-GB" smtClean="0"/>
              <a:t>Review of related literature (2)</a:t>
            </a:r>
          </a:p>
        </p:txBody>
      </p:sp>
      <p:sp>
        <p:nvSpPr>
          <p:cNvPr id="10243" name="Content Placeholder 2"/>
          <p:cNvSpPr>
            <a:spLocks noGrp="1"/>
          </p:cNvSpPr>
          <p:nvPr>
            <p:ph idx="1"/>
          </p:nvPr>
        </p:nvSpPr>
        <p:spPr>
          <a:xfrm>
            <a:off x="762000" y="1597025"/>
            <a:ext cx="8077200" cy="4297363"/>
          </a:xfrm>
        </p:spPr>
        <p:txBody>
          <a:bodyPr/>
          <a:lstStyle/>
          <a:p>
            <a:r>
              <a:rPr lang="en-CA" sz="2400" smtClean="0"/>
              <a:t>Extensive rates in poverty force minorities into large high schools with less personal tuition</a:t>
            </a:r>
          </a:p>
          <a:p>
            <a:r>
              <a:rPr lang="en-CA" sz="2400" smtClean="0"/>
              <a:t>Link with underachievement of minority students and economic status</a:t>
            </a:r>
          </a:p>
          <a:p>
            <a:r>
              <a:rPr lang="en-CA" sz="2400" smtClean="0"/>
              <a:t>Owing to economic resources, lack of institution preparedness – participation in AP programs is low</a:t>
            </a:r>
          </a:p>
          <a:p>
            <a:r>
              <a:rPr lang="en-CA" sz="2400" smtClean="0"/>
              <a:t>The issue of access, participation and achievement requires further investigation</a:t>
            </a:r>
            <a:endParaRPr lang="en-GB" sz="2400" smtClean="0"/>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62000" y="269875"/>
            <a:ext cx="8077200" cy="1143000"/>
          </a:xfrm>
        </p:spPr>
        <p:txBody>
          <a:bodyPr/>
          <a:lstStyle/>
          <a:p>
            <a:r>
              <a:rPr lang="en-CA" smtClean="0"/>
              <a:t>Hypothesis</a:t>
            </a:r>
            <a:endParaRPr lang="en-GB" smtClean="0"/>
          </a:p>
        </p:txBody>
      </p:sp>
      <p:sp>
        <p:nvSpPr>
          <p:cNvPr id="3" name="Content Placeholder 2"/>
          <p:cNvSpPr>
            <a:spLocks noGrp="1"/>
          </p:cNvSpPr>
          <p:nvPr>
            <p:ph idx="1"/>
          </p:nvPr>
        </p:nvSpPr>
        <p:spPr>
          <a:xfrm>
            <a:off x="762000" y="1597025"/>
            <a:ext cx="8077200" cy="4297363"/>
          </a:xfrm>
        </p:spPr>
        <p:txBody>
          <a:bodyPr rtlCol="0">
            <a:normAutofit lnSpcReduction="10000"/>
          </a:bodyPr>
          <a:lstStyle/>
          <a:p>
            <a:pPr fontAlgn="auto">
              <a:spcAft>
                <a:spcPts val="0"/>
              </a:spcAft>
              <a:buFont typeface="Arial" pitchFamily="34" charset="0"/>
              <a:buChar char="•"/>
              <a:defRPr/>
            </a:pPr>
            <a:r>
              <a:rPr lang="en-GB" dirty="0"/>
              <a:t>There is a direct social and economic relation to the lack of participation from minority students in Advanced Placement </a:t>
            </a:r>
            <a:r>
              <a:rPr lang="en-GB" dirty="0" smtClean="0"/>
              <a:t>classes</a:t>
            </a:r>
          </a:p>
          <a:p>
            <a:pPr fontAlgn="auto">
              <a:spcAft>
                <a:spcPts val="0"/>
              </a:spcAft>
              <a:buFont typeface="Arial" pitchFamily="34" charset="0"/>
              <a:buChar char="•"/>
              <a:defRPr/>
            </a:pPr>
            <a:r>
              <a:rPr lang="en-GB" dirty="0"/>
              <a:t>demographic shifts in urban environments directly causing the underrepresentation of minorities </a:t>
            </a:r>
            <a:endParaRPr lang="en-GB" dirty="0" smtClean="0"/>
          </a:p>
          <a:p>
            <a:pPr marL="0" indent="0" fontAlgn="auto">
              <a:spcAft>
                <a:spcPts val="0"/>
              </a:spcAft>
              <a:buFont typeface="Arial" pitchFamily="34" charset="0"/>
              <a:buNone/>
              <a:defRPr/>
            </a:pPr>
            <a:r>
              <a:rPr lang="en-CA" dirty="0" smtClean="0"/>
              <a:t>= </a:t>
            </a:r>
            <a:r>
              <a:rPr lang="en-US" i="1" dirty="0">
                <a:solidFill>
                  <a:srgbClr val="FF0000"/>
                </a:solidFill>
              </a:rPr>
              <a:t>unequal opportunities minorities may face in terms of college admissions or even college success.</a:t>
            </a:r>
            <a:endParaRPr lang="en-GB" i="1" dirty="0">
              <a:solidFill>
                <a:srgbClr val="FF0000"/>
              </a:solidFill>
            </a:endParaRPr>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762000" y="269875"/>
            <a:ext cx="8077200" cy="1143000"/>
          </a:xfrm>
        </p:spPr>
        <p:txBody>
          <a:bodyPr/>
          <a:lstStyle/>
          <a:p>
            <a:r>
              <a:rPr lang="en-CA" smtClean="0"/>
              <a:t>Methodology/Collecting Data</a:t>
            </a:r>
            <a:endParaRPr lang="en-GB" smtClean="0"/>
          </a:p>
        </p:txBody>
      </p:sp>
      <p:sp>
        <p:nvSpPr>
          <p:cNvPr id="3" name="Content Placeholder 2"/>
          <p:cNvSpPr>
            <a:spLocks noGrp="1"/>
          </p:cNvSpPr>
          <p:nvPr>
            <p:ph idx="1"/>
          </p:nvPr>
        </p:nvSpPr>
        <p:spPr>
          <a:xfrm>
            <a:off x="762000" y="1597025"/>
            <a:ext cx="8077200" cy="4297363"/>
          </a:xfrm>
        </p:spPr>
        <p:txBody>
          <a:bodyPr rtlCol="0"/>
          <a:lstStyle/>
          <a:p>
            <a:pPr fontAlgn="auto">
              <a:spcAft>
                <a:spcPts val="0"/>
              </a:spcAft>
              <a:buFont typeface="Arial" pitchFamily="34" charset="0"/>
              <a:buChar char="•"/>
              <a:defRPr/>
            </a:pPr>
            <a:r>
              <a:rPr lang="en-CA" dirty="0" smtClean="0">
                <a:solidFill>
                  <a:srgbClr val="FF0000"/>
                </a:solidFill>
              </a:rPr>
              <a:t>Quantitative analysis </a:t>
            </a:r>
            <a:r>
              <a:rPr lang="en-CA" dirty="0" smtClean="0"/>
              <a:t>for data collection</a:t>
            </a:r>
          </a:p>
          <a:p>
            <a:pPr fontAlgn="auto">
              <a:spcAft>
                <a:spcPts val="0"/>
              </a:spcAft>
              <a:buFont typeface="Arial" pitchFamily="34" charset="0"/>
              <a:buChar char="•"/>
              <a:defRPr/>
            </a:pPr>
            <a:r>
              <a:rPr lang="en-CA" dirty="0" smtClean="0">
                <a:solidFill>
                  <a:srgbClr val="FF0000"/>
                </a:solidFill>
              </a:rPr>
              <a:t>Sampling techniques </a:t>
            </a:r>
            <a:r>
              <a:rPr lang="en-CA" dirty="0" smtClean="0"/>
              <a:t>employed</a:t>
            </a:r>
          </a:p>
          <a:p>
            <a:pPr fontAlgn="auto">
              <a:spcAft>
                <a:spcPts val="0"/>
              </a:spcAft>
              <a:buFont typeface="Arial" pitchFamily="34" charset="0"/>
              <a:buChar char="•"/>
              <a:defRPr/>
            </a:pPr>
            <a:r>
              <a:rPr lang="en-CA" dirty="0" smtClean="0">
                <a:solidFill>
                  <a:srgbClr val="FF0000"/>
                </a:solidFill>
              </a:rPr>
              <a:t>Empirical research: </a:t>
            </a:r>
            <a:r>
              <a:rPr lang="en-CA" dirty="0" smtClean="0"/>
              <a:t>observation of forty students 50:50 of urban and suburban environment</a:t>
            </a:r>
          </a:p>
          <a:p>
            <a:pPr marL="0" indent="0" fontAlgn="auto">
              <a:spcAft>
                <a:spcPts val="0"/>
              </a:spcAft>
              <a:buFont typeface="Arial" pitchFamily="34" charset="0"/>
              <a:buNone/>
              <a:defRPr/>
            </a:pPr>
            <a:r>
              <a:rPr lang="en-CA" i="1" dirty="0" smtClean="0"/>
              <a:t>Views of minorities will be solicited from the class samples.</a:t>
            </a:r>
            <a:endParaRPr lang="en-GB" i="1" dirty="0"/>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762000" y="269875"/>
            <a:ext cx="8077200" cy="1143000"/>
          </a:xfrm>
        </p:spPr>
        <p:txBody>
          <a:bodyPr/>
          <a:lstStyle/>
          <a:p>
            <a:r>
              <a:rPr lang="en-CA" smtClean="0"/>
              <a:t>RESULTS</a:t>
            </a:r>
            <a:endParaRPr lang="en-GB" smtClean="0"/>
          </a:p>
        </p:txBody>
      </p:sp>
      <p:sp>
        <p:nvSpPr>
          <p:cNvPr id="3" name="Content Placeholder 2"/>
          <p:cNvSpPr>
            <a:spLocks noGrp="1"/>
          </p:cNvSpPr>
          <p:nvPr>
            <p:ph idx="1"/>
          </p:nvPr>
        </p:nvSpPr>
        <p:spPr>
          <a:xfrm>
            <a:off x="762000" y="1597025"/>
            <a:ext cx="8077200" cy="4297363"/>
          </a:xfrm>
        </p:spPr>
        <p:txBody>
          <a:bodyPr rtlCol="0"/>
          <a:lstStyle/>
          <a:p>
            <a:pPr fontAlgn="auto">
              <a:spcAft>
                <a:spcPts val="0"/>
              </a:spcAft>
              <a:buFont typeface="Arial" pitchFamily="34" charset="0"/>
              <a:buChar char="•"/>
              <a:defRPr/>
            </a:pPr>
            <a:r>
              <a:rPr lang="en-CA" dirty="0" smtClean="0"/>
              <a:t>Sampling size is limited and may not be truly representational</a:t>
            </a:r>
          </a:p>
          <a:p>
            <a:pPr fontAlgn="auto">
              <a:spcAft>
                <a:spcPts val="0"/>
              </a:spcAft>
              <a:buFont typeface="Arial" pitchFamily="34" charset="0"/>
              <a:buChar char="•"/>
              <a:defRPr/>
            </a:pPr>
            <a:r>
              <a:rPr lang="en-CA" dirty="0" smtClean="0"/>
              <a:t>Additional research may need to be accomplished</a:t>
            </a:r>
          </a:p>
          <a:p>
            <a:pPr fontAlgn="auto">
              <a:spcAft>
                <a:spcPts val="0"/>
              </a:spcAft>
              <a:buFont typeface="Arial" pitchFamily="34" charset="0"/>
              <a:buChar char="•"/>
              <a:defRPr/>
            </a:pPr>
            <a:r>
              <a:rPr lang="en-CA" dirty="0" smtClean="0"/>
              <a:t>Teacher attitudes also need inclusion</a:t>
            </a:r>
          </a:p>
          <a:p>
            <a:pPr marL="0" indent="0" fontAlgn="auto">
              <a:spcAft>
                <a:spcPts val="0"/>
              </a:spcAft>
              <a:buFont typeface="Arial" pitchFamily="34" charset="0"/>
              <a:buNone/>
              <a:defRPr/>
            </a:pPr>
            <a:endParaRPr lang="en-GB" dirty="0"/>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762000" y="269875"/>
            <a:ext cx="8077200" cy="1143000"/>
          </a:xfrm>
        </p:spPr>
        <p:txBody>
          <a:bodyPr/>
          <a:lstStyle/>
          <a:p>
            <a:r>
              <a:rPr lang="en-CA" smtClean="0"/>
              <a:t>REFERENCES</a:t>
            </a:r>
            <a:endParaRPr lang="en-GB" smtClean="0"/>
          </a:p>
        </p:txBody>
      </p:sp>
      <p:sp>
        <p:nvSpPr>
          <p:cNvPr id="3" name="Content Placeholder 2"/>
          <p:cNvSpPr>
            <a:spLocks noGrp="1"/>
          </p:cNvSpPr>
          <p:nvPr>
            <p:ph idx="1"/>
          </p:nvPr>
        </p:nvSpPr>
        <p:spPr>
          <a:xfrm>
            <a:off x="762000" y="1597025"/>
            <a:ext cx="8077200" cy="4297363"/>
          </a:xfrm>
        </p:spPr>
        <p:txBody>
          <a:bodyPr rtlCol="0">
            <a:normAutofit fontScale="55000" lnSpcReduction="20000"/>
          </a:bodyPr>
          <a:lstStyle/>
          <a:p>
            <a:pPr fontAlgn="auto">
              <a:spcAft>
                <a:spcPts val="0"/>
              </a:spcAft>
              <a:buFont typeface="Wingdings" pitchFamily="2" charset="2"/>
              <a:buChar char="q"/>
              <a:defRPr/>
            </a:pPr>
            <a:r>
              <a:rPr lang="en-GB" dirty="0"/>
              <a:t>Ndura, E., Robinson, M., &amp; Ochs, G. (2003). Minority students in high school advanced </a:t>
            </a:r>
            <a:r>
              <a:rPr lang="en-GB" dirty="0" smtClean="0"/>
              <a:t>placement </a:t>
            </a:r>
            <a:r>
              <a:rPr lang="en-GB" dirty="0"/>
              <a:t>courses: opportunity and equity denied. American Secondary Education, </a:t>
            </a:r>
            <a:r>
              <a:rPr lang="en-GB" dirty="0" smtClean="0"/>
              <a:t>32(1</a:t>
            </a:r>
            <a:r>
              <a:rPr lang="en-GB" dirty="0"/>
              <a:t>),</a:t>
            </a:r>
          </a:p>
          <a:p>
            <a:pPr fontAlgn="auto">
              <a:spcAft>
                <a:spcPts val="0"/>
              </a:spcAft>
              <a:buFont typeface="Wingdings" pitchFamily="2" charset="2"/>
              <a:buChar char="q"/>
              <a:defRPr/>
            </a:pPr>
            <a:r>
              <a:rPr lang="en-GB" dirty="0"/>
              <a:t>Klopfenstein, K. (2003a). Advanced placement: do minorities have equal opportunity?. </a:t>
            </a:r>
            <a:r>
              <a:rPr lang="en-GB" dirty="0" smtClean="0"/>
              <a:t>Economics </a:t>
            </a:r>
            <a:r>
              <a:rPr lang="en-GB" dirty="0"/>
              <a:t>of Education Review, 23(2), 115-131.</a:t>
            </a:r>
          </a:p>
          <a:p>
            <a:pPr fontAlgn="auto">
              <a:spcAft>
                <a:spcPts val="0"/>
              </a:spcAft>
              <a:buFont typeface="Wingdings" pitchFamily="2" charset="2"/>
              <a:buChar char="q"/>
              <a:defRPr/>
            </a:pPr>
            <a:r>
              <a:rPr lang="en-GB" dirty="0"/>
              <a:t>Klopfenstein, K. (2003b). Recommendations for maintaining the quality of advanced placement </a:t>
            </a:r>
            <a:r>
              <a:rPr lang="en-GB" dirty="0" smtClean="0"/>
              <a:t>programs</a:t>
            </a:r>
            <a:r>
              <a:rPr lang="en-GB" dirty="0"/>
              <a:t>. American Secondary Education, 32(1),</a:t>
            </a:r>
          </a:p>
          <a:p>
            <a:pPr fontAlgn="auto">
              <a:spcAft>
                <a:spcPts val="0"/>
              </a:spcAft>
              <a:buFont typeface="Wingdings" pitchFamily="2" charset="2"/>
              <a:buChar char="q"/>
              <a:defRPr/>
            </a:pPr>
            <a:r>
              <a:rPr lang="en-GB" dirty="0"/>
              <a:t>Klopfenstein, K., &amp; Thomas, M.K. (2009). The link between advanced placement experiences </a:t>
            </a:r>
            <a:r>
              <a:rPr lang="en-GB" dirty="0" smtClean="0"/>
              <a:t>and </a:t>
            </a:r>
            <a:r>
              <a:rPr lang="en-GB" dirty="0"/>
              <a:t>college success. Southern Economic Journal, 75(3),</a:t>
            </a:r>
          </a:p>
          <a:p>
            <a:pPr fontAlgn="auto">
              <a:spcAft>
                <a:spcPts val="0"/>
              </a:spcAft>
              <a:buFont typeface="Wingdings" pitchFamily="2" charset="2"/>
              <a:buChar char="q"/>
              <a:defRPr/>
            </a:pPr>
            <a:r>
              <a:rPr lang="en-GB" dirty="0"/>
              <a:t>Kyburg, R.M., Hertberg-Davis, H., &amp; Callahan, C.M. (2007). Advanced placement and 	International Baccalaureate Programs: Optimal learning environments for talented </a:t>
            </a:r>
            <a:r>
              <a:rPr lang="en-GB" dirty="0" smtClean="0"/>
              <a:t>minorities</a:t>
            </a:r>
            <a:r>
              <a:rPr lang="en-GB" dirty="0"/>
              <a:t>. Journal of Advanced Academics, 18(2), 172-215.</a:t>
            </a:r>
          </a:p>
          <a:p>
            <a:pPr fontAlgn="auto">
              <a:spcAft>
                <a:spcPts val="0"/>
              </a:spcAft>
              <a:buFont typeface="Wingdings" pitchFamily="2" charset="2"/>
              <a:buChar char="q"/>
              <a:defRPr/>
            </a:pPr>
            <a:r>
              <a:rPr lang="en-GB" dirty="0"/>
              <a:t>Kyburg, R.M. (2007). Minority student voices: advanced placement and international </a:t>
            </a:r>
            <a:r>
              <a:rPr lang="en-GB" dirty="0" smtClean="0"/>
              <a:t>baccalaureate </a:t>
            </a:r>
            <a:r>
              <a:rPr lang="en-GB" dirty="0"/>
              <a:t>students speak out. American Research Association,</a:t>
            </a:r>
          </a:p>
          <a:p>
            <a:pPr fontAlgn="auto">
              <a:spcAft>
                <a:spcPts val="0"/>
              </a:spcAft>
              <a:buFont typeface="Wingdings" pitchFamily="2" charset="2"/>
              <a:buChar char="q"/>
              <a:defRPr/>
            </a:pPr>
            <a:r>
              <a:rPr lang="en-GB" dirty="0"/>
              <a:t>VanTassel-Baska, J. (2001). The role of advanced placement in talent development. Journal of 	Secondary Gifted Education, 12(3), 126.</a:t>
            </a:r>
          </a:p>
          <a:p>
            <a:pPr marL="0" indent="0" fontAlgn="auto">
              <a:spcAft>
                <a:spcPts val="0"/>
              </a:spcAft>
              <a:buFont typeface="Arial" pitchFamily="34" charset="0"/>
              <a:buNone/>
              <a:defRPr/>
            </a:pPr>
            <a:endParaRPr lang="en-GB" dirty="0"/>
          </a:p>
        </p:txBody>
      </p:sp>
    </p:spTree>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CBBC8FAA-EEEF-4048-9536-A7C45121028A}">
  <ds:schemaRefs>
    <ds:schemaRef ds:uri="http://schemas.microsoft.com/sharepoint/v3/contenttype/forms"/>
  </ds:schemaRefs>
</ds:datastoreItem>
</file>

<file path=customXml/itemProps2.xml><?xml version="1.0" encoding="utf-8"?>
<ds:datastoreItem xmlns:ds="http://schemas.openxmlformats.org/officeDocument/2006/customXml" ds:itemID="{640729C5-8C0F-42EB-AE48-68179FCEC67C}">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342A0CF0-E9BF-4B3D-8F4B-17781CA346F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Training</Template>
  <TotalTime>0</TotalTime>
  <Words>985</Words>
  <Application>Microsoft Office PowerPoint</Application>
  <PresentationFormat>On-screen Show (4:3)</PresentationFormat>
  <Paragraphs>79</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Arial</vt:lpstr>
      <vt:lpstr>Wingdings</vt:lpstr>
      <vt:lpstr>Training</vt:lpstr>
      <vt:lpstr>Advanced Placement Programs</vt:lpstr>
      <vt:lpstr>Introduction</vt:lpstr>
      <vt:lpstr>Research Investigation</vt:lpstr>
      <vt:lpstr>Review of related literature (1)</vt:lpstr>
      <vt:lpstr>Review of related literature (2)</vt:lpstr>
      <vt:lpstr>Hypothesis</vt:lpstr>
      <vt:lpstr>Methodology/Collecting Data</vt:lpstr>
      <vt:lpstr>RESULTS</vt:lpstr>
      <vt:lpstr>REFERENCES</vt:lpstr>
      <vt:lpstr>I used to think</vt:lpstr>
      <vt:lpstr>Now I think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2010-10-08T20:02:21Z</dcterms:created>
  <dcterms:modified xsi:type="dcterms:W3CDTF">2010-10-10T18:06:00Z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TC016745579991</vt:lpwstr>
  </property>
</Properties>
</file>