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17"/>
  </p:notesMasterIdLst>
  <p:sldIdLst>
    <p:sldId id="256" r:id="rId2"/>
    <p:sldId id="257" r:id="rId3"/>
    <p:sldId id="267" r:id="rId4"/>
    <p:sldId id="258" r:id="rId5"/>
    <p:sldId id="268" r:id="rId6"/>
    <p:sldId id="259" r:id="rId7"/>
    <p:sldId id="260" r:id="rId8"/>
    <p:sldId id="261" r:id="rId9"/>
    <p:sldId id="262" r:id="rId10"/>
    <p:sldId id="263" r:id="rId11"/>
    <p:sldId id="264" r:id="rId12"/>
    <p:sldId id="265" r:id="rId13"/>
    <p:sldId id="266" r:id="rId14"/>
    <p:sldId id="270"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334" autoAdjust="0"/>
    <p:restoredTop sz="94500" autoAdjust="0"/>
  </p:normalViewPr>
  <p:slideViewPr>
    <p:cSldViewPr>
      <p:cViewPr>
        <p:scale>
          <a:sx n="50" d="100"/>
          <a:sy n="50" d="100"/>
        </p:scale>
        <p:origin x="-864"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546EA1-846F-47C0-948B-D7ED84A4874E}" type="datetimeFigureOut">
              <a:rPr lang="en-US" smtClean="0"/>
              <a:pPr/>
              <a:t>11/22/2010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C8CFB3-EBE1-4EA7-BF9D-CE58F35334E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nytimes.com/2010/01/11/world/asia/11malaysia.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online.barrons.com/article/SB50001424052970203989704575532250934303576.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California</a:t>
            </a:r>
            <a:r>
              <a:rPr lang="it-IT" baseline="0" dirty="0" smtClean="0"/>
              <a:t> Grapes is a fictional company that plans to expand its wine business into South East Asia.</a:t>
            </a:r>
          </a:p>
          <a:p>
            <a:r>
              <a:rPr lang="it-IT" baseline="0" dirty="0" smtClean="0"/>
              <a:t>However, before making a decision, </a:t>
            </a:r>
            <a:r>
              <a:rPr lang="it-IT" baseline="0" dirty="0" smtClean="0"/>
              <a:t>careful </a:t>
            </a:r>
            <a:r>
              <a:rPr lang="it-IT" baseline="0" dirty="0" smtClean="0"/>
              <a:t>analysis is required, including: </a:t>
            </a:r>
            <a:r>
              <a:rPr lang="it-IT" dirty="0" smtClean="0"/>
              <a:t>the economic situation of the</a:t>
            </a:r>
            <a:r>
              <a:rPr lang="it-IT" baseline="0" dirty="0" smtClean="0"/>
              <a:t> Philippines and its </a:t>
            </a:r>
            <a:r>
              <a:rPr lang="it-IT" baseline="0" dirty="0" smtClean="0"/>
              <a:t>neighbors</a:t>
            </a:r>
            <a:r>
              <a:rPr lang="it-IT" dirty="0" smtClean="0"/>
              <a:t>, the countries’ strengths, its wine industry and consumer demand.</a:t>
            </a:r>
            <a:endParaRPr lang="en-GB" dirty="0"/>
          </a:p>
        </p:txBody>
      </p:sp>
      <p:sp>
        <p:nvSpPr>
          <p:cNvPr id="4" name="Slide Number Placeholder 3"/>
          <p:cNvSpPr>
            <a:spLocks noGrp="1"/>
          </p:cNvSpPr>
          <p:nvPr>
            <p:ph type="sldNum" sz="quarter" idx="10"/>
          </p:nvPr>
        </p:nvSpPr>
        <p:spPr/>
        <p:txBody>
          <a:bodyPr/>
          <a:lstStyle/>
          <a:p>
            <a:fld id="{D9C8CFB3-EBE1-4EA7-BF9D-CE58F35334EA}"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Extending</a:t>
            </a:r>
            <a:r>
              <a:rPr lang="it-IT" baseline="0" dirty="0" smtClean="0"/>
              <a:t> businesses into other countries offer numerous challenges not only in regards to to business management and HR, but also in regards to culture &amp; consumer behavior (especially in regards to the wine culture), financial/administration/tax issues as well as other issues. </a:t>
            </a:r>
            <a:endParaRPr lang="it-IT" baseline="0" dirty="0" smtClean="0"/>
          </a:p>
          <a:p>
            <a:endParaRPr lang="it-IT" baseline="0" dirty="0" smtClean="0"/>
          </a:p>
          <a:p>
            <a:r>
              <a:rPr lang="it-IT" baseline="0" dirty="0" smtClean="0"/>
              <a:t>Logistical </a:t>
            </a:r>
            <a:r>
              <a:rPr lang="it-IT" baseline="0" dirty="0" smtClean="0"/>
              <a:t>problems (how to deliver the wine into the country) and the weather (which might impact logistics, as well as consumers’ wine consumption) are just two examples for further issues to be considered. </a:t>
            </a:r>
            <a:endParaRPr lang="en-GB" dirty="0"/>
          </a:p>
        </p:txBody>
      </p:sp>
      <p:sp>
        <p:nvSpPr>
          <p:cNvPr id="4" name="Slide Number Placeholder 3"/>
          <p:cNvSpPr>
            <a:spLocks noGrp="1"/>
          </p:cNvSpPr>
          <p:nvPr>
            <p:ph type="sldNum" sz="quarter" idx="10"/>
          </p:nvPr>
        </p:nvSpPr>
        <p:spPr/>
        <p:txBody>
          <a:bodyPr/>
          <a:lstStyle/>
          <a:p>
            <a:fld id="{D9C8CFB3-EBE1-4EA7-BF9D-CE58F35334EA}" type="slidenum">
              <a:rPr lang="en-GB" smtClean="0"/>
              <a:pPr/>
              <a:t>12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Due to the</a:t>
            </a:r>
            <a:r>
              <a:rPr lang="it-IT" baseline="0" dirty="0" smtClean="0"/>
              <a:t> growing economies and individual income as well as the increasing demand for wine in Philippines </a:t>
            </a:r>
            <a:r>
              <a:rPr lang="it-IT" baseline="0" dirty="0" smtClean="0"/>
              <a:t>neighboring </a:t>
            </a:r>
            <a:r>
              <a:rPr lang="it-IT" baseline="0" dirty="0" smtClean="0"/>
              <a:t>countries, the region presents an attractive market for potential wine importers. </a:t>
            </a:r>
            <a:endParaRPr lang="en-GB" dirty="0"/>
          </a:p>
        </p:txBody>
      </p:sp>
      <p:sp>
        <p:nvSpPr>
          <p:cNvPr id="4" name="Slide Number Placeholder 3"/>
          <p:cNvSpPr>
            <a:spLocks noGrp="1"/>
          </p:cNvSpPr>
          <p:nvPr>
            <p:ph type="sldNum" sz="quarter" idx="10"/>
          </p:nvPr>
        </p:nvSpPr>
        <p:spPr/>
        <p:txBody>
          <a:bodyPr/>
          <a:lstStyle/>
          <a:p>
            <a:fld id="{D9C8CFB3-EBE1-4EA7-BF9D-CE58F35334EA}" type="slidenum">
              <a:rPr lang="en-GB" smtClean="0"/>
              <a:pPr/>
              <a:t>14</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9C8CFB3-EBE1-4EA7-BF9D-CE58F35334EA}" type="slidenum">
              <a:rPr lang="en-GB" smtClean="0"/>
              <a:pPr/>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t>The</a:t>
            </a:r>
            <a:r>
              <a:rPr lang="en-GB" sz="1200" baseline="0" dirty="0" smtClean="0"/>
              <a:t> Philippines is not only the worlds 12</a:t>
            </a:r>
            <a:r>
              <a:rPr lang="en-GB" sz="1200" baseline="30000" dirty="0" smtClean="0"/>
              <a:t>th</a:t>
            </a:r>
            <a:r>
              <a:rPr lang="en-GB" sz="1200" baseline="0" dirty="0" smtClean="0"/>
              <a:t> most populated country, its population is also still growing with a </a:t>
            </a:r>
            <a:r>
              <a:rPr lang="en-GB" sz="1200" dirty="0" smtClean="0"/>
              <a:t>high annual growth rate of 2.36 percent - one of the highest in Asia (</a:t>
            </a:r>
            <a:r>
              <a:rPr lang="en-GB" sz="1200" dirty="0" err="1" smtClean="0"/>
              <a:t>HistoryCentral</a:t>
            </a:r>
            <a:r>
              <a:rPr lang="en-GB" sz="1200" dirty="0" smtClean="0"/>
              <a:t>, </a:t>
            </a:r>
            <a:r>
              <a:rPr lang="en-GB" sz="1200" dirty="0" err="1" smtClean="0"/>
              <a:t>n.d</a:t>
            </a:r>
            <a:r>
              <a:rPr lang="en-GB" sz="1200" dirty="0" smtClean="0"/>
              <a:t>.).</a:t>
            </a:r>
          </a:p>
          <a:p>
            <a:r>
              <a:rPr lang="it-IT" sz="1200" dirty="0" smtClean="0"/>
              <a:t>Even though</a:t>
            </a:r>
            <a:r>
              <a:rPr lang="it-IT" sz="1200" baseline="0" dirty="0" smtClean="0"/>
              <a:t> the GDP is still growing significantly, its growth rat</a:t>
            </a:r>
            <a:r>
              <a:rPr lang="it-IT" sz="1200" dirty="0" smtClean="0"/>
              <a:t>es</a:t>
            </a:r>
            <a:r>
              <a:rPr lang="it-IT" sz="1200" baseline="0" dirty="0" smtClean="0"/>
              <a:t> have been slowing down during the last years </a:t>
            </a:r>
            <a:r>
              <a:rPr lang="en-GB" sz="1200" dirty="0" smtClean="0"/>
              <a:t>(</a:t>
            </a:r>
            <a:r>
              <a:rPr lang="en-GB" sz="1200" dirty="0" err="1" smtClean="0"/>
              <a:t>EconomyWatch</a:t>
            </a:r>
            <a:r>
              <a:rPr lang="en-GB" sz="1200" dirty="0" smtClean="0"/>
              <a:t>, </a:t>
            </a:r>
            <a:r>
              <a:rPr lang="en-GB" sz="1200" dirty="0" err="1" smtClean="0"/>
              <a:t>n.d</a:t>
            </a:r>
            <a:r>
              <a:rPr lang="en-GB" sz="1200" dirty="0" smtClean="0"/>
              <a:t>.)</a:t>
            </a:r>
            <a:r>
              <a:rPr lang="it-IT" sz="1200" baseline="0" dirty="0" smtClean="0"/>
              <a:t>.</a:t>
            </a:r>
          </a:p>
          <a:p>
            <a:endParaRPr lang="it-IT"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Having transformed into a newly industrialized</a:t>
            </a:r>
            <a:r>
              <a:rPr lang="en-GB" sz="1200" baseline="0" dirty="0" smtClean="0"/>
              <a:t> country, its remaining a</a:t>
            </a:r>
            <a:r>
              <a:rPr lang="en-GB" sz="1200" dirty="0" smtClean="0"/>
              <a:t>gricultural</a:t>
            </a:r>
            <a:r>
              <a:rPr lang="en-GB" sz="1200" baseline="0" dirty="0" smtClean="0"/>
              <a:t> industry</a:t>
            </a:r>
            <a:r>
              <a:rPr lang="en-GB" sz="1200" dirty="0" smtClean="0"/>
              <a:t> generally still suffers from low productivity, low economies-of-scale, and inadequate infrastructure support (</a:t>
            </a:r>
            <a:r>
              <a:rPr lang="en-GB" sz="1200" dirty="0" err="1" smtClean="0"/>
              <a:t>HistoryCentral</a:t>
            </a:r>
            <a:r>
              <a:rPr lang="en-GB" sz="1200" dirty="0" smtClean="0"/>
              <a:t>, </a:t>
            </a:r>
            <a:r>
              <a:rPr lang="en-GB" sz="1200" dirty="0" err="1" smtClean="0"/>
              <a:t>n.d</a:t>
            </a:r>
            <a:r>
              <a:rPr lang="en-GB" sz="1200" dirty="0" smtClean="0"/>
              <a:t>.). </a:t>
            </a:r>
            <a:r>
              <a:rPr lang="it-IT" sz="1200" dirty="0" smtClean="0"/>
              <a:t>Its </a:t>
            </a:r>
            <a:r>
              <a:rPr lang="it-IT" sz="1200" dirty="0" smtClean="0"/>
              <a:t>GDP per </a:t>
            </a:r>
            <a:r>
              <a:rPr lang="it-IT" sz="1200" dirty="0" smtClean="0"/>
              <a:t>capita </a:t>
            </a:r>
            <a:r>
              <a:rPr lang="it-IT" sz="1200" dirty="0" smtClean="0"/>
              <a:t>(at current prices) is</a:t>
            </a:r>
            <a:r>
              <a:rPr lang="it-IT" sz="1200" baseline="0" dirty="0" smtClean="0"/>
              <a:t> still low: not only in comparison to the US (US$ </a:t>
            </a:r>
            <a:r>
              <a:rPr lang="en-GB" sz="1200" b="0" i="0" kern="1200" dirty="0" smtClean="0">
                <a:solidFill>
                  <a:schemeClr val="tx1"/>
                </a:solidFill>
                <a:latin typeface="+mn-lt"/>
                <a:ea typeface="+mn-ea"/>
                <a:cs typeface="+mn-cs"/>
              </a:rPr>
              <a:t>46,380), also in compared</a:t>
            </a:r>
            <a:r>
              <a:rPr lang="en-GB" sz="1200" b="0" i="0" kern="1200" baseline="0" dirty="0" smtClean="0">
                <a:solidFill>
                  <a:schemeClr val="tx1"/>
                </a:solidFill>
                <a:latin typeface="+mn-lt"/>
                <a:ea typeface="+mn-ea"/>
                <a:cs typeface="+mn-cs"/>
              </a:rPr>
              <a:t> to is </a:t>
            </a:r>
            <a:r>
              <a:rPr lang="en-GB" sz="1200" b="0" i="0" kern="1200" baseline="0" dirty="0" err="1" smtClean="0">
                <a:solidFill>
                  <a:schemeClr val="tx1"/>
                </a:solidFill>
                <a:latin typeface="+mn-lt"/>
                <a:ea typeface="+mn-ea"/>
                <a:cs typeface="+mn-cs"/>
              </a:rPr>
              <a:t>neighboring</a:t>
            </a:r>
            <a:r>
              <a:rPr lang="en-GB" sz="1200" b="0" i="0" kern="1200" baseline="0" dirty="0" smtClean="0">
                <a:solidFill>
                  <a:schemeClr val="tx1"/>
                </a:solidFill>
                <a:latin typeface="+mn-lt"/>
                <a:ea typeface="+mn-ea"/>
                <a:cs typeface="+mn-cs"/>
              </a:rPr>
              <a:t> </a:t>
            </a:r>
            <a:r>
              <a:rPr lang="en-GB" sz="1200" b="0" i="0" kern="1200" baseline="0" dirty="0" smtClean="0">
                <a:solidFill>
                  <a:schemeClr val="tx1"/>
                </a:solidFill>
                <a:latin typeface="+mn-lt"/>
                <a:ea typeface="+mn-ea"/>
                <a:cs typeface="+mn-cs"/>
              </a:rPr>
              <a:t>countries </a:t>
            </a:r>
            <a:r>
              <a:rPr lang="en-GB" sz="1200" dirty="0" smtClean="0"/>
              <a:t>(</a:t>
            </a:r>
            <a:r>
              <a:rPr lang="en-GB" sz="1200" dirty="0" err="1" smtClean="0"/>
              <a:t>EconomyWatch</a:t>
            </a:r>
            <a:r>
              <a:rPr lang="en-GB" sz="1200" dirty="0" smtClean="0"/>
              <a:t>, </a:t>
            </a:r>
            <a:r>
              <a:rPr lang="en-GB" sz="1200" dirty="0" err="1" smtClean="0"/>
              <a:t>n.d</a:t>
            </a:r>
            <a:r>
              <a:rPr lang="en-GB" sz="1200" dirty="0" smtClean="0"/>
              <a:t>.)</a:t>
            </a:r>
            <a:r>
              <a:rPr lang="en-GB" sz="1200" b="0" i="0" kern="1200" baseline="0" dirty="0" smtClean="0">
                <a:solidFill>
                  <a:schemeClr val="tx1"/>
                </a:solidFill>
                <a:latin typeface="+mn-lt"/>
                <a:ea typeface="+mn-ea"/>
                <a:cs typeface="+mn-cs"/>
              </a:rPr>
              <a:t>. </a:t>
            </a: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D9C8CFB3-EBE1-4EA7-BF9D-CE58F35334EA}"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The Philippines total imports of wine is valued at $15.6 million and a volume of 14 million </a:t>
            </a:r>
            <a:r>
              <a:rPr lang="en-GB" sz="1200" kern="1200" dirty="0" err="1" smtClean="0">
                <a:solidFill>
                  <a:schemeClr val="tx1"/>
                </a:solidFill>
                <a:latin typeface="+mn-lt"/>
                <a:ea typeface="+mn-ea"/>
                <a:cs typeface="+mn-cs"/>
              </a:rPr>
              <a:t>liters</a:t>
            </a:r>
            <a:r>
              <a:rPr lang="en-GB" sz="1200" kern="1200" dirty="0" smtClean="0">
                <a:solidFill>
                  <a:schemeClr val="tx1"/>
                </a:solidFill>
                <a:latin typeface="+mn-lt"/>
                <a:ea typeface="+mn-ea"/>
                <a:cs typeface="+mn-cs"/>
              </a:rPr>
              <a:t> in 2008. </a:t>
            </a:r>
            <a:endParaRPr lang="en-GB" sz="1200" dirty="0" smtClean="0"/>
          </a:p>
          <a:p>
            <a:r>
              <a:rPr lang="en-GB" sz="1200" dirty="0" smtClean="0"/>
              <a:t>Traders predict continued double-digit annual growth in the near-term, encouraged by growing consumer interest and awareness, larger number of wines available in the market, and increased wine</a:t>
            </a:r>
            <a:r>
              <a:rPr lang="en-GB" sz="1200" baseline="0" dirty="0" smtClean="0"/>
              <a:t> </a:t>
            </a:r>
            <a:r>
              <a:rPr lang="en-GB" sz="1200" dirty="0" smtClean="0"/>
              <a:t>promotions. </a:t>
            </a:r>
          </a:p>
          <a:p>
            <a:endParaRPr lang="en-GB" sz="1200" dirty="0" smtClean="0"/>
          </a:p>
          <a:p>
            <a:r>
              <a:rPr lang="en-GB" sz="1200" dirty="0" smtClean="0"/>
              <a:t>Previously, </a:t>
            </a:r>
            <a:r>
              <a:rPr lang="en-GB" sz="1200" baseline="0" dirty="0" smtClean="0"/>
              <a:t>c</a:t>
            </a:r>
            <a:r>
              <a:rPr lang="en-GB" sz="1200" dirty="0" smtClean="0"/>
              <a:t>onsumers were still unfamiliar with wine </a:t>
            </a:r>
            <a:r>
              <a:rPr lang="en-GB" sz="1200" dirty="0" err="1" smtClean="0"/>
              <a:t>color</a:t>
            </a:r>
            <a:r>
              <a:rPr lang="en-GB" sz="1200" dirty="0" smtClean="0"/>
              <a:t> and varietals. Because of the increase in wine activities there is now a shift toward more whites and rosés wines. </a:t>
            </a:r>
          </a:p>
          <a:p>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growing health consciousness among Filipinos supports the growth of the market. </a:t>
            </a:r>
            <a:r>
              <a:rPr lang="en-GB" sz="1200" dirty="0" smtClean="0"/>
              <a:t>Wine importers emphasize healthiness as a selling point and use</a:t>
            </a:r>
            <a:r>
              <a:rPr lang="en-GB" sz="1200" baseline="0" dirty="0" smtClean="0"/>
              <a:t> promotional material </a:t>
            </a:r>
            <a:r>
              <a:rPr lang="en-GB" sz="1200" dirty="0" smtClean="0"/>
              <a:t>to communicate the benefits of drinking wine. 	</a:t>
            </a:r>
            <a:endParaRPr lang="en-GB" sz="1000" kern="1200" dirty="0" smtClean="0">
              <a:solidFill>
                <a:schemeClr val="tx1"/>
              </a:solidFill>
              <a:latin typeface="+mn-lt"/>
              <a:ea typeface="+mn-ea"/>
              <a:cs typeface="+mn-cs"/>
            </a:endParaRPr>
          </a:p>
          <a:p>
            <a:endParaRPr lang="it-IT"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Singian</a:t>
            </a:r>
            <a:r>
              <a:rPr lang="it-IT" dirty="0" smtClean="0"/>
              <a:t>, 2009</a:t>
            </a:r>
            <a:endParaRPr lang="en-GB" dirty="0" smtClean="0"/>
          </a:p>
          <a:p>
            <a:endParaRPr lang="en-GB" dirty="0"/>
          </a:p>
        </p:txBody>
      </p:sp>
      <p:sp>
        <p:nvSpPr>
          <p:cNvPr id="4" name="Slide Number Placeholder 3"/>
          <p:cNvSpPr>
            <a:spLocks noGrp="1"/>
          </p:cNvSpPr>
          <p:nvPr>
            <p:ph type="sldNum" sz="quarter" idx="10"/>
          </p:nvPr>
        </p:nvSpPr>
        <p:spPr/>
        <p:txBody>
          <a:bodyPr/>
          <a:lstStyle/>
          <a:p>
            <a:fld id="{D9C8CFB3-EBE1-4EA7-BF9D-CE58F35334EA}"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prstClr val="black"/>
                </a:solidFill>
                <a:latin typeface="+mn-lt"/>
                <a:ea typeface="+mn-ea"/>
                <a:cs typeface="+mn-cs"/>
              </a:rPr>
              <a:t>Even</a:t>
            </a:r>
            <a:r>
              <a:rPr lang="it-IT" sz="1200" kern="1200" baseline="0" dirty="0" smtClean="0">
                <a:solidFill>
                  <a:prstClr val="black"/>
                </a:solidFill>
                <a:latin typeface="+mn-lt"/>
                <a:ea typeface="+mn-ea"/>
                <a:cs typeface="+mn-cs"/>
              </a:rPr>
              <a:t> thought GDP grew massively during the last years, there </a:t>
            </a:r>
            <a:r>
              <a:rPr lang="it-IT" sz="1200" kern="1200" baseline="0" dirty="0" smtClean="0">
                <a:solidFill>
                  <a:prstClr val="black"/>
                </a:solidFill>
                <a:latin typeface="+mn-lt"/>
                <a:ea typeface="+mn-ea"/>
                <a:cs typeface="+mn-cs"/>
              </a:rPr>
              <a:t>are still </a:t>
            </a:r>
            <a:r>
              <a:rPr lang="it-IT" sz="1200" kern="1200" baseline="0" dirty="0" smtClean="0">
                <a:solidFill>
                  <a:prstClr val="black"/>
                </a:solidFill>
                <a:latin typeface="+mn-lt"/>
                <a:ea typeface="+mn-ea"/>
                <a:cs typeface="+mn-cs"/>
              </a:rPr>
              <a:t>s</a:t>
            </a:r>
            <a:r>
              <a:rPr lang="it-IT" sz="1200" kern="1200" dirty="0" smtClean="0">
                <a:solidFill>
                  <a:prstClr val="black"/>
                </a:solidFill>
                <a:latin typeface="+mn-lt"/>
                <a:ea typeface="+mn-ea"/>
                <a:cs typeface="+mn-cs"/>
              </a:rPr>
              <a:t>ignificant differences in income levels: </a:t>
            </a:r>
            <a:r>
              <a:rPr lang="it-IT" sz="1200" kern="1200" dirty="0" smtClean="0">
                <a:solidFill>
                  <a:prstClr val="black"/>
                </a:solidFill>
                <a:latin typeface="+mn-lt"/>
                <a:ea typeface="+mn-ea"/>
                <a:cs typeface="+mn-cs"/>
              </a:rPr>
              <a:t>in affluent </a:t>
            </a:r>
            <a:r>
              <a:rPr lang="it-IT" sz="1200" kern="1200" dirty="0" smtClean="0">
                <a:solidFill>
                  <a:prstClr val="black"/>
                </a:solidFill>
                <a:latin typeface="+mn-lt"/>
                <a:ea typeface="+mn-ea"/>
                <a:cs typeface="+mn-cs"/>
              </a:rPr>
              <a:t>urban versus rural areas, </a:t>
            </a:r>
            <a:r>
              <a:rPr lang="it-IT" sz="1200" kern="1200" dirty="0" smtClean="0">
                <a:solidFill>
                  <a:prstClr val="black"/>
                </a:solidFill>
                <a:latin typeface="+mn-lt"/>
                <a:ea typeface="+mn-ea"/>
                <a:cs typeface="+mn-cs"/>
              </a:rPr>
              <a:t>in affluent </a:t>
            </a:r>
            <a:r>
              <a:rPr lang="it-IT" sz="1200" kern="1200" dirty="0" smtClean="0">
                <a:solidFill>
                  <a:prstClr val="black"/>
                </a:solidFill>
                <a:latin typeface="+mn-lt"/>
                <a:ea typeface="+mn-ea"/>
                <a:cs typeface="+mn-cs"/>
              </a:rPr>
              <a:t>coastal versus other areas (</a:t>
            </a:r>
            <a:r>
              <a:rPr lang="en-GB" dirty="0" err="1" smtClean="0">
                <a:solidFill>
                  <a:prstClr val="black"/>
                </a:solidFill>
              </a:rPr>
              <a:t>EconomyWatch</a:t>
            </a:r>
            <a:r>
              <a:rPr lang="en-GB" dirty="0" smtClean="0">
                <a:solidFill>
                  <a:prstClr val="black"/>
                </a:solidFill>
              </a:rPr>
              <a:t>, </a:t>
            </a:r>
            <a:r>
              <a:rPr lang="en-GB" dirty="0" err="1" smtClean="0">
                <a:solidFill>
                  <a:prstClr val="black"/>
                </a:solidFill>
              </a:rPr>
              <a:t>n.d</a:t>
            </a:r>
            <a:r>
              <a:rPr lang="en-GB" dirty="0" smtClean="0">
                <a:solidFill>
                  <a:prstClr val="black"/>
                </a:solidFill>
              </a:rPr>
              <a:t>.)</a:t>
            </a:r>
            <a:r>
              <a:rPr lang="it-IT" sz="1200" kern="1200" dirty="0" smtClean="0">
                <a:solidFill>
                  <a:prstClr val="black"/>
                </a:solidFill>
                <a:latin typeface="+mn-lt"/>
                <a:ea typeface="+mn-ea"/>
                <a:cs typeface="+mn-cs"/>
              </a:rPr>
              <a:t>.</a:t>
            </a:r>
            <a:r>
              <a:rPr lang="it-IT" sz="1200" kern="1200" baseline="0" dirty="0" smtClean="0">
                <a:solidFill>
                  <a:prstClr val="black"/>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prstClr val="black"/>
              </a:solidFill>
              <a:latin typeface="+mn-lt"/>
              <a:ea typeface="+mn-ea"/>
              <a:cs typeface="+mn-cs"/>
            </a:endParaRPr>
          </a:p>
          <a:p>
            <a:r>
              <a:rPr lang="en-GB" sz="1200" kern="1200" dirty="0" smtClean="0">
                <a:solidFill>
                  <a:schemeClr val="tx1"/>
                </a:solidFill>
                <a:latin typeface="+mn-lt"/>
                <a:ea typeface="+mn-ea"/>
                <a:cs typeface="+mn-cs"/>
              </a:rPr>
              <a:t>The individual</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wine</a:t>
            </a:r>
            <a:r>
              <a:rPr lang="en-GB" sz="1200" kern="1200" baseline="0" dirty="0" smtClean="0">
                <a:solidFill>
                  <a:schemeClr val="tx1"/>
                </a:solidFill>
                <a:latin typeface="+mn-lt"/>
                <a:ea typeface="+mn-ea"/>
                <a:cs typeface="+mn-cs"/>
              </a:rPr>
              <a:t> consumption is </a:t>
            </a:r>
            <a:r>
              <a:rPr lang="en-GB" sz="1200" kern="1200" dirty="0" smtClean="0">
                <a:solidFill>
                  <a:schemeClr val="tx1"/>
                </a:solidFill>
                <a:latin typeface="+mn-lt"/>
                <a:ea typeface="+mn-ea"/>
                <a:cs typeface="+mn-cs"/>
              </a:rPr>
              <a:t>growing at an annual growth rate of </a:t>
            </a:r>
            <a:r>
              <a:rPr lang="en-GB" sz="1200" kern="1200" dirty="0" smtClean="0">
                <a:solidFill>
                  <a:schemeClr val="tx1"/>
                </a:solidFill>
                <a:latin typeface="+mn-lt"/>
                <a:ea typeface="+mn-ea"/>
                <a:cs typeface="+mn-cs"/>
              </a:rPr>
              <a:t>about 15</a:t>
            </a:r>
            <a:r>
              <a:rPr lang="en-GB"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Italian Trade Commission, 2010),</a:t>
            </a:r>
            <a:r>
              <a:rPr lang="it-IT" sz="1200" kern="1200" baseline="0" dirty="0" smtClean="0">
                <a:solidFill>
                  <a:schemeClr val="tx1"/>
                </a:solidFill>
                <a:latin typeface="+mn-lt"/>
                <a:ea typeface="+mn-ea"/>
                <a:cs typeface="+mn-cs"/>
              </a:rPr>
              <a:t> even though g</a:t>
            </a:r>
            <a:r>
              <a:rPr lang="it-IT" sz="1000" kern="1200" dirty="0" smtClean="0">
                <a:solidFill>
                  <a:prstClr val="black"/>
                </a:solidFill>
                <a:latin typeface="+mn-lt"/>
                <a:ea typeface="+mn-ea"/>
                <a:cs typeface="+mn-cs"/>
              </a:rPr>
              <a:t>rape wines are still less popular </a:t>
            </a:r>
            <a:r>
              <a:rPr lang="it-IT" sz="1000" kern="1200" dirty="0" smtClean="0">
                <a:solidFill>
                  <a:prstClr val="black"/>
                </a:solidFill>
                <a:latin typeface="+mn-lt"/>
                <a:ea typeface="+mn-ea"/>
                <a:cs typeface="+mn-cs"/>
              </a:rPr>
              <a:t>than </a:t>
            </a:r>
            <a:r>
              <a:rPr lang="it-IT" sz="1000" kern="1200" dirty="0" smtClean="0">
                <a:solidFill>
                  <a:prstClr val="black"/>
                </a:solidFill>
                <a:latin typeface="+mn-lt"/>
                <a:ea typeface="+mn-ea"/>
                <a:cs typeface="+mn-cs"/>
              </a:rPr>
              <a:t>rise wine and are reserved for special occasions only (</a:t>
            </a:r>
            <a:r>
              <a:rPr lang="en-GB" sz="1000" kern="1200" dirty="0" smtClean="0">
                <a:solidFill>
                  <a:schemeClr val="tx1"/>
                </a:solidFill>
                <a:latin typeface="+mn-lt"/>
                <a:ea typeface="+mn-ea"/>
                <a:cs typeface="+mn-cs"/>
              </a:rPr>
              <a:t>Agriculture and </a:t>
            </a:r>
            <a:r>
              <a:rPr lang="en-GB" sz="1000" kern="1200" dirty="0" err="1" smtClean="0">
                <a:solidFill>
                  <a:schemeClr val="tx1"/>
                </a:solidFill>
                <a:latin typeface="+mn-lt"/>
                <a:ea typeface="+mn-ea"/>
                <a:cs typeface="+mn-cs"/>
              </a:rPr>
              <a:t>Agri</a:t>
            </a:r>
            <a:r>
              <a:rPr lang="en-GB" sz="1000" kern="1200" dirty="0" smtClean="0">
                <a:solidFill>
                  <a:schemeClr val="tx1"/>
                </a:solidFill>
                <a:latin typeface="+mn-lt"/>
                <a:ea typeface="+mn-ea"/>
                <a:cs typeface="+mn-cs"/>
              </a:rPr>
              <a:t>-Food Canada, 2008)</a:t>
            </a:r>
          </a:p>
          <a:p>
            <a:endParaRPr lang="it-IT"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Since local Chinese</a:t>
            </a:r>
            <a:r>
              <a:rPr lang="en-GB" sz="1200" kern="1200" baseline="0" dirty="0" smtClean="0">
                <a:solidFill>
                  <a:schemeClr val="tx1"/>
                </a:solidFill>
                <a:latin typeface="+mn-lt"/>
                <a:ea typeface="+mn-ea"/>
                <a:cs typeface="+mn-cs"/>
              </a:rPr>
              <a:t> wines still lack diversity, t</a:t>
            </a:r>
            <a:r>
              <a:rPr lang="en-GB" sz="1200" kern="1200" dirty="0" smtClean="0">
                <a:solidFill>
                  <a:schemeClr val="tx1"/>
                </a:solidFill>
                <a:latin typeface="+mn-lt"/>
                <a:ea typeface="+mn-ea"/>
                <a:cs typeface="+mn-cs"/>
              </a:rPr>
              <a:t>he wide</a:t>
            </a:r>
            <a:r>
              <a:rPr lang="en-GB" sz="1200" kern="1200" baseline="0" dirty="0" smtClean="0">
                <a:solidFill>
                  <a:schemeClr val="tx1"/>
                </a:solidFill>
                <a:latin typeface="+mn-lt"/>
                <a:ea typeface="+mn-ea"/>
                <a:cs typeface="+mn-cs"/>
              </a:rPr>
              <a:t> range </a:t>
            </a:r>
            <a:r>
              <a:rPr lang="en-GB" sz="1200" kern="1200" dirty="0" smtClean="0">
                <a:solidFill>
                  <a:schemeClr val="tx1"/>
                </a:solidFill>
                <a:latin typeface="+mn-lt"/>
                <a:ea typeface="+mn-ea"/>
                <a:cs typeface="+mn-cs"/>
              </a:rPr>
              <a:t>of foreign wines offers more choices for consumers </a:t>
            </a:r>
            <a:r>
              <a:rPr lang="it-IT" sz="1200" kern="1200" dirty="0" smtClean="0">
                <a:solidFill>
                  <a:prstClr val="black"/>
                </a:solidFill>
                <a:latin typeface="+mn-lt"/>
                <a:ea typeface="+mn-ea"/>
                <a:cs typeface="+mn-cs"/>
              </a:rPr>
              <a:t>(</a:t>
            </a:r>
            <a:r>
              <a:rPr lang="en-GB" sz="1200" kern="1200" dirty="0" smtClean="0">
                <a:solidFill>
                  <a:schemeClr val="tx1"/>
                </a:solidFill>
                <a:latin typeface="+mn-lt"/>
                <a:ea typeface="+mn-ea"/>
                <a:cs typeface="+mn-cs"/>
              </a:rPr>
              <a:t>Agriculture and </a:t>
            </a:r>
            <a:r>
              <a:rPr lang="en-GB" sz="1200" kern="1200" dirty="0" err="1" smtClean="0">
                <a:solidFill>
                  <a:schemeClr val="tx1"/>
                </a:solidFill>
                <a:latin typeface="+mn-lt"/>
                <a:ea typeface="+mn-ea"/>
                <a:cs typeface="+mn-cs"/>
              </a:rPr>
              <a:t>Agri</a:t>
            </a:r>
            <a:r>
              <a:rPr lang="en-GB" sz="1200" kern="1200" dirty="0" smtClean="0">
                <a:solidFill>
                  <a:schemeClr val="tx1"/>
                </a:solidFill>
                <a:latin typeface="+mn-lt"/>
                <a:ea typeface="+mn-ea"/>
                <a:cs typeface="+mn-cs"/>
              </a:rPr>
              <a:t>-Food Canada, 2008).</a:t>
            </a:r>
            <a:endParaRPr lang="en-GB" dirty="0"/>
          </a:p>
        </p:txBody>
      </p:sp>
      <p:sp>
        <p:nvSpPr>
          <p:cNvPr id="4" name="Slide Number Placeholder 3"/>
          <p:cNvSpPr>
            <a:spLocks noGrp="1"/>
          </p:cNvSpPr>
          <p:nvPr>
            <p:ph type="sldNum" sz="quarter" idx="10"/>
          </p:nvPr>
        </p:nvSpPr>
        <p:spPr/>
        <p:txBody>
          <a:bodyPr/>
          <a:lstStyle/>
          <a:p>
            <a:fld id="{D9C8CFB3-EBE1-4EA7-BF9D-CE58F35334EA}"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Since 2001(when the country confirmed its commitment to financial liberalization and international integration) Vietnam has implemented structural reforms to modernize the economy and generate competitive export-driven industries which lead to a constant increase of GDP (</a:t>
            </a:r>
            <a:r>
              <a:rPr lang="en-GB" sz="1200" dirty="0" err="1" smtClean="0">
                <a:solidFill>
                  <a:prstClr val="black"/>
                </a:solidFill>
              </a:rPr>
              <a:t>EconomyWatch</a:t>
            </a:r>
            <a:r>
              <a:rPr lang="en-GB" dirty="0" smtClean="0">
                <a:solidFill>
                  <a:prstClr val="black"/>
                </a:solidFill>
              </a:rPr>
              <a:t>, </a:t>
            </a:r>
            <a:r>
              <a:rPr lang="en-GB" dirty="0" err="1" smtClean="0">
                <a:solidFill>
                  <a:prstClr val="black"/>
                </a:solidFill>
              </a:rPr>
              <a:t>n.d</a:t>
            </a:r>
            <a:r>
              <a:rPr lang="en-GB" dirty="0" smtClean="0">
                <a:solidFill>
                  <a:prstClr val="black"/>
                </a:solidFill>
              </a:rPr>
              <a:t>.)</a:t>
            </a:r>
            <a:r>
              <a:rPr lang="en-GB" sz="12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prstClr val="black"/>
                </a:solidFill>
                <a:latin typeface="+mn-lt"/>
                <a:ea typeface="+mn-ea"/>
                <a:cs typeface="+mn-cs"/>
              </a:rPr>
              <a:t>However, as of 2009 (world economic crisis) Vietnam suffered from lowered exports, higher unemployment, corporate bankruptcies and decreased foreign investment</a:t>
            </a:r>
            <a:r>
              <a:rPr lang="en-GB" sz="1200" kern="1200" baseline="0" dirty="0" smtClean="0">
                <a:solidFill>
                  <a:prstClr val="black"/>
                </a:solidFill>
                <a:latin typeface="+mn-lt"/>
                <a:ea typeface="+mn-ea"/>
                <a:cs typeface="+mn-cs"/>
              </a:rPr>
              <a:t> which caused a slow-down in GDP growth rates </a:t>
            </a:r>
            <a:r>
              <a:rPr lang="en-GB" sz="1200" kern="1200" dirty="0" smtClean="0">
                <a:solidFill>
                  <a:schemeClr val="tx1"/>
                </a:solidFill>
                <a:latin typeface="+mn-lt"/>
                <a:ea typeface="+mn-ea"/>
                <a:cs typeface="+mn-cs"/>
              </a:rPr>
              <a:t>(</a:t>
            </a:r>
            <a:r>
              <a:rPr lang="en-GB" sz="1200" dirty="0" err="1" smtClean="0">
                <a:solidFill>
                  <a:prstClr val="black"/>
                </a:solidFill>
              </a:rPr>
              <a:t>EconomyWatch</a:t>
            </a:r>
            <a:r>
              <a:rPr lang="en-GB" dirty="0" smtClean="0">
                <a:solidFill>
                  <a:prstClr val="black"/>
                </a:solidFill>
              </a:rPr>
              <a:t>, </a:t>
            </a:r>
            <a:r>
              <a:rPr lang="en-GB" dirty="0" err="1" smtClean="0">
                <a:solidFill>
                  <a:prstClr val="black"/>
                </a:solidFill>
              </a:rPr>
              <a:t>n.d</a:t>
            </a:r>
            <a:r>
              <a:rPr lang="en-GB" dirty="0" smtClean="0">
                <a:solidFill>
                  <a:prstClr val="black"/>
                </a:solidFill>
              </a:rPr>
              <a:t>.)</a:t>
            </a:r>
            <a:r>
              <a:rPr lang="en-GB" sz="1200" kern="1200" baseline="0" dirty="0" smtClean="0">
                <a:solidFill>
                  <a:prstClr val="black"/>
                </a:solidFill>
                <a:latin typeface="+mn-lt"/>
                <a:ea typeface="+mn-ea"/>
                <a:cs typeface="+mn-cs"/>
              </a:rPr>
              <a:t>. </a:t>
            </a:r>
            <a:endParaRPr lang="en-GB" sz="1200" kern="1200" dirty="0" smtClean="0">
              <a:solidFill>
                <a:prstClr val="black"/>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prstClr val="black"/>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wine market is growing</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due to an expanding medium to high population</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class</a:t>
            </a:r>
            <a:r>
              <a:rPr lang="en-GB" sz="1200" kern="1200" baseline="0" dirty="0" smtClean="0">
                <a:solidFill>
                  <a:schemeClr val="tx1"/>
                </a:solidFill>
                <a:latin typeface="+mn-lt"/>
                <a:ea typeface="+mn-ea"/>
                <a:cs typeface="+mn-cs"/>
              </a:rPr>
              <a:t> with increased available income. </a:t>
            </a:r>
            <a:r>
              <a:rPr lang="en-GB" sz="1200" kern="1200" dirty="0" smtClean="0">
                <a:solidFill>
                  <a:schemeClr val="tx1"/>
                </a:solidFill>
                <a:latin typeface="+mn-lt"/>
                <a:ea typeface="+mn-ea"/>
                <a:cs typeface="+mn-cs"/>
              </a:rPr>
              <a:t>Nevertheless</a:t>
            </a:r>
            <a:r>
              <a:rPr lang="en-GB" sz="1200" kern="1200" dirty="0" smtClean="0">
                <a:solidFill>
                  <a:schemeClr val="tx1"/>
                </a:solidFill>
                <a:latin typeface="+mn-lt"/>
                <a:ea typeface="+mn-ea"/>
                <a:cs typeface="+mn-cs"/>
              </a:rPr>
              <a:t>,</a:t>
            </a:r>
            <a:r>
              <a:rPr lang="en-GB" sz="1200" kern="1200" baseline="0" dirty="0" smtClean="0">
                <a:solidFill>
                  <a:schemeClr val="tx1"/>
                </a:solidFill>
                <a:latin typeface="+mn-lt"/>
                <a:ea typeface="+mn-ea"/>
                <a:cs typeface="+mn-cs"/>
              </a:rPr>
              <a:t> the wine consumption is still low compared to other Asian countries since b</a:t>
            </a:r>
            <a:r>
              <a:rPr lang="en-GB" sz="1200" kern="1200" dirty="0" smtClean="0">
                <a:solidFill>
                  <a:schemeClr val="tx1"/>
                </a:solidFill>
                <a:latin typeface="+mn-lt"/>
                <a:ea typeface="+mn-ea"/>
                <a:cs typeface="+mn-cs"/>
              </a:rPr>
              <a:t>eer, whisky and brandy are the preferred alcoholic beverages (</a:t>
            </a:r>
            <a:r>
              <a:rPr lang="en-GB" dirty="0" smtClean="0">
                <a:solidFill>
                  <a:prstClr val="black"/>
                </a:solidFill>
              </a:rPr>
              <a:t>Australian Government – </a:t>
            </a:r>
            <a:r>
              <a:rPr lang="en-GB" dirty="0" err="1" smtClean="0">
                <a:solidFill>
                  <a:prstClr val="black"/>
                </a:solidFill>
              </a:rPr>
              <a:t>Austrade</a:t>
            </a:r>
            <a:r>
              <a:rPr lang="en-GB" dirty="0" smtClean="0">
                <a:solidFill>
                  <a:prstClr val="black"/>
                </a:solidFill>
              </a:rPr>
              <a:t>, </a:t>
            </a:r>
            <a:r>
              <a:rPr lang="en-GB" dirty="0" err="1" smtClean="0">
                <a:solidFill>
                  <a:prstClr val="black"/>
                </a:solidFill>
              </a:rPr>
              <a:t>n.d</a:t>
            </a:r>
            <a:r>
              <a:rPr lang="en-GB" dirty="0" smtClean="0">
                <a:solidFill>
                  <a:prstClr val="black"/>
                </a:solidFill>
              </a:rPr>
              <a:t>.)</a:t>
            </a:r>
            <a:r>
              <a:rPr lang="en-GB" sz="1200" kern="1200" dirty="0" smtClean="0">
                <a:solidFill>
                  <a:schemeClr val="tx1"/>
                </a:solidFill>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D9C8CFB3-EBE1-4EA7-BF9D-CE58F35334EA}"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After</a:t>
            </a:r>
            <a:r>
              <a:rPr lang="en-GB" sz="1200" kern="1200" baseline="0" dirty="0" smtClean="0">
                <a:solidFill>
                  <a:schemeClr val="tx1"/>
                </a:solidFill>
                <a:latin typeface="+mn-lt"/>
                <a:ea typeface="+mn-ea"/>
                <a:cs typeface="+mn-cs"/>
              </a:rPr>
              <a:t> the economic boom in the 1970s Malaysia </a:t>
            </a:r>
            <a:r>
              <a:rPr lang="en-GB" sz="1200" kern="1200" dirty="0" smtClean="0">
                <a:solidFill>
                  <a:schemeClr val="tx1"/>
                </a:solidFill>
                <a:latin typeface="+mn-lt"/>
                <a:ea typeface="+mn-ea"/>
                <a:cs typeface="+mn-cs"/>
              </a:rPr>
              <a:t>developed into a multi-sector economy from a raw materials producer,</a:t>
            </a:r>
            <a:r>
              <a:rPr lang="en-GB" sz="1200" kern="1200" baseline="0" dirty="0" smtClean="0">
                <a:solidFill>
                  <a:schemeClr val="tx1"/>
                </a:solidFill>
                <a:latin typeface="+mn-lt"/>
                <a:ea typeface="+mn-ea"/>
                <a:cs typeface="+mn-cs"/>
              </a:rPr>
              <a:t> even though agriculture, forestry and mining are still developing as well. </a:t>
            </a: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Malaysia has </a:t>
            </a:r>
            <a:r>
              <a:rPr lang="en-GB" sz="1200" kern="1200" dirty="0" smtClean="0">
                <a:solidFill>
                  <a:schemeClr val="tx1"/>
                </a:solidFill>
                <a:latin typeface="+mn-lt"/>
                <a:ea typeface="+mn-ea"/>
                <a:cs typeface="+mn-cs"/>
              </a:rPr>
              <a:t>seen a </a:t>
            </a:r>
            <a:r>
              <a:rPr lang="en-GB" sz="1200" kern="1200" dirty="0" smtClean="0">
                <a:solidFill>
                  <a:schemeClr val="tx1"/>
                </a:solidFill>
                <a:latin typeface="+mn-lt"/>
                <a:ea typeface="+mn-ea"/>
                <a:cs typeface="+mn-cs"/>
              </a:rPr>
              <a:t>growth in GDP during the last years, however, the first three quarters of 2009 (world economic crisis) saw a significant decline in economic growth (</a:t>
            </a:r>
            <a:r>
              <a:rPr lang="en-GB" dirty="0" err="1" smtClean="0">
                <a:solidFill>
                  <a:prstClr val="black"/>
                </a:solidFill>
              </a:rPr>
              <a:t>EconomyWatch</a:t>
            </a:r>
            <a:r>
              <a:rPr lang="en-GB" dirty="0" smtClean="0">
                <a:solidFill>
                  <a:prstClr val="black"/>
                </a:solidFill>
              </a:rPr>
              <a:t>, </a:t>
            </a:r>
            <a:r>
              <a:rPr lang="en-GB" dirty="0" err="1" smtClean="0">
                <a:solidFill>
                  <a:prstClr val="black"/>
                </a:solidFill>
              </a:rPr>
              <a:t>n.d</a:t>
            </a:r>
            <a:r>
              <a:rPr lang="en-GB" dirty="0" smtClean="0">
                <a:solidFill>
                  <a:prstClr val="black"/>
                </a:solidFill>
              </a:rPr>
              <a:t>.)</a:t>
            </a:r>
            <a:r>
              <a:rPr lang="en-GB" sz="12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latin typeface="+mn-lt"/>
                <a:ea typeface="+mn-ea"/>
                <a:cs typeface="+mn-cs"/>
              </a:rPr>
              <a:t>Also,</a:t>
            </a:r>
            <a:r>
              <a:rPr lang="it-IT" sz="1200" kern="1200" baseline="0" dirty="0" smtClean="0">
                <a:solidFill>
                  <a:schemeClr val="tx1"/>
                </a:solidFill>
                <a:latin typeface="+mn-lt"/>
                <a:ea typeface="+mn-ea"/>
                <a:cs typeface="+mn-cs"/>
              </a:rPr>
              <a:t> the unemployment rate is slightly higher than the average unemployment rate of 4% in newly industrialized Asian economies (</a:t>
            </a:r>
            <a:r>
              <a:rPr lang="en-GB" dirty="0" err="1" smtClean="0">
                <a:solidFill>
                  <a:prstClr val="black"/>
                </a:solidFill>
              </a:rPr>
              <a:t>EconomyWatch</a:t>
            </a:r>
            <a:r>
              <a:rPr lang="en-GB" dirty="0" smtClean="0">
                <a:solidFill>
                  <a:prstClr val="black"/>
                </a:solidFill>
              </a:rPr>
              <a:t>, </a:t>
            </a:r>
            <a:r>
              <a:rPr lang="en-GB" dirty="0" err="1" smtClean="0">
                <a:solidFill>
                  <a:prstClr val="black"/>
                </a:solidFill>
              </a:rPr>
              <a:t>n.d</a:t>
            </a:r>
            <a:r>
              <a:rPr lang="en-GB" dirty="0" smtClean="0">
                <a:solidFill>
                  <a:prstClr val="black"/>
                </a:solidFill>
              </a:rPr>
              <a:t>.)</a:t>
            </a:r>
            <a:r>
              <a:rPr lang="en-GB" sz="1200" kern="1200" dirty="0" smtClean="0">
                <a:solidFill>
                  <a:schemeClr val="tx1"/>
                </a:solidFill>
                <a:latin typeface="+mn-lt"/>
                <a:ea typeface="+mn-ea"/>
                <a:cs typeface="+mn-cs"/>
              </a:rPr>
              <a:t>.</a:t>
            </a:r>
            <a:endParaRPr lang="en-GB" sz="1200" dirty="0" smtClean="0"/>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wine</a:t>
            </a:r>
            <a:r>
              <a:rPr lang="en-GB" sz="1200" kern="1200" baseline="0" dirty="0" smtClean="0">
                <a:solidFill>
                  <a:schemeClr val="tx1"/>
                </a:solidFill>
                <a:latin typeface="+mn-lt"/>
                <a:ea typeface="+mn-ea"/>
                <a:cs typeface="+mn-cs"/>
              </a:rPr>
              <a:t> market is growing even though p</a:t>
            </a:r>
            <a:r>
              <a:rPr lang="en-GB" sz="1200" kern="1200" dirty="0" smtClean="0">
                <a:solidFill>
                  <a:schemeClr val="tx1"/>
                </a:solidFill>
                <a:latin typeface="+mn-lt"/>
                <a:ea typeface="+mn-ea"/>
                <a:cs typeface="+mn-cs"/>
              </a:rPr>
              <a:t>reviously Malaysians have not been great wine drinkers.</a:t>
            </a: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reasons for the recent growth include: the</a:t>
            </a:r>
            <a:r>
              <a:rPr lang="en-GB" sz="1200" baseline="0" dirty="0" smtClean="0"/>
              <a:t> ec</a:t>
            </a:r>
            <a:r>
              <a:rPr lang="en-GB" sz="1200" dirty="0" smtClean="0"/>
              <a:t>onomic growth, more relaxed government policies, modern trends, increasing overseas travel and education, and the desire of internationally-educated graduates to retain lifestyles adopted while living abroad (</a:t>
            </a:r>
            <a:r>
              <a:rPr lang="en-GB" dirty="0" smtClean="0">
                <a:solidFill>
                  <a:prstClr val="black"/>
                </a:solidFill>
              </a:rPr>
              <a:t>Australian Government, - Australian Wine and Brandy </a:t>
            </a:r>
            <a:r>
              <a:rPr lang="en-GB" dirty="0" err="1" smtClean="0">
                <a:solidFill>
                  <a:prstClr val="black"/>
                </a:solidFill>
              </a:rPr>
              <a:t>Corperation</a:t>
            </a:r>
            <a:r>
              <a:rPr lang="en-GB" dirty="0" smtClean="0">
                <a:solidFill>
                  <a:prstClr val="black"/>
                </a:solidFill>
              </a:rPr>
              <a:t> </a:t>
            </a:r>
            <a:r>
              <a:rPr lang="en-GB" dirty="0" err="1" smtClean="0">
                <a:solidFill>
                  <a:prstClr val="black"/>
                </a:solidFill>
              </a:rPr>
              <a:t>n.d</a:t>
            </a:r>
            <a:r>
              <a:rPr lang="en-GB" dirty="0" smtClean="0">
                <a:solidFill>
                  <a:prstClr val="black"/>
                </a:solidFill>
              </a:rPr>
              <a:t>.)</a:t>
            </a:r>
            <a:r>
              <a:rPr lang="en-GB" sz="1200" dirty="0" smtClean="0"/>
              <a:t>.</a:t>
            </a:r>
            <a:r>
              <a:rPr lang="en-GB" sz="1200" baseline="0" dirty="0" smtClean="0"/>
              <a:t> </a:t>
            </a: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The fact</a:t>
            </a:r>
            <a:r>
              <a:rPr lang="it-IT" sz="1200" baseline="0" dirty="0" smtClean="0"/>
              <a:t> that Muslimes don’t drink alcolhol has a significant impact on the wine market since Muslimes account for </a:t>
            </a:r>
            <a:r>
              <a:rPr lang="it-IT" sz="1200" dirty="0" smtClean="0"/>
              <a:t>60% of Malaysia’s population. </a:t>
            </a:r>
            <a:br>
              <a:rPr lang="it-IT" sz="1200" dirty="0" smtClean="0"/>
            </a:br>
            <a:r>
              <a:rPr lang="it-IT" sz="1200" dirty="0" smtClean="0"/>
              <a:t>(MYDANS, S. (2010):</a:t>
            </a:r>
            <a:r>
              <a:rPr lang="it-IT" sz="1200" baseline="0" dirty="0" smtClean="0"/>
              <a:t> </a:t>
            </a:r>
            <a:r>
              <a:rPr lang="en-GB" sz="1200" b="0" i="0" kern="1200" dirty="0" smtClean="0">
                <a:solidFill>
                  <a:schemeClr val="tx1"/>
                </a:solidFill>
                <a:latin typeface="+mn-lt"/>
                <a:ea typeface="+mn-ea"/>
                <a:cs typeface="+mn-cs"/>
              </a:rPr>
              <a:t>Churches Attacked Amid </a:t>
            </a:r>
            <a:r>
              <a:rPr lang="en-GB" sz="1200" b="0" i="0" kern="1200" dirty="0" err="1" smtClean="0">
                <a:solidFill>
                  <a:schemeClr val="tx1"/>
                </a:solidFill>
                <a:latin typeface="+mn-lt"/>
                <a:ea typeface="+mn-ea"/>
                <a:cs typeface="+mn-cs"/>
              </a:rPr>
              <a:t>Furor</a:t>
            </a:r>
            <a:r>
              <a:rPr lang="en-GB" sz="1200" b="0" i="0" kern="1200" dirty="0" smtClean="0">
                <a:solidFill>
                  <a:schemeClr val="tx1"/>
                </a:solidFill>
                <a:latin typeface="+mn-lt"/>
                <a:ea typeface="+mn-ea"/>
                <a:cs typeface="+mn-cs"/>
              </a:rPr>
              <a:t> in Malaysia, retrieved</a:t>
            </a:r>
            <a:r>
              <a:rPr lang="en-GB" sz="1200" b="0" i="0" kern="1200" baseline="0" dirty="0" smtClean="0">
                <a:solidFill>
                  <a:schemeClr val="tx1"/>
                </a:solidFill>
                <a:latin typeface="+mn-lt"/>
                <a:ea typeface="+mn-ea"/>
                <a:cs typeface="+mn-cs"/>
              </a:rPr>
              <a:t> November 17</a:t>
            </a:r>
            <a:r>
              <a:rPr lang="en-GB" sz="1200" b="0" i="0" kern="1200" baseline="30000" dirty="0" smtClean="0">
                <a:solidFill>
                  <a:schemeClr val="tx1"/>
                </a:solidFill>
                <a:latin typeface="+mn-lt"/>
                <a:ea typeface="+mn-ea"/>
                <a:cs typeface="+mn-cs"/>
              </a:rPr>
              <a:t>th</a:t>
            </a:r>
            <a:r>
              <a:rPr lang="en-GB" sz="1200" b="0" i="0" kern="1200" baseline="0" dirty="0" smtClean="0">
                <a:solidFill>
                  <a:schemeClr val="tx1"/>
                </a:solidFill>
                <a:latin typeface="+mn-lt"/>
                <a:ea typeface="+mn-ea"/>
                <a:cs typeface="+mn-cs"/>
              </a:rPr>
              <a:t> 2010 from  </a:t>
            </a:r>
            <a:endParaRPr lang="en-GB"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hlinkClick r:id="rId3"/>
              </a:rPr>
              <a:t>http://www.nytimes.com/2010/01/11/world/asia/11malaysia.html</a:t>
            </a:r>
            <a:r>
              <a:rPr lang="en-GB"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Even</a:t>
            </a:r>
            <a:r>
              <a:rPr lang="it-IT" baseline="0" dirty="0" smtClean="0"/>
              <a:t> though the majority of wine is sold through supermarkets/hypermarkets, direct sales is also increasing. </a:t>
            </a:r>
          </a:p>
          <a:p>
            <a:pPr marL="0" marR="0" indent="0" algn="l" defTabSz="914400" rtl="0" eaLnBrk="1" fontAlgn="auto" latinLnBrk="0" hangingPunct="1">
              <a:lnSpc>
                <a:spcPct val="100000"/>
              </a:lnSpc>
              <a:spcBef>
                <a:spcPts val="0"/>
              </a:spcBef>
              <a:spcAft>
                <a:spcPts val="0"/>
              </a:spcAft>
              <a:buClrTx/>
              <a:buSzTx/>
              <a:buFontTx/>
              <a:buNone/>
              <a:tabLst/>
              <a:defRPr/>
            </a:pPr>
            <a:r>
              <a:rPr lang="it-IT" baseline="0" dirty="0" smtClean="0"/>
              <a:t>To support the market, restaurants and hotels organize wine tasting events which le</a:t>
            </a:r>
            <a:r>
              <a:rPr lang="en-GB" sz="1200" kern="1200" dirty="0" smtClean="0">
                <a:solidFill>
                  <a:schemeClr val="tx1"/>
                </a:solidFill>
                <a:latin typeface="+mn-lt"/>
                <a:ea typeface="+mn-ea"/>
                <a:cs typeface="+mn-cs"/>
              </a:rPr>
              <a:t>ad to higher awareness and appreciation of wines (</a:t>
            </a:r>
            <a:r>
              <a:rPr lang="en-GB" dirty="0" smtClean="0">
                <a:solidFill>
                  <a:prstClr val="black"/>
                </a:solidFill>
              </a:rPr>
              <a:t>Australian Government, - Australian Wine and Brandy </a:t>
            </a:r>
            <a:r>
              <a:rPr lang="en-GB" dirty="0" err="1" smtClean="0">
                <a:solidFill>
                  <a:prstClr val="black"/>
                </a:solidFill>
              </a:rPr>
              <a:t>Corperation</a:t>
            </a:r>
            <a:r>
              <a:rPr lang="en-GB" dirty="0" smtClean="0">
                <a:solidFill>
                  <a:prstClr val="black"/>
                </a:solidFill>
              </a:rPr>
              <a:t> </a:t>
            </a:r>
            <a:r>
              <a:rPr lang="en-GB" dirty="0" err="1" smtClean="0">
                <a:solidFill>
                  <a:prstClr val="black"/>
                </a:solidFill>
              </a:rPr>
              <a:t>n.d</a:t>
            </a:r>
            <a:r>
              <a:rPr lang="en-GB" dirty="0" smtClean="0">
                <a:solidFill>
                  <a:prstClr val="black"/>
                </a:solidFill>
              </a:rPr>
              <a:t>.)</a:t>
            </a:r>
            <a:r>
              <a:rPr lang="en-GB" sz="1200" kern="1200" dirty="0" smtClean="0">
                <a:solidFill>
                  <a:schemeClr val="tx1"/>
                </a:solidFill>
                <a:latin typeface="+mn-lt"/>
                <a:ea typeface="+mn-ea"/>
                <a:cs typeface="+mn-cs"/>
              </a:rPr>
              <a:t>.</a:t>
            </a:r>
            <a:r>
              <a:rPr lang="en-GB" sz="1200" kern="1200" baseline="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9C8CFB3-EBE1-4EA7-BF9D-CE58F35334EA}"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Indonesia’s population</a:t>
            </a:r>
            <a:r>
              <a:rPr lang="en-GB" sz="1200" kern="1200" baseline="0" dirty="0" smtClean="0">
                <a:solidFill>
                  <a:schemeClr val="tx1"/>
                </a:solidFill>
                <a:latin typeface="+mn-lt"/>
                <a:ea typeface="+mn-ea"/>
                <a:cs typeface="+mn-cs"/>
              </a:rPr>
              <a:t> reaches over</a:t>
            </a:r>
            <a:r>
              <a:rPr lang="en-GB" sz="1200" kern="1200" dirty="0" smtClean="0">
                <a:solidFill>
                  <a:schemeClr val="tx1"/>
                </a:solidFill>
                <a:latin typeface="+mn-lt"/>
                <a:ea typeface="+mn-ea"/>
                <a:cs typeface="+mn-cs"/>
              </a:rPr>
              <a:t> 230 million people and ranks</a:t>
            </a:r>
            <a:r>
              <a:rPr lang="en-GB" sz="1200" kern="1200" baseline="0" dirty="0" smtClean="0">
                <a:solidFill>
                  <a:schemeClr val="tx1"/>
                </a:solidFill>
                <a:latin typeface="+mn-lt"/>
                <a:ea typeface="+mn-ea"/>
                <a:cs typeface="+mn-cs"/>
              </a:rPr>
              <a:t> 4</a:t>
            </a:r>
            <a:r>
              <a:rPr lang="en-GB" sz="1200" kern="1200" baseline="30000" dirty="0" smtClean="0">
                <a:solidFill>
                  <a:schemeClr val="tx1"/>
                </a:solidFill>
                <a:latin typeface="+mn-lt"/>
                <a:ea typeface="+mn-ea"/>
                <a:cs typeface="+mn-cs"/>
              </a:rPr>
              <a:t>th</a:t>
            </a:r>
            <a:r>
              <a:rPr lang="en-GB" sz="1200" kern="1200" baseline="0" dirty="0" smtClean="0">
                <a:solidFill>
                  <a:schemeClr val="tx1"/>
                </a:solidFill>
                <a:latin typeface="+mn-lt"/>
                <a:ea typeface="+mn-ea"/>
                <a:cs typeface="+mn-cs"/>
              </a:rPr>
              <a:t> after China, India and the US. </a:t>
            </a:r>
            <a:endParaRPr lang="en-GB"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Poverty remains a</a:t>
            </a:r>
            <a:r>
              <a:rPr lang="en-GB" sz="1200" kern="1200" baseline="0" dirty="0" smtClean="0">
                <a:solidFill>
                  <a:schemeClr val="tx1"/>
                </a:solidFill>
                <a:latin typeface="+mn-lt"/>
                <a:ea typeface="+mn-ea"/>
                <a:cs typeface="+mn-cs"/>
              </a:rPr>
              <a:t> problematic issue for the country with a</a:t>
            </a:r>
            <a:r>
              <a:rPr lang="en-GB" sz="1200" kern="1200" dirty="0" smtClean="0">
                <a:solidFill>
                  <a:schemeClr val="tx1"/>
                </a:solidFill>
                <a:latin typeface="+mn-lt"/>
                <a:ea typeface="+mn-ea"/>
                <a:cs typeface="+mn-cs"/>
              </a:rPr>
              <a:t>round 53% of the population earning less than US$2 a day (</a:t>
            </a:r>
            <a:r>
              <a:rPr lang="en-GB" dirty="0" err="1" smtClean="0">
                <a:solidFill>
                  <a:prstClr val="black"/>
                </a:solidFill>
              </a:rPr>
              <a:t>EconomyWatch</a:t>
            </a:r>
            <a:r>
              <a:rPr lang="en-GB" dirty="0" smtClean="0">
                <a:solidFill>
                  <a:prstClr val="black"/>
                </a:solidFill>
              </a:rPr>
              <a:t>, </a:t>
            </a:r>
            <a:r>
              <a:rPr lang="en-GB" dirty="0" err="1" smtClean="0">
                <a:solidFill>
                  <a:prstClr val="black"/>
                </a:solidFill>
              </a:rPr>
              <a:t>n.d</a:t>
            </a:r>
            <a:r>
              <a:rPr lang="en-GB" dirty="0" smtClean="0">
                <a:solidFill>
                  <a:prstClr val="black"/>
                </a:solidFill>
              </a:rPr>
              <a:t>.)</a:t>
            </a:r>
            <a:r>
              <a:rPr lang="en-GB" sz="1200" kern="1200" dirty="0" smtClean="0">
                <a:solidFill>
                  <a:schemeClr val="tx1"/>
                </a:solidFill>
                <a:latin typeface="+mn-lt"/>
                <a:ea typeface="+mn-ea"/>
                <a:cs typeface="+mn-cs"/>
              </a:rPr>
              <a:t>.</a:t>
            </a:r>
            <a:r>
              <a:rPr lang="en-GB" sz="1200" kern="1200" baseline="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Even though Indonesia’s economy growth slowed down in 2007 &amp; 2008, </a:t>
            </a:r>
            <a:r>
              <a:rPr lang="en-GB" sz="1200" kern="1200" dirty="0" smtClean="0">
                <a:solidFill>
                  <a:schemeClr val="tx1"/>
                </a:solidFill>
                <a:latin typeface="+mn-lt"/>
                <a:ea typeface="+mn-ea"/>
                <a:cs typeface="+mn-cs"/>
              </a:rPr>
              <a:t>the country still recorded higher growth during the global financial crisis compared to the other countries – with an estimated 4.4% GDP growth in</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2009 (</a:t>
            </a:r>
            <a:r>
              <a:rPr lang="en-GB" dirty="0" err="1" smtClean="0">
                <a:solidFill>
                  <a:prstClr val="black"/>
                </a:solidFill>
              </a:rPr>
              <a:t>EconomyWatch</a:t>
            </a:r>
            <a:r>
              <a:rPr lang="en-GB" dirty="0" smtClean="0">
                <a:solidFill>
                  <a:prstClr val="black"/>
                </a:solidFill>
              </a:rPr>
              <a:t>, </a:t>
            </a:r>
            <a:r>
              <a:rPr lang="en-GB" dirty="0" err="1" smtClean="0">
                <a:solidFill>
                  <a:prstClr val="black"/>
                </a:solidFill>
              </a:rPr>
              <a:t>n.d</a:t>
            </a:r>
            <a:r>
              <a:rPr lang="en-GB" dirty="0" smtClean="0">
                <a:solidFill>
                  <a:prstClr val="black"/>
                </a:solidFill>
              </a:rPr>
              <a:t>.)</a:t>
            </a:r>
            <a:r>
              <a:rPr lang="en-GB" sz="1200" kern="1200" dirty="0" smtClean="0">
                <a:solidFill>
                  <a:schemeClr val="tx1"/>
                </a:solidFill>
                <a:latin typeface="+mn-lt"/>
                <a:ea typeface="+mn-ea"/>
                <a:cs typeface="+mn-cs"/>
              </a:rPr>
              <a:t>.</a:t>
            </a:r>
            <a:r>
              <a:rPr lang="en-GB" sz="1200" kern="1200" baseline="0" dirty="0" smtClean="0">
                <a:solidFill>
                  <a:schemeClr val="tx1"/>
                </a:solidFill>
                <a:latin typeface="+mn-lt"/>
                <a:ea typeface="+mn-ea"/>
                <a:cs typeface="+mn-cs"/>
              </a:rPr>
              <a:t> </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a:t>
            </a:r>
            <a:r>
              <a:rPr lang="en-GB" sz="1200" kern="1200" baseline="0" dirty="0" smtClean="0">
                <a:solidFill>
                  <a:schemeClr val="tx1"/>
                </a:solidFill>
                <a:latin typeface="+mn-lt"/>
                <a:ea typeface="+mn-ea"/>
                <a:cs typeface="+mn-cs"/>
              </a:rPr>
              <a:t> highest sales volume is found in  Bali </a:t>
            </a:r>
            <a:r>
              <a:rPr lang="en-GB" sz="1200" kern="1200" dirty="0" smtClean="0">
                <a:solidFill>
                  <a:schemeClr val="tx1"/>
                </a:solidFill>
                <a:latin typeface="+mn-lt"/>
                <a:ea typeface="+mn-ea"/>
                <a:cs typeface="+mn-cs"/>
              </a:rPr>
              <a:t>due to </a:t>
            </a:r>
            <a:r>
              <a:rPr lang="en-GB" sz="1200" kern="1200" dirty="0" smtClean="0">
                <a:solidFill>
                  <a:schemeClr val="tx1"/>
                </a:solidFill>
                <a:latin typeface="+mn-lt"/>
                <a:ea typeface="+mn-ea"/>
                <a:cs typeface="+mn-cs"/>
              </a:rPr>
              <a:t>the tourism</a:t>
            </a:r>
            <a:r>
              <a:rPr lang="en-GB" sz="1200" kern="1200" baseline="0" dirty="0" smtClean="0">
                <a:solidFill>
                  <a:schemeClr val="tx1"/>
                </a:solidFill>
                <a:latin typeface="+mn-lt"/>
                <a:ea typeface="+mn-ea"/>
                <a:cs typeface="+mn-cs"/>
              </a:rPr>
              <a:t> </a:t>
            </a:r>
            <a:r>
              <a:rPr lang="en-GB" sz="1200" kern="1200" baseline="0" dirty="0" smtClean="0">
                <a:solidFill>
                  <a:schemeClr val="tx1"/>
                </a:solidFill>
                <a:latin typeface="+mn-lt"/>
                <a:ea typeface="+mn-ea"/>
                <a:cs typeface="+mn-cs"/>
              </a:rPr>
              <a:t>industry. </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Alcohol distribution</a:t>
            </a:r>
            <a:r>
              <a:rPr lang="en-GB" sz="1200" baseline="0" dirty="0" smtClean="0"/>
              <a:t> remains strictly controlled, i.e. a</a:t>
            </a:r>
            <a:r>
              <a:rPr lang="en-GB" sz="1200" dirty="0" smtClean="0"/>
              <a:t>lcoholic drinks with an ethanol content greater than 5% </a:t>
            </a:r>
            <a:r>
              <a:rPr lang="en-GB" sz="1200" dirty="0" smtClean="0"/>
              <a:t>can only </a:t>
            </a:r>
            <a:r>
              <a:rPr lang="en-GB" sz="1200" dirty="0" smtClean="0"/>
              <a:t>be retailed and consumed through hotels (3, 4 and 5 star), specified restaurants, bar/pub/night clubs, duty free shops or certain places assigned by a mayor of the district (</a:t>
            </a:r>
            <a:r>
              <a:rPr lang="en-GB" dirty="0" smtClean="0">
                <a:solidFill>
                  <a:prstClr val="black"/>
                </a:solidFill>
              </a:rPr>
              <a:t>Australian Government, - Australian Wine and Brandy </a:t>
            </a:r>
            <a:r>
              <a:rPr lang="en-GB" dirty="0" err="1" smtClean="0">
                <a:solidFill>
                  <a:prstClr val="black"/>
                </a:solidFill>
              </a:rPr>
              <a:t>Corperation</a:t>
            </a:r>
            <a:r>
              <a:rPr lang="en-GB" dirty="0" smtClean="0">
                <a:solidFill>
                  <a:prstClr val="black"/>
                </a:solidFill>
              </a:rPr>
              <a:t> </a:t>
            </a:r>
            <a:r>
              <a:rPr lang="en-GB" dirty="0" err="1" smtClean="0">
                <a:solidFill>
                  <a:prstClr val="black"/>
                </a:solidFill>
              </a:rPr>
              <a:t>n.d</a:t>
            </a:r>
            <a:r>
              <a:rPr lang="en-GB" dirty="0" smtClean="0">
                <a:solidFill>
                  <a:prstClr val="black"/>
                </a:solidFill>
              </a:rPr>
              <a:t>.).</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a:t>
            </a:r>
          </a:p>
          <a:p>
            <a:endParaRPr lang="en-GB" dirty="0"/>
          </a:p>
        </p:txBody>
      </p:sp>
      <p:sp>
        <p:nvSpPr>
          <p:cNvPr id="4" name="Slide Number Placeholder 3"/>
          <p:cNvSpPr>
            <a:spLocks noGrp="1"/>
          </p:cNvSpPr>
          <p:nvPr>
            <p:ph type="sldNum" sz="quarter" idx="10"/>
          </p:nvPr>
        </p:nvSpPr>
        <p:spPr/>
        <p:txBody>
          <a:bodyPr/>
          <a:lstStyle/>
          <a:p>
            <a:fld id="{D9C8CFB3-EBE1-4EA7-BF9D-CE58F35334EA}"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Since the Philippines and its </a:t>
            </a:r>
            <a:r>
              <a:rPr lang="it-IT" dirty="0" smtClean="0"/>
              <a:t>neighboring </a:t>
            </a:r>
            <a:r>
              <a:rPr lang="it-IT" dirty="0" smtClean="0"/>
              <a:t>countries largely focus on different industries (and export</a:t>
            </a:r>
            <a:r>
              <a:rPr lang="it-IT" baseline="0" dirty="0" smtClean="0"/>
              <a:t>) they cannot be  considered as direct competitors </a:t>
            </a:r>
            <a:r>
              <a:rPr lang="it-IT" baseline="0" dirty="0" smtClean="0"/>
              <a:t>within </a:t>
            </a:r>
            <a:r>
              <a:rPr lang="it-IT" baseline="0" dirty="0" smtClean="0"/>
              <a:t>their key industries. </a:t>
            </a:r>
            <a:r>
              <a:rPr lang="it-IT" baseline="0" dirty="0" smtClean="0"/>
              <a:t>On the contrary, since </a:t>
            </a:r>
            <a:r>
              <a:rPr lang="it-IT" baseline="0" dirty="0" smtClean="0"/>
              <a:t>these countries also export into </a:t>
            </a:r>
            <a:r>
              <a:rPr lang="it-IT" baseline="0" dirty="0" smtClean="0"/>
              <a:t>neighboring countries, </a:t>
            </a:r>
            <a:r>
              <a:rPr lang="it-IT" baseline="0" dirty="0" smtClean="0"/>
              <a:t>they benefit from each other’s growth due to increased demand for imported goods.</a:t>
            </a:r>
          </a:p>
          <a:p>
            <a:endParaRPr lang="it-IT" baseline="0" dirty="0" smtClean="0"/>
          </a:p>
          <a:p>
            <a:r>
              <a:rPr lang="it-IT" baseline="0" dirty="0" smtClean="0"/>
              <a:t>Wine importers could benefit from the relative proximity of these countries. Once business and logistics have been established in one country, it will be more feasible to expand the business into </a:t>
            </a:r>
            <a:r>
              <a:rPr lang="it-IT" baseline="0" dirty="0" smtClean="0"/>
              <a:t>neighboring </a:t>
            </a:r>
            <a:r>
              <a:rPr lang="it-IT" baseline="0" dirty="0" smtClean="0"/>
              <a:t>countries. </a:t>
            </a:r>
          </a:p>
          <a:p>
            <a:r>
              <a:rPr lang="it-IT" baseline="0" dirty="0" smtClean="0"/>
              <a:t>The fact that competition from local wineries is low (</a:t>
            </a:r>
            <a:r>
              <a:rPr lang="it-IT" baseline="0" dirty="0" smtClean="0"/>
              <a:t>due to </a:t>
            </a:r>
            <a:r>
              <a:rPr lang="it-IT" baseline="0" dirty="0" smtClean="0"/>
              <a:t>mainly subtropical climate), presents a further strength of the region for wine importers. </a:t>
            </a:r>
            <a:endParaRPr lang="en-GB" dirty="0"/>
          </a:p>
        </p:txBody>
      </p:sp>
      <p:sp>
        <p:nvSpPr>
          <p:cNvPr id="4" name="Slide Number Placeholder 3"/>
          <p:cNvSpPr>
            <a:spLocks noGrp="1"/>
          </p:cNvSpPr>
          <p:nvPr>
            <p:ph type="sldNum" sz="quarter" idx="10"/>
          </p:nvPr>
        </p:nvSpPr>
        <p:spPr/>
        <p:txBody>
          <a:bodyPr/>
          <a:lstStyle/>
          <a:p>
            <a:fld id="{D9C8CFB3-EBE1-4EA7-BF9D-CE58F35334EA}" type="slidenum">
              <a:rPr lang="en-GB" smtClean="0"/>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sz="1000" kern="1200" dirty="0" smtClean="0">
                <a:solidFill>
                  <a:schemeClr val="tx1"/>
                </a:solidFill>
                <a:latin typeface="+mn-lt"/>
                <a:ea typeface="+mn-ea"/>
                <a:cs typeface="+mn-cs"/>
              </a:rPr>
              <a:t>Indonesia is</a:t>
            </a:r>
            <a:r>
              <a:rPr lang="it-IT" sz="1000" kern="1200" baseline="0" dirty="0" smtClean="0">
                <a:solidFill>
                  <a:schemeClr val="tx1"/>
                </a:solidFill>
                <a:latin typeface="+mn-lt"/>
                <a:ea typeface="+mn-ea"/>
                <a:cs typeface="+mn-cs"/>
              </a:rPr>
              <a:t> even considered to be the “new China” as location for labour-intensive industries: </a:t>
            </a:r>
            <a:r>
              <a:rPr lang="it-IT" sz="1000" kern="1200" dirty="0" smtClean="0">
                <a:solidFill>
                  <a:schemeClr val="tx1"/>
                </a:solidFill>
                <a:latin typeface="+mn-lt"/>
                <a:ea typeface="+mn-ea"/>
                <a:cs typeface="+mn-cs"/>
              </a:rPr>
              <a:t/>
            </a:r>
            <a:br>
              <a:rPr lang="it-IT" sz="1000" kern="1200" dirty="0" smtClean="0">
                <a:solidFill>
                  <a:schemeClr val="tx1"/>
                </a:solidFill>
                <a:latin typeface="+mn-lt"/>
                <a:ea typeface="+mn-ea"/>
                <a:cs typeface="+mn-cs"/>
              </a:rPr>
            </a:br>
            <a:r>
              <a:rPr lang="it-IT" sz="1000" kern="1200" dirty="0" smtClean="0">
                <a:solidFill>
                  <a:schemeClr val="tx1"/>
                </a:solidFill>
                <a:latin typeface="+mn-lt"/>
                <a:ea typeface="+mn-ea"/>
                <a:cs typeface="+mn-cs"/>
              </a:rPr>
              <a:t>“</a:t>
            </a:r>
            <a:r>
              <a:rPr lang="en-GB" sz="1000" kern="1200" dirty="0" smtClean="0">
                <a:solidFill>
                  <a:schemeClr val="tx1"/>
                </a:solidFill>
                <a:latin typeface="+mn-lt"/>
                <a:ea typeface="+mn-ea"/>
                <a:cs typeface="+mn-cs"/>
              </a:rPr>
              <a:t>Thanks to a strong economy, Indonesia capital markets this year have drawn more than $11.5 billion of net new foreign cash” (</a:t>
            </a:r>
            <a:r>
              <a:rPr lang="en-GB" sz="1000" kern="1200" dirty="0" err="1" smtClean="0">
                <a:solidFill>
                  <a:schemeClr val="tx1"/>
                </a:solidFill>
                <a:latin typeface="+mn-lt"/>
                <a:ea typeface="+mn-ea"/>
                <a:cs typeface="+mn-cs"/>
              </a:rPr>
              <a:t>Shameen</a:t>
            </a:r>
            <a:r>
              <a:rPr lang="en-GB" sz="1000" kern="1200" dirty="0" smtClean="0">
                <a:solidFill>
                  <a:schemeClr val="tx1"/>
                </a:solidFill>
                <a:latin typeface="+mn-lt"/>
                <a:ea typeface="+mn-ea"/>
                <a:cs typeface="+mn-cs"/>
              </a:rPr>
              <a:t>,</a:t>
            </a:r>
            <a:r>
              <a:rPr lang="en-GB" sz="1000" kern="1200" baseline="0" dirty="0" smtClean="0">
                <a:solidFill>
                  <a:schemeClr val="tx1"/>
                </a:solidFill>
                <a:latin typeface="+mn-lt"/>
                <a:ea typeface="+mn-ea"/>
                <a:cs typeface="+mn-cs"/>
              </a:rPr>
              <a:t> A. (2010): </a:t>
            </a:r>
            <a:r>
              <a:rPr lang="en-GB" sz="1000" i="1" kern="1200" baseline="0" dirty="0" smtClean="0">
                <a:solidFill>
                  <a:schemeClr val="tx1"/>
                </a:solidFill>
                <a:latin typeface="+mn-lt"/>
                <a:ea typeface="+mn-ea"/>
                <a:cs typeface="+mn-cs"/>
              </a:rPr>
              <a:t>Is Indonesia the new China?</a:t>
            </a:r>
            <a:r>
              <a:rPr lang="en-GB" sz="1000" kern="1200" baseline="0" dirty="0" smtClean="0">
                <a:solidFill>
                  <a:schemeClr val="tx1"/>
                </a:solidFill>
                <a:latin typeface="+mn-lt"/>
                <a:ea typeface="+mn-ea"/>
                <a:cs typeface="+mn-cs"/>
              </a:rPr>
              <a:t> Retrieved November 20</a:t>
            </a:r>
            <a:r>
              <a:rPr lang="en-GB" sz="1000" kern="1200" baseline="30000" dirty="0" smtClean="0">
                <a:solidFill>
                  <a:schemeClr val="tx1"/>
                </a:solidFill>
                <a:latin typeface="+mn-lt"/>
                <a:ea typeface="+mn-ea"/>
                <a:cs typeface="+mn-cs"/>
              </a:rPr>
              <a:t>th</a:t>
            </a:r>
            <a:r>
              <a:rPr lang="en-GB" sz="1000" kern="1200" baseline="0" dirty="0" smtClean="0">
                <a:solidFill>
                  <a:schemeClr val="tx1"/>
                </a:solidFill>
                <a:latin typeface="+mn-lt"/>
                <a:ea typeface="+mn-ea"/>
                <a:cs typeface="+mn-cs"/>
              </a:rPr>
              <a:t> 2010, from </a:t>
            </a:r>
            <a:endParaRPr lang="en-GB" sz="1000" kern="1200" dirty="0" smtClean="0">
              <a:solidFill>
                <a:schemeClr val="tx1"/>
              </a:solidFill>
              <a:latin typeface="+mn-lt"/>
              <a:ea typeface="+mn-ea"/>
              <a:cs typeface="+mn-cs"/>
            </a:endParaRPr>
          </a:p>
          <a:p>
            <a:r>
              <a:rPr lang="en-GB" sz="1000" dirty="0" smtClean="0">
                <a:hlinkClick r:id="rId3"/>
              </a:rPr>
              <a:t>http://online.barrons.com/article/SB50001424052970203989704575532250934303576.html</a:t>
            </a:r>
            <a:r>
              <a:rPr lang="en-GB" sz="1000" dirty="0" smtClean="0"/>
              <a:t>)</a:t>
            </a:r>
          </a:p>
          <a:p>
            <a:endParaRPr lang="it-IT" sz="1000" kern="1200" dirty="0" smtClean="0">
              <a:solidFill>
                <a:schemeClr val="tx1"/>
              </a:solidFill>
              <a:latin typeface="+mn-lt"/>
              <a:ea typeface="+mn-ea"/>
              <a:cs typeface="+mn-cs"/>
            </a:endParaRPr>
          </a:p>
          <a:p>
            <a:r>
              <a:rPr lang="it-IT" sz="1000" kern="1200" dirty="0" smtClean="0">
                <a:solidFill>
                  <a:schemeClr val="tx1"/>
                </a:solidFill>
                <a:latin typeface="+mn-lt"/>
                <a:ea typeface="+mn-ea"/>
                <a:cs typeface="+mn-cs"/>
              </a:rPr>
              <a:t>The tourism industries</a:t>
            </a:r>
            <a:r>
              <a:rPr lang="it-IT" sz="1000" kern="1200" baseline="0" dirty="0" smtClean="0">
                <a:solidFill>
                  <a:schemeClr val="tx1"/>
                </a:solidFill>
                <a:latin typeface="+mn-lt"/>
                <a:ea typeface="+mn-ea"/>
                <a:cs typeface="+mn-cs"/>
              </a:rPr>
              <a:t> might compete for foreign tourists despite the countries cultural and natural diversities due to </a:t>
            </a:r>
            <a:r>
              <a:rPr lang="it-IT" sz="1000" kern="1200" baseline="0" dirty="0" smtClean="0">
                <a:solidFill>
                  <a:schemeClr val="tx1"/>
                </a:solidFill>
                <a:latin typeface="+mn-lt"/>
                <a:ea typeface="+mn-ea"/>
                <a:cs typeface="+mn-cs"/>
              </a:rPr>
              <a:t>similar </a:t>
            </a:r>
            <a:r>
              <a:rPr lang="it-IT" sz="1000" kern="1200" baseline="0" dirty="0" smtClean="0">
                <a:solidFill>
                  <a:schemeClr val="tx1"/>
                </a:solidFill>
                <a:latin typeface="+mn-lt"/>
                <a:ea typeface="+mn-ea"/>
                <a:cs typeface="+mn-cs"/>
              </a:rPr>
              <a:t>offers for holiday packages (beach holidays etc). </a:t>
            </a:r>
          </a:p>
          <a:p>
            <a:endParaRPr lang="it-IT" sz="1000" kern="1200" baseline="0" dirty="0" smtClean="0">
              <a:solidFill>
                <a:schemeClr val="tx1"/>
              </a:solidFill>
              <a:latin typeface="+mn-lt"/>
              <a:ea typeface="+mn-ea"/>
              <a:cs typeface="+mn-cs"/>
            </a:endParaRPr>
          </a:p>
          <a:p>
            <a:r>
              <a:rPr lang="it-IT" sz="1000" kern="1200" dirty="0" smtClean="0">
                <a:solidFill>
                  <a:schemeClr val="tx1"/>
                </a:solidFill>
                <a:latin typeface="+mn-lt"/>
                <a:ea typeface="+mn-ea"/>
                <a:cs typeface="+mn-cs"/>
              </a:rPr>
              <a:t>The</a:t>
            </a:r>
            <a:r>
              <a:rPr lang="it-IT" sz="1000" kern="1200" baseline="0" dirty="0" smtClean="0">
                <a:solidFill>
                  <a:schemeClr val="tx1"/>
                </a:solidFill>
                <a:latin typeface="+mn-lt"/>
                <a:ea typeface="+mn-ea"/>
                <a:cs typeface="+mn-cs"/>
              </a:rPr>
              <a:t> textile industry is one of the </a:t>
            </a:r>
            <a:r>
              <a:rPr lang="it-IT" sz="1000" kern="1200" dirty="0" smtClean="0">
                <a:solidFill>
                  <a:schemeClr val="tx1"/>
                </a:solidFill>
                <a:latin typeface="+mn-lt"/>
                <a:ea typeface="+mn-ea"/>
                <a:cs typeface="+mn-cs"/>
              </a:rPr>
              <a:t>major industries in the Philippines, China, and Indonesia </a:t>
            </a:r>
            <a:r>
              <a:rPr lang="en-GB" sz="1000" kern="1200" dirty="0" smtClean="0">
                <a:solidFill>
                  <a:schemeClr val="tx1"/>
                </a:solidFill>
                <a:latin typeface="+mn-lt"/>
                <a:ea typeface="+mn-ea"/>
                <a:cs typeface="+mn-cs"/>
              </a:rPr>
              <a:t>(</a:t>
            </a:r>
            <a:r>
              <a:rPr lang="en-GB" sz="1000" dirty="0" err="1" smtClean="0">
                <a:solidFill>
                  <a:prstClr val="black"/>
                </a:solidFill>
              </a:rPr>
              <a:t>EconomyWatch</a:t>
            </a:r>
            <a:r>
              <a:rPr lang="en-GB" sz="1000" dirty="0" smtClean="0">
                <a:solidFill>
                  <a:prstClr val="black"/>
                </a:solidFill>
              </a:rPr>
              <a:t>, </a:t>
            </a:r>
            <a:r>
              <a:rPr lang="en-GB" sz="1000" dirty="0" err="1" smtClean="0">
                <a:solidFill>
                  <a:prstClr val="black"/>
                </a:solidFill>
              </a:rPr>
              <a:t>n.d</a:t>
            </a:r>
            <a:r>
              <a:rPr lang="en-GB" sz="1000" dirty="0" smtClean="0">
                <a:solidFill>
                  <a:prstClr val="black"/>
                </a:solidFill>
              </a:rPr>
              <a:t>.)</a:t>
            </a:r>
            <a:r>
              <a:rPr lang="en-GB" sz="1000" kern="1200" dirty="0" smtClean="0">
                <a:solidFill>
                  <a:schemeClr val="tx1"/>
                </a:solidFill>
                <a:latin typeface="+mn-lt"/>
                <a:ea typeface="+mn-ea"/>
                <a:cs typeface="+mn-cs"/>
              </a:rPr>
              <a:t>.</a:t>
            </a:r>
            <a:endParaRPr lang="it-IT" sz="1000" kern="1200" dirty="0" smtClean="0">
              <a:solidFill>
                <a:schemeClr val="tx1"/>
              </a:solidFill>
              <a:latin typeface="+mn-lt"/>
              <a:ea typeface="+mn-ea"/>
              <a:cs typeface="+mn-cs"/>
            </a:endParaRPr>
          </a:p>
          <a:p>
            <a:endParaRPr lang="it-IT" sz="1000" kern="1200" dirty="0" smtClean="0">
              <a:solidFill>
                <a:schemeClr val="tx1"/>
              </a:solidFill>
              <a:latin typeface="+mn-lt"/>
              <a:ea typeface="+mn-ea"/>
              <a:cs typeface="+mn-cs"/>
            </a:endParaRPr>
          </a:p>
          <a:p>
            <a:r>
              <a:rPr lang="it-IT" sz="1000" kern="1200" dirty="0" smtClean="0">
                <a:solidFill>
                  <a:schemeClr val="tx1"/>
                </a:solidFill>
                <a:latin typeface="+mn-lt"/>
                <a:ea typeface="+mn-ea"/>
                <a:cs typeface="+mn-cs"/>
              </a:rPr>
              <a:t>In</a:t>
            </a:r>
            <a:r>
              <a:rPr lang="it-IT" sz="1000" kern="1200" baseline="0" dirty="0" smtClean="0">
                <a:solidFill>
                  <a:schemeClr val="tx1"/>
                </a:solidFill>
                <a:latin typeface="+mn-lt"/>
                <a:ea typeface="+mn-ea"/>
                <a:cs typeface="+mn-cs"/>
              </a:rPr>
              <a:t> the future some competition might come from low price wine imports from China, especially for price sensitive market segments. </a:t>
            </a:r>
            <a:endParaRPr lang="it-IT" sz="10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9C8CFB3-EBE1-4EA7-BF9D-CE58F35334EA}"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0235B53-9CFD-48AA-9472-80197ACD3C4F}" type="datetimeFigureOut">
              <a:rPr lang="en-US" smtClean="0"/>
              <a:pPr/>
              <a:t>11/22/2010</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9320A347-EEAB-4127-81CA-1BC64FEA17ED}"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235B53-9CFD-48AA-9472-80197ACD3C4F}" type="datetimeFigureOut">
              <a:rPr lang="en-US" smtClean="0"/>
              <a:pPr/>
              <a:t>11/22/2010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320A347-EEAB-4127-81CA-1BC64FEA17E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235B53-9CFD-48AA-9472-80197ACD3C4F}" type="datetimeFigureOut">
              <a:rPr lang="en-US" smtClean="0"/>
              <a:pPr/>
              <a:t>11/22/2010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320A347-EEAB-4127-81CA-1BC64FEA17E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235B53-9CFD-48AA-9472-80197ACD3C4F}" type="datetimeFigureOut">
              <a:rPr lang="en-US" smtClean="0"/>
              <a:pPr/>
              <a:t>11/22/2010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320A347-EEAB-4127-81CA-1BC64FEA17E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0235B53-9CFD-48AA-9472-80197ACD3C4F}" type="datetimeFigureOut">
              <a:rPr lang="en-US" smtClean="0"/>
              <a:pPr/>
              <a:t>11/22/2010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320A347-EEAB-4127-81CA-1BC64FEA17ED}"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235B53-9CFD-48AA-9472-80197ACD3C4F}" type="datetimeFigureOut">
              <a:rPr lang="en-US" smtClean="0"/>
              <a:pPr/>
              <a:t>11/22/2010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320A347-EEAB-4127-81CA-1BC64FEA17E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0235B53-9CFD-48AA-9472-80197ACD3C4F}" type="datetimeFigureOut">
              <a:rPr lang="en-US" smtClean="0"/>
              <a:pPr/>
              <a:t>11/22/2010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9320A347-EEAB-4127-81CA-1BC64FEA17E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0235B53-9CFD-48AA-9472-80197ACD3C4F}" type="datetimeFigureOut">
              <a:rPr lang="en-US" smtClean="0"/>
              <a:pPr/>
              <a:t>11/22/2010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9320A347-EEAB-4127-81CA-1BC64FEA17E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0235B53-9CFD-48AA-9472-80197ACD3C4F}" type="datetimeFigureOut">
              <a:rPr lang="en-US" smtClean="0"/>
              <a:pPr/>
              <a:t>11/22/2010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9320A347-EEAB-4127-81CA-1BC64FEA17ED}"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235B53-9CFD-48AA-9472-80197ACD3C4F}" type="datetimeFigureOut">
              <a:rPr lang="en-US" smtClean="0"/>
              <a:pPr/>
              <a:t>11/22/2010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320A347-EEAB-4127-81CA-1BC64FEA17E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0235B53-9CFD-48AA-9472-80197ACD3C4F}" type="datetimeFigureOut">
              <a:rPr lang="en-US" smtClean="0"/>
              <a:pPr/>
              <a:t>11/22/2010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320A347-EEAB-4127-81CA-1BC64FEA17ED}"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0235B53-9CFD-48AA-9472-80197ACD3C4F}" type="datetimeFigureOut">
              <a:rPr lang="en-US" smtClean="0"/>
              <a:pPr/>
              <a:t>11/22/2010</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320A347-EEAB-4127-81CA-1BC64FEA17ED}"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1614994"/>
            <a:ext cx="7786710" cy="1472184"/>
          </a:xfrm>
        </p:spPr>
        <p:txBody>
          <a:bodyPr>
            <a:normAutofit/>
          </a:bodyPr>
          <a:lstStyle/>
          <a:p>
            <a:r>
              <a:rPr lang="it-IT" sz="3600" dirty="0" smtClean="0"/>
              <a:t>Business Opportunity </a:t>
            </a:r>
            <a:br>
              <a:rPr lang="it-IT" sz="3600" dirty="0" smtClean="0"/>
            </a:br>
            <a:r>
              <a:rPr lang="it-IT" sz="3600" dirty="0" smtClean="0"/>
              <a:t>in the Philippines</a:t>
            </a:r>
            <a:endParaRPr lang="en-GB" sz="3600" dirty="0"/>
          </a:p>
        </p:txBody>
      </p:sp>
      <p:sp>
        <p:nvSpPr>
          <p:cNvPr id="3" name="Subtitle 2"/>
          <p:cNvSpPr>
            <a:spLocks noGrp="1"/>
          </p:cNvSpPr>
          <p:nvPr>
            <p:ph type="subTitle" idx="1"/>
          </p:nvPr>
        </p:nvSpPr>
        <p:spPr>
          <a:xfrm>
            <a:off x="1357290" y="3105160"/>
            <a:ext cx="7406640" cy="1752600"/>
          </a:xfrm>
        </p:spPr>
        <p:txBody>
          <a:bodyPr/>
          <a:lstStyle/>
          <a:p>
            <a:r>
              <a:rPr lang="it-IT" dirty="0" smtClean="0"/>
              <a:t/>
            </a:r>
            <a:br>
              <a:rPr lang="it-IT" dirty="0" smtClean="0"/>
            </a:br>
            <a:r>
              <a:rPr lang="it-IT" b="1" i="1" dirty="0" smtClean="0">
                <a:latin typeface="Bradley Hand ITC" pitchFamily="66" charset="0"/>
              </a:rPr>
              <a:t>California Grapes</a:t>
            </a:r>
            <a:r>
              <a:rPr lang="it-IT" i="1" dirty="0" smtClean="0">
                <a:latin typeface="Bradley Hand ITC" pitchFamily="66" charset="0"/>
              </a:rPr>
              <a:t/>
            </a:r>
            <a:br>
              <a:rPr lang="it-IT" i="1" dirty="0" smtClean="0">
                <a:latin typeface="Bradley Hand ITC" pitchFamily="66" charset="0"/>
              </a:rPr>
            </a:br>
            <a:r>
              <a:rPr lang="it-IT" dirty="0" smtClean="0"/>
              <a:t>Californian Wine Export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500050"/>
            <a:ext cx="7719274" cy="1143000"/>
          </a:xfrm>
        </p:spPr>
        <p:txBody>
          <a:bodyPr>
            <a:normAutofit fontScale="90000"/>
          </a:bodyPr>
          <a:lstStyle/>
          <a:p>
            <a:r>
              <a:rPr lang="it-IT" dirty="0" smtClean="0"/>
              <a:t>Complementing Strengths in Philippines &amp; its </a:t>
            </a:r>
            <a:r>
              <a:rPr lang="it-IT" dirty="0" smtClean="0"/>
              <a:t>N</a:t>
            </a:r>
            <a:r>
              <a:rPr lang="it-IT" dirty="0" smtClean="0"/>
              <a:t>eighbors </a:t>
            </a:r>
            <a:r>
              <a:rPr lang="it-IT" dirty="0" smtClean="0"/>
              <a:t/>
            </a:r>
            <a:br>
              <a:rPr lang="it-IT" dirty="0" smtClean="0"/>
            </a:br>
            <a:endParaRPr lang="en-GB" dirty="0"/>
          </a:p>
        </p:txBody>
      </p:sp>
      <p:sp>
        <p:nvSpPr>
          <p:cNvPr id="3" name="TextBox 2"/>
          <p:cNvSpPr txBox="1"/>
          <p:nvPr/>
        </p:nvSpPr>
        <p:spPr>
          <a:xfrm>
            <a:off x="1357290" y="1920469"/>
            <a:ext cx="7500990" cy="4508927"/>
          </a:xfrm>
          <a:prstGeom prst="rect">
            <a:avLst/>
          </a:prstGeom>
          <a:noFill/>
        </p:spPr>
        <p:txBody>
          <a:bodyPr wrap="square" rtlCol="0">
            <a:spAutoFit/>
          </a:bodyPr>
          <a:lstStyle/>
          <a:p>
            <a:pPr marL="274638" indent="-274638">
              <a:spcBef>
                <a:spcPts val="600"/>
              </a:spcBef>
              <a:buFont typeface="Arial" pitchFamily="34" charset="0"/>
              <a:buChar char="•"/>
            </a:pPr>
            <a:r>
              <a:rPr lang="it-IT" dirty="0" smtClean="0">
                <a:latin typeface="+mj-lt"/>
              </a:rPr>
              <a:t>Countries largely focus on different industries &amp; export, </a:t>
            </a:r>
            <a:br>
              <a:rPr lang="it-IT" dirty="0" smtClean="0">
                <a:latin typeface="+mj-lt"/>
              </a:rPr>
            </a:br>
            <a:r>
              <a:rPr lang="it-IT" dirty="0" smtClean="0">
                <a:latin typeface="+mj-lt"/>
              </a:rPr>
              <a:t>i.e.  Philippines and its </a:t>
            </a:r>
            <a:r>
              <a:rPr lang="it-IT" dirty="0" smtClean="0">
                <a:latin typeface="+mj-lt"/>
              </a:rPr>
              <a:t>neighbors </a:t>
            </a:r>
            <a:r>
              <a:rPr lang="it-IT" dirty="0" smtClean="0">
                <a:latin typeface="+mj-lt"/>
              </a:rPr>
              <a:t>boom as a region </a:t>
            </a:r>
          </a:p>
          <a:p>
            <a:pPr marL="274638" indent="-274638">
              <a:spcBef>
                <a:spcPts val="600"/>
              </a:spcBef>
              <a:buFont typeface="Arial" pitchFamily="34" charset="0"/>
              <a:buChar char="•"/>
            </a:pPr>
            <a:r>
              <a:rPr lang="it-IT" dirty="0" smtClean="0">
                <a:latin typeface="+mj-lt"/>
              </a:rPr>
              <a:t>Countries benefit from each other’s growth due to growing export/import possibilities between these countries </a:t>
            </a:r>
          </a:p>
          <a:p>
            <a:pPr marL="274638" indent="-274638">
              <a:spcBef>
                <a:spcPts val="600"/>
              </a:spcBef>
              <a:buFont typeface="Arial" pitchFamily="34" charset="0"/>
              <a:buChar char="•"/>
            </a:pPr>
            <a:endParaRPr lang="it-IT" dirty="0" smtClean="0">
              <a:latin typeface="+mj-lt"/>
            </a:endParaRPr>
          </a:p>
          <a:p>
            <a:pPr marL="274638" indent="-274638">
              <a:spcBef>
                <a:spcPts val="600"/>
              </a:spcBef>
            </a:pPr>
            <a:r>
              <a:rPr lang="it-IT" b="1" dirty="0" smtClean="0">
                <a:latin typeface="+mj-lt"/>
              </a:rPr>
              <a:t>Wine import:</a:t>
            </a:r>
          </a:p>
          <a:p>
            <a:pPr marL="274638" indent="-274638">
              <a:spcBef>
                <a:spcPts val="600"/>
              </a:spcBef>
              <a:buFont typeface="Arial" pitchFamily="34" charset="0"/>
              <a:buChar char="•"/>
            </a:pPr>
            <a:r>
              <a:rPr lang="it-IT" dirty="0" smtClean="0">
                <a:latin typeface="+mj-lt"/>
              </a:rPr>
              <a:t>Relative proximity of these countries,</a:t>
            </a:r>
            <a:br>
              <a:rPr lang="it-IT" dirty="0" smtClean="0">
                <a:latin typeface="+mj-lt"/>
              </a:rPr>
            </a:br>
            <a:r>
              <a:rPr lang="it-IT" dirty="0" smtClean="0">
                <a:latin typeface="+mj-lt"/>
              </a:rPr>
              <a:t>i.e. Logistically beneficial to import in Philippines </a:t>
            </a:r>
            <a:r>
              <a:rPr lang="it-IT" dirty="0" smtClean="0">
                <a:latin typeface="+mj-lt"/>
              </a:rPr>
              <a:t>neighboring </a:t>
            </a:r>
            <a:r>
              <a:rPr lang="it-IT" dirty="0" smtClean="0">
                <a:latin typeface="+mj-lt"/>
              </a:rPr>
              <a:t>countries</a:t>
            </a:r>
          </a:p>
          <a:p>
            <a:pPr marL="274638" indent="-274638">
              <a:spcBef>
                <a:spcPts val="600"/>
              </a:spcBef>
              <a:buFont typeface="Arial" pitchFamily="34" charset="0"/>
              <a:buChar char="•"/>
            </a:pPr>
            <a:r>
              <a:rPr lang="it-IT" dirty="0" smtClean="0">
                <a:latin typeface="+mj-lt"/>
              </a:rPr>
              <a:t>Region largely depends on wine imports:</a:t>
            </a:r>
            <a:br>
              <a:rPr lang="it-IT" dirty="0" smtClean="0">
                <a:latin typeface="+mj-lt"/>
              </a:rPr>
            </a:br>
            <a:r>
              <a:rPr lang="it-IT" dirty="0" smtClean="0">
                <a:latin typeface="+mj-lt"/>
              </a:rPr>
              <a:t>competition from local wineries and wineries from </a:t>
            </a:r>
            <a:r>
              <a:rPr lang="it-IT" dirty="0" smtClean="0">
                <a:latin typeface="+mj-lt"/>
              </a:rPr>
              <a:t>neighboring </a:t>
            </a:r>
            <a:r>
              <a:rPr lang="it-IT" dirty="0" smtClean="0">
                <a:latin typeface="+mj-lt"/>
              </a:rPr>
              <a:t>countries, except China, is low) </a:t>
            </a:r>
            <a:br>
              <a:rPr lang="it-IT" dirty="0" smtClean="0">
                <a:latin typeface="+mj-lt"/>
              </a:rPr>
            </a:br>
            <a:endParaRPr lang="it-IT" dirty="0" smtClean="0">
              <a:latin typeface="+mj-lt"/>
            </a:endParaRPr>
          </a:p>
          <a:p>
            <a:pPr marL="274638" indent="-274638">
              <a:spcBef>
                <a:spcPts val="600"/>
              </a:spcBef>
              <a:buFont typeface="Arial" pitchFamily="34" charset="0"/>
              <a:buChar char="•"/>
            </a:pPr>
            <a:endParaRPr lang="it-IT" dirty="0" smtClean="0">
              <a:latin typeface="+mj-lt"/>
            </a:endParaRPr>
          </a:p>
          <a:p>
            <a:pPr marL="274638" indent="-274638">
              <a:spcBef>
                <a:spcPts val="600"/>
              </a:spcBef>
              <a:buFont typeface="Arial" pitchFamily="34" charset="0"/>
              <a:buChar char="•"/>
            </a:pPr>
            <a:endParaRPr lang="it-IT" dirty="0" smtClean="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Competing Strengths in Philippines &amp; its </a:t>
            </a:r>
            <a:r>
              <a:rPr lang="it-IT" dirty="0" smtClean="0"/>
              <a:t>N</a:t>
            </a:r>
            <a:r>
              <a:rPr lang="it-IT" dirty="0" smtClean="0"/>
              <a:t>eighbors</a:t>
            </a:r>
            <a:endParaRPr lang="en-GB" dirty="0"/>
          </a:p>
        </p:txBody>
      </p:sp>
      <p:sp>
        <p:nvSpPr>
          <p:cNvPr id="3" name="TextBox 2"/>
          <p:cNvSpPr txBox="1"/>
          <p:nvPr/>
        </p:nvSpPr>
        <p:spPr>
          <a:xfrm>
            <a:off x="1357290" y="1984142"/>
            <a:ext cx="7500990" cy="4185761"/>
          </a:xfrm>
          <a:prstGeom prst="rect">
            <a:avLst/>
          </a:prstGeom>
          <a:noFill/>
        </p:spPr>
        <p:txBody>
          <a:bodyPr wrap="square" rtlCol="0">
            <a:spAutoFit/>
          </a:bodyPr>
          <a:lstStyle/>
          <a:p>
            <a:pPr marL="274638" indent="-274638">
              <a:spcBef>
                <a:spcPts val="600"/>
              </a:spcBef>
              <a:buFont typeface="Arial" pitchFamily="34" charset="0"/>
              <a:buChar char="•"/>
            </a:pPr>
            <a:r>
              <a:rPr lang="it-IT" dirty="0" smtClean="0">
                <a:latin typeface="+mj-lt"/>
              </a:rPr>
              <a:t>In some instances, competition for foreign investment,</a:t>
            </a:r>
            <a:br>
              <a:rPr lang="it-IT" dirty="0" smtClean="0">
                <a:latin typeface="+mj-lt"/>
              </a:rPr>
            </a:br>
            <a:r>
              <a:rPr lang="it-IT" dirty="0" smtClean="0">
                <a:latin typeface="+mj-lt"/>
              </a:rPr>
              <a:t>esp. Indonesia versus China</a:t>
            </a:r>
            <a:endParaRPr lang="en-GB" dirty="0" smtClean="0">
              <a:latin typeface="+mj-lt"/>
            </a:endParaRPr>
          </a:p>
          <a:p>
            <a:pPr marL="274638" indent="-274638">
              <a:spcBef>
                <a:spcPts val="600"/>
              </a:spcBef>
              <a:buFont typeface="Arial" pitchFamily="34" charset="0"/>
              <a:buChar char="•"/>
            </a:pPr>
            <a:r>
              <a:rPr lang="it-IT" dirty="0" smtClean="0">
                <a:latin typeface="+mj-lt"/>
              </a:rPr>
              <a:t>In some instances, competition in tourism industry</a:t>
            </a:r>
          </a:p>
          <a:p>
            <a:pPr marL="274638" indent="-274638">
              <a:spcBef>
                <a:spcPts val="600"/>
              </a:spcBef>
              <a:buFont typeface="Arial" pitchFamily="34" charset="0"/>
              <a:buChar char="•"/>
            </a:pPr>
            <a:r>
              <a:rPr lang="it-IT" dirty="0" smtClean="0">
                <a:latin typeface="+mj-lt"/>
              </a:rPr>
              <a:t>In some instances, competition in textile industry</a:t>
            </a:r>
          </a:p>
          <a:p>
            <a:pPr marL="274638" indent="-274638">
              <a:spcBef>
                <a:spcPts val="600"/>
              </a:spcBef>
              <a:buFont typeface="Arial" pitchFamily="34" charset="0"/>
              <a:buChar char="•"/>
            </a:pPr>
            <a:endParaRPr lang="it-IT" b="1" dirty="0" smtClean="0">
              <a:latin typeface="+mj-lt"/>
            </a:endParaRPr>
          </a:p>
          <a:p>
            <a:pPr marL="274638" indent="-274638">
              <a:spcBef>
                <a:spcPts val="600"/>
              </a:spcBef>
            </a:pPr>
            <a:r>
              <a:rPr lang="it-IT" b="1" dirty="0" smtClean="0">
                <a:latin typeface="+mj-lt"/>
              </a:rPr>
              <a:t>Wine import:</a:t>
            </a:r>
          </a:p>
          <a:p>
            <a:pPr marL="274638" indent="-274638">
              <a:spcBef>
                <a:spcPts val="600"/>
              </a:spcBef>
              <a:buFont typeface="Arial" pitchFamily="34" charset="0"/>
              <a:buChar char="•"/>
            </a:pPr>
            <a:r>
              <a:rPr lang="it-IT" dirty="0" smtClean="0">
                <a:latin typeface="+mj-lt"/>
              </a:rPr>
              <a:t>Competition from Chinese wine imports</a:t>
            </a:r>
          </a:p>
          <a:p>
            <a:pPr marL="274638" indent="-274638">
              <a:spcBef>
                <a:spcPts val="600"/>
              </a:spcBef>
              <a:buFont typeface="Arial" pitchFamily="34" charset="0"/>
              <a:buChar char="•"/>
            </a:pPr>
            <a:endParaRPr lang="it-IT" dirty="0" smtClean="0">
              <a:latin typeface="+mj-lt"/>
            </a:endParaRPr>
          </a:p>
          <a:p>
            <a:pPr marL="274638" indent="-274638">
              <a:spcBef>
                <a:spcPts val="600"/>
              </a:spcBef>
              <a:buFont typeface="Arial" pitchFamily="34" charset="0"/>
              <a:buChar char="•"/>
            </a:pPr>
            <a:endParaRPr lang="en-GB" dirty="0" smtClean="0">
              <a:latin typeface="+mj-lt"/>
            </a:endParaRPr>
          </a:p>
          <a:p>
            <a:pPr marL="274638" indent="-274638">
              <a:spcBef>
                <a:spcPts val="600"/>
              </a:spcBef>
              <a:buFont typeface="Arial" pitchFamily="34" charset="0"/>
              <a:buChar char="•"/>
            </a:pPr>
            <a:endParaRPr lang="en-GB" dirty="0" smtClean="0">
              <a:latin typeface="+mj-lt"/>
            </a:endParaRPr>
          </a:p>
          <a:p>
            <a:pPr marL="274638" indent="-274638">
              <a:spcBef>
                <a:spcPts val="600"/>
              </a:spcBef>
              <a:buFont typeface="Arial" pitchFamily="34" charset="0"/>
              <a:buChar char="•"/>
            </a:pPr>
            <a:endParaRPr lang="it-IT" dirty="0" smtClean="0">
              <a:latin typeface="+mj-lt"/>
            </a:endParaRPr>
          </a:p>
          <a:p>
            <a:pPr marL="274638" indent="-274638">
              <a:spcBef>
                <a:spcPts val="600"/>
              </a:spcBef>
              <a:buFont typeface="Arial" pitchFamily="34" charset="0"/>
              <a:buChar char="•"/>
            </a:pPr>
            <a:endParaRPr lang="it-IT" dirty="0" smtClean="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1462"/>
            <a:ext cx="7498080" cy="1143000"/>
          </a:xfrm>
        </p:spPr>
        <p:txBody>
          <a:bodyPr>
            <a:normAutofit/>
          </a:bodyPr>
          <a:lstStyle/>
          <a:p>
            <a:r>
              <a:rPr lang="it-IT" sz="3600" dirty="0" smtClean="0"/>
              <a:t>Management Issues to be considered</a:t>
            </a:r>
            <a:endParaRPr lang="en-GB" sz="3600" dirty="0"/>
          </a:p>
        </p:txBody>
      </p:sp>
      <p:sp>
        <p:nvSpPr>
          <p:cNvPr id="3" name="TextBox 2"/>
          <p:cNvSpPr txBox="1"/>
          <p:nvPr/>
        </p:nvSpPr>
        <p:spPr>
          <a:xfrm>
            <a:off x="3500430" y="1124619"/>
            <a:ext cx="5357850" cy="5447645"/>
          </a:xfrm>
          <a:prstGeom prst="rect">
            <a:avLst/>
          </a:prstGeom>
          <a:noFill/>
        </p:spPr>
        <p:txBody>
          <a:bodyPr wrap="square" rtlCol="0">
            <a:spAutoFit/>
          </a:bodyPr>
          <a:lstStyle/>
          <a:p>
            <a:pPr marL="274638" indent="-274638">
              <a:spcBef>
                <a:spcPts val="600"/>
              </a:spcBef>
              <a:buFont typeface="Arial" pitchFamily="34" charset="0"/>
              <a:buChar char="•"/>
            </a:pPr>
            <a:r>
              <a:rPr lang="it-IT" dirty="0" smtClean="0">
                <a:solidFill>
                  <a:prstClr val="black"/>
                </a:solidFill>
              </a:rPr>
              <a:t>Language barriers</a:t>
            </a:r>
          </a:p>
          <a:p>
            <a:pPr marL="274638" indent="-274638">
              <a:spcBef>
                <a:spcPts val="600"/>
              </a:spcBef>
              <a:buFont typeface="Arial" pitchFamily="34" charset="0"/>
              <a:buChar char="•"/>
            </a:pPr>
            <a:r>
              <a:rPr lang="it-IT" dirty="0" smtClean="0">
                <a:solidFill>
                  <a:prstClr val="black"/>
                </a:solidFill>
              </a:rPr>
              <a:t>Cultural differences in regards to business behavior</a:t>
            </a:r>
          </a:p>
          <a:p>
            <a:pPr marL="274638" indent="-274638">
              <a:spcBef>
                <a:spcPts val="600"/>
              </a:spcBef>
              <a:buFont typeface="Arial" pitchFamily="34" charset="0"/>
              <a:buChar char="•"/>
            </a:pPr>
            <a:r>
              <a:rPr lang="it-IT" dirty="0" smtClean="0">
                <a:solidFill>
                  <a:prstClr val="black"/>
                </a:solidFill>
              </a:rPr>
              <a:t>Different wine culture</a:t>
            </a:r>
          </a:p>
          <a:p>
            <a:pPr marL="274638" indent="-274638">
              <a:spcBef>
                <a:spcPts val="600"/>
              </a:spcBef>
              <a:buFont typeface="Arial" pitchFamily="34" charset="0"/>
              <a:buChar char="•"/>
            </a:pPr>
            <a:r>
              <a:rPr lang="it-IT" dirty="0" smtClean="0">
                <a:solidFill>
                  <a:prstClr val="black"/>
                </a:solidFill>
              </a:rPr>
              <a:t>Different price perceptions</a:t>
            </a:r>
          </a:p>
          <a:p>
            <a:pPr marL="274638" indent="-274638">
              <a:spcBef>
                <a:spcPts val="600"/>
              </a:spcBef>
              <a:buFont typeface="Arial" pitchFamily="34" charset="0"/>
              <a:buChar char="•"/>
            </a:pPr>
            <a:r>
              <a:rPr lang="it-IT" dirty="0" smtClean="0">
                <a:solidFill>
                  <a:prstClr val="black"/>
                </a:solidFill>
              </a:rPr>
              <a:t>Different buying behavior</a:t>
            </a:r>
            <a:br>
              <a:rPr lang="it-IT" dirty="0" smtClean="0">
                <a:solidFill>
                  <a:prstClr val="black"/>
                </a:solidFill>
              </a:rPr>
            </a:br>
            <a:endParaRPr lang="it-IT" dirty="0" smtClean="0">
              <a:solidFill>
                <a:prstClr val="black"/>
              </a:solidFill>
            </a:endParaRPr>
          </a:p>
          <a:p>
            <a:pPr marL="274638" indent="-274638">
              <a:spcBef>
                <a:spcPts val="600"/>
              </a:spcBef>
              <a:buFont typeface="Arial" pitchFamily="34" charset="0"/>
              <a:buChar char="•"/>
            </a:pPr>
            <a:r>
              <a:rPr lang="it-IT" dirty="0" smtClean="0"/>
              <a:t>Different management styles</a:t>
            </a:r>
          </a:p>
          <a:p>
            <a:pPr marL="274638" indent="-274638">
              <a:spcBef>
                <a:spcPts val="600"/>
              </a:spcBef>
              <a:buFont typeface="Arial" pitchFamily="34" charset="0"/>
              <a:buChar char="•"/>
            </a:pPr>
            <a:r>
              <a:rPr lang="it-IT" dirty="0" smtClean="0">
                <a:solidFill>
                  <a:prstClr val="black"/>
                </a:solidFill>
              </a:rPr>
              <a:t>Recruitment of suitable, trustworthy local staff </a:t>
            </a:r>
          </a:p>
          <a:p>
            <a:pPr marL="274638" indent="-274638">
              <a:spcBef>
                <a:spcPts val="600"/>
              </a:spcBef>
              <a:buFont typeface="Arial" pitchFamily="34" charset="0"/>
              <a:buChar char="•"/>
            </a:pPr>
            <a:r>
              <a:rPr lang="it-IT" dirty="0" smtClean="0">
                <a:solidFill>
                  <a:prstClr val="black"/>
                </a:solidFill>
              </a:rPr>
              <a:t>Differences in work ethic of local employees</a:t>
            </a:r>
            <a:br>
              <a:rPr lang="it-IT" dirty="0" smtClean="0">
                <a:solidFill>
                  <a:prstClr val="black"/>
                </a:solidFill>
              </a:rPr>
            </a:br>
            <a:endParaRPr lang="it-IT" dirty="0" smtClean="0">
              <a:solidFill>
                <a:prstClr val="black"/>
              </a:solidFill>
            </a:endParaRPr>
          </a:p>
          <a:p>
            <a:pPr marL="274638" indent="-274638">
              <a:spcBef>
                <a:spcPts val="600"/>
              </a:spcBef>
              <a:buFont typeface="Arial" pitchFamily="34" charset="0"/>
              <a:buChar char="•"/>
            </a:pPr>
            <a:r>
              <a:rPr lang="it-IT" dirty="0" smtClean="0">
                <a:solidFill>
                  <a:prstClr val="black"/>
                </a:solidFill>
              </a:rPr>
              <a:t>Import restrictions/regulations/bureaucracy</a:t>
            </a:r>
          </a:p>
          <a:p>
            <a:pPr marL="274638" indent="-274638">
              <a:spcBef>
                <a:spcPts val="600"/>
              </a:spcBef>
              <a:buFont typeface="Arial" pitchFamily="34" charset="0"/>
              <a:buChar char="•"/>
            </a:pPr>
            <a:r>
              <a:rPr lang="it-IT" dirty="0" smtClean="0">
                <a:solidFill>
                  <a:prstClr val="black"/>
                </a:solidFill>
              </a:rPr>
              <a:t>Tax issues</a:t>
            </a:r>
          </a:p>
          <a:p>
            <a:pPr marL="274638" indent="-274638">
              <a:spcBef>
                <a:spcPts val="600"/>
              </a:spcBef>
              <a:buFont typeface="Arial" pitchFamily="34" charset="0"/>
              <a:buChar char="•"/>
            </a:pPr>
            <a:r>
              <a:rPr lang="it-IT" dirty="0" smtClean="0"/>
              <a:t>Financial risks </a:t>
            </a:r>
            <a:br>
              <a:rPr lang="it-IT" dirty="0" smtClean="0"/>
            </a:br>
            <a:endParaRPr lang="it-IT" dirty="0" smtClean="0"/>
          </a:p>
          <a:p>
            <a:pPr marL="274638" indent="-274638">
              <a:spcBef>
                <a:spcPts val="600"/>
              </a:spcBef>
              <a:buFont typeface="Arial" pitchFamily="34" charset="0"/>
              <a:buChar char="•"/>
            </a:pPr>
            <a:r>
              <a:rPr lang="it-IT" dirty="0" smtClean="0"/>
              <a:t>Logistical problems</a:t>
            </a:r>
          </a:p>
          <a:p>
            <a:pPr marL="274638" indent="-274638">
              <a:spcBef>
                <a:spcPts val="600"/>
              </a:spcBef>
              <a:buFont typeface="Arial" pitchFamily="34" charset="0"/>
              <a:buChar char="•"/>
            </a:pPr>
            <a:r>
              <a:rPr lang="it-IT" dirty="0" smtClean="0"/>
              <a:t>Weather </a:t>
            </a:r>
          </a:p>
        </p:txBody>
      </p:sp>
      <p:sp>
        <p:nvSpPr>
          <p:cNvPr id="4" name="Title 1"/>
          <p:cNvSpPr txBox="1">
            <a:spLocks/>
          </p:cNvSpPr>
          <p:nvPr/>
        </p:nvSpPr>
        <p:spPr>
          <a:xfrm>
            <a:off x="1435608" y="928670"/>
            <a:ext cx="2926080" cy="1143000"/>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Cultur/</a:t>
            </a:r>
            <a:br>
              <a:rPr lang="it-IT"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it-IT"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Consumer</a:t>
            </a:r>
            <a:endParaRPr kumimoji="0" lang="en-GB"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5" name="Title 1"/>
          <p:cNvSpPr txBox="1">
            <a:spLocks/>
          </p:cNvSpPr>
          <p:nvPr/>
        </p:nvSpPr>
        <p:spPr>
          <a:xfrm>
            <a:off x="1435608" y="3143240"/>
            <a:ext cx="2926080" cy="1143000"/>
          </a:xfrm>
          <a:prstGeom prst="rect">
            <a:avLst/>
          </a:prstGeom>
        </p:spPr>
        <p:txBody>
          <a:bodyPr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Business Management/</a:t>
            </a:r>
            <a:br>
              <a:rPr lang="it-IT"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it-IT"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HR</a:t>
            </a:r>
            <a:endParaRPr kumimoji="0" lang="en-GB"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6" name="Title 1"/>
          <p:cNvSpPr txBox="1">
            <a:spLocks/>
          </p:cNvSpPr>
          <p:nvPr/>
        </p:nvSpPr>
        <p:spPr>
          <a:xfrm>
            <a:off x="1435608" y="4357694"/>
            <a:ext cx="2926080" cy="1143000"/>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Finance/</a:t>
            </a:r>
            <a:br>
              <a:rPr lang="it-IT"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it-IT"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Adminstration</a:t>
            </a:r>
            <a:endParaRPr kumimoji="0" lang="en-GB"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7" name="Title 1"/>
          <p:cNvSpPr txBox="1">
            <a:spLocks/>
          </p:cNvSpPr>
          <p:nvPr/>
        </p:nvSpPr>
        <p:spPr>
          <a:xfrm>
            <a:off x="1435608" y="5429264"/>
            <a:ext cx="2926080" cy="1143000"/>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Other</a:t>
            </a:r>
            <a:endParaRPr kumimoji="0" lang="en-GB"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1422"/>
            <a:ext cx="7498080" cy="1143000"/>
          </a:xfrm>
        </p:spPr>
        <p:txBody>
          <a:bodyPr/>
          <a:lstStyle/>
          <a:p>
            <a:r>
              <a:rPr lang="it-IT" dirty="0" smtClean="0"/>
              <a:t>Evaluation Summary</a:t>
            </a:r>
            <a:endParaRPr lang="en-GB" dirty="0"/>
          </a:p>
        </p:txBody>
      </p:sp>
      <p:graphicFrame>
        <p:nvGraphicFramePr>
          <p:cNvPr id="4" name="Table 3"/>
          <p:cNvGraphicFramePr>
            <a:graphicFrameLocks noGrp="1"/>
          </p:cNvGraphicFramePr>
          <p:nvPr/>
        </p:nvGraphicFramePr>
        <p:xfrm>
          <a:off x="1357290" y="2071670"/>
          <a:ext cx="7500990" cy="3260724"/>
        </p:xfrm>
        <a:graphic>
          <a:graphicData uri="http://schemas.openxmlformats.org/drawingml/2006/table">
            <a:tbl>
              <a:tblPr firstRow="1" bandRow="1">
                <a:tableStyleId>{9D7B26C5-4107-4FEC-AEDC-1716B250A1EF}</a:tableStyleId>
              </a:tblPr>
              <a:tblGrid>
                <a:gridCol w="3750495"/>
                <a:gridCol w="3750495"/>
              </a:tblGrid>
              <a:tr h="598804">
                <a:tc>
                  <a:txBody>
                    <a:bodyPr/>
                    <a:lstStyle/>
                    <a:p>
                      <a:r>
                        <a:rPr lang="it-IT" sz="2800" dirty="0" smtClean="0"/>
                        <a:t>Pro</a:t>
                      </a:r>
                      <a:r>
                        <a:rPr lang="it-IT" sz="2800" baseline="0" dirty="0" smtClean="0"/>
                        <a:t> </a:t>
                      </a:r>
                      <a:endParaRPr lang="en-GB" sz="2800" dirty="0"/>
                    </a:p>
                  </a:txBody>
                  <a:tcPr anchor="ctr"/>
                </a:tc>
                <a:tc>
                  <a:txBody>
                    <a:bodyPr/>
                    <a:lstStyle/>
                    <a:p>
                      <a:r>
                        <a:rPr lang="it-IT" sz="2800" dirty="0" smtClean="0"/>
                        <a:t>Contra</a:t>
                      </a:r>
                      <a:endParaRPr lang="en-GB" sz="2800" dirty="0"/>
                    </a:p>
                  </a:txBody>
                  <a:tcPr anchor="ctr"/>
                </a:tc>
              </a:tr>
              <a:tr h="370840">
                <a:tc>
                  <a:txBody>
                    <a:bodyPr/>
                    <a:lstStyle/>
                    <a:p>
                      <a:r>
                        <a:rPr lang="en-GB" sz="1800" dirty="0" smtClean="0"/>
                        <a:t>world’s 12</a:t>
                      </a:r>
                      <a:r>
                        <a:rPr lang="en-GB" sz="1800" baseline="30000" dirty="0" smtClean="0"/>
                        <a:t>th</a:t>
                      </a:r>
                      <a:r>
                        <a:rPr lang="en-GB" sz="1800" dirty="0" smtClean="0"/>
                        <a:t> most populated country </a:t>
                      </a:r>
                    </a:p>
                  </a:txBody>
                  <a:tcPr/>
                </a:tc>
                <a:tc>
                  <a:txBody>
                    <a:bodyPr/>
                    <a:lstStyle/>
                    <a:p>
                      <a:r>
                        <a:rPr lang="it-IT" dirty="0" smtClean="0"/>
                        <a:t>Comparatively low</a:t>
                      </a:r>
                      <a:r>
                        <a:rPr lang="it-IT" baseline="0" dirty="0" smtClean="0"/>
                        <a:t> income</a:t>
                      </a:r>
                      <a:endParaRPr lang="en-GB" dirty="0"/>
                    </a:p>
                  </a:txBody>
                  <a:tcPr/>
                </a:tc>
              </a:tr>
              <a:tr h="370840">
                <a:tc>
                  <a:txBody>
                    <a:bodyPr/>
                    <a:lstStyle/>
                    <a:p>
                      <a:r>
                        <a:rPr lang="it-IT" sz="1800" dirty="0" smtClean="0"/>
                        <a:t>GDP growth</a:t>
                      </a:r>
                      <a:endParaRPr lang="en-GB" sz="1800" dirty="0" smtClean="0"/>
                    </a:p>
                  </a:txBody>
                  <a:tcPr/>
                </a:tc>
                <a:tc>
                  <a:txBody>
                    <a:bodyPr/>
                    <a:lstStyle/>
                    <a:p>
                      <a:r>
                        <a:rPr lang="it-IT" dirty="0" smtClean="0"/>
                        <a:t>Most wines sold for less than 6</a:t>
                      </a:r>
                      <a:r>
                        <a:rPr lang="it-IT" baseline="0" dirty="0" smtClean="0"/>
                        <a:t> to 7 US$</a:t>
                      </a:r>
                      <a:endParaRPr lang="en-GB" dirty="0"/>
                    </a:p>
                  </a:txBody>
                  <a:tcPr/>
                </a:tc>
              </a:tr>
              <a:tr h="370840">
                <a:tc>
                  <a:txBody>
                    <a:bodyPr/>
                    <a:lstStyle/>
                    <a:p>
                      <a:r>
                        <a:rPr lang="it-IT" sz="1800" dirty="0" smtClean="0"/>
                        <a:t>Increasing wine market</a:t>
                      </a:r>
                      <a:endParaRPr lang="en-GB" sz="1800" dirty="0" smtClean="0"/>
                    </a:p>
                  </a:txBody>
                  <a:tcPr/>
                </a:tc>
                <a:tc>
                  <a:txBody>
                    <a:bodyPr/>
                    <a:lstStyle/>
                    <a:p>
                      <a:r>
                        <a:rPr lang="it-IT" dirty="0" smtClean="0"/>
                        <a:t>Competition from other US</a:t>
                      </a:r>
                      <a:r>
                        <a:rPr lang="it-IT" baseline="0" dirty="0" smtClean="0"/>
                        <a:t> / Australian/European wine importers</a:t>
                      </a:r>
                      <a:endParaRPr lang="en-GB" dirty="0"/>
                    </a:p>
                  </a:txBody>
                  <a:tcPr/>
                </a:tc>
              </a:tr>
              <a:tr h="370840">
                <a:tc>
                  <a:txBody>
                    <a:bodyPr/>
                    <a:lstStyle/>
                    <a:p>
                      <a:r>
                        <a:rPr lang="it-IT" sz="1800" dirty="0" smtClean="0"/>
                        <a:t>Increasing</a:t>
                      </a:r>
                      <a:r>
                        <a:rPr lang="it-IT" sz="1800" baseline="0" dirty="0" smtClean="0"/>
                        <a:t> demand for premium wines</a:t>
                      </a:r>
                      <a:endParaRPr lang="en-GB" sz="1800" dirty="0" smtClean="0"/>
                    </a:p>
                  </a:txBody>
                  <a:tcPr/>
                </a:tc>
                <a:tc>
                  <a:txBody>
                    <a:bodyPr/>
                    <a:lstStyle/>
                    <a:p>
                      <a:r>
                        <a:rPr lang="it-IT" baseline="0" dirty="0" smtClean="0"/>
                        <a:t>High marketing support necessary</a:t>
                      </a:r>
                      <a:endParaRPr lang="en-GB" dirty="0"/>
                    </a:p>
                  </a:txBody>
                  <a:tcPr/>
                </a:tc>
              </a:tr>
              <a:tr h="370840">
                <a:tc>
                  <a:txBody>
                    <a:bodyPr/>
                    <a:lstStyle/>
                    <a:p>
                      <a:r>
                        <a:rPr lang="it-IT" sz="1800" dirty="0" smtClean="0"/>
                        <a:t>Low competition from local</a:t>
                      </a:r>
                      <a:r>
                        <a:rPr lang="it-IT" sz="1800" baseline="0" dirty="0" smtClean="0"/>
                        <a:t> wineries</a:t>
                      </a:r>
                      <a:endParaRPr lang="en-GB" sz="1800" dirty="0" smtClean="0"/>
                    </a:p>
                  </a:txBody>
                  <a:tcPr/>
                </a:tc>
                <a:tc>
                  <a:txBody>
                    <a:bodyPr/>
                    <a:lstStyle/>
                    <a:p>
                      <a:r>
                        <a:rPr lang="it-IT" dirty="0" smtClean="0"/>
                        <a:t>Numerous</a:t>
                      </a:r>
                      <a:r>
                        <a:rPr lang="it-IT" baseline="0" dirty="0" smtClean="0"/>
                        <a:t> m</a:t>
                      </a:r>
                      <a:r>
                        <a:rPr lang="it-IT" dirty="0" smtClean="0"/>
                        <a:t>anagement issues</a:t>
                      </a:r>
                    </a:p>
                    <a:p>
                      <a:r>
                        <a:rPr lang="it-IT" dirty="0" smtClean="0"/>
                        <a:t>to</a:t>
                      </a:r>
                      <a:r>
                        <a:rPr lang="it-IT" baseline="0" dirty="0" smtClean="0"/>
                        <a:t> be considered</a:t>
                      </a:r>
                      <a:endParaRPr lang="en-GB" dirty="0"/>
                    </a:p>
                  </a:txBody>
                  <a:tcPr/>
                </a:tc>
              </a:tr>
            </a:tbl>
          </a:graphicData>
        </a:graphic>
      </p:graphicFrame>
      <p:sp>
        <p:nvSpPr>
          <p:cNvPr id="5" name="Title 1"/>
          <p:cNvSpPr txBox="1">
            <a:spLocks/>
          </p:cNvSpPr>
          <p:nvPr/>
        </p:nvSpPr>
        <p:spPr>
          <a:xfrm>
            <a:off x="2507210" y="1214422"/>
            <a:ext cx="5279500" cy="1143000"/>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z="2400" i="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Business Opportunity in the Philippines?</a:t>
            </a:r>
            <a:endParaRPr kumimoji="0" lang="en-GB" sz="2400" b="0" i="1"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142860"/>
            <a:ext cx="7498080" cy="1143000"/>
          </a:xfrm>
        </p:spPr>
        <p:txBody>
          <a:bodyPr/>
          <a:lstStyle/>
          <a:p>
            <a:r>
              <a:rPr lang="it-IT" dirty="0" smtClean="0"/>
              <a:t>Conclusion</a:t>
            </a:r>
            <a:endParaRPr lang="en-GB" dirty="0"/>
          </a:p>
        </p:txBody>
      </p:sp>
      <p:sp>
        <p:nvSpPr>
          <p:cNvPr id="6" name="Title 1"/>
          <p:cNvSpPr txBox="1">
            <a:spLocks/>
          </p:cNvSpPr>
          <p:nvPr/>
        </p:nvSpPr>
        <p:spPr>
          <a:xfrm>
            <a:off x="1428696" y="3071818"/>
            <a:ext cx="7715304" cy="1143000"/>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it-IT"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it-IT"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Despite problems, the Philippines provide considerable business opportunities due to the growing economy, the increasing demand for wine, an establishing wine culture and possible opportunities to import also into </a:t>
            </a:r>
            <a:r>
              <a:rPr lang="it-IT"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neighboring countries.</a:t>
            </a:r>
            <a:endParaRPr lang="it-IT"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it-IT"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it-IT"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it-IT"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it-IT" sz="2800" b="1" dirty="0" smtClean="0">
                <a:solidFill>
                  <a:srgbClr val="FF0000"/>
                </a:solidFill>
                <a:effectLst>
                  <a:outerShdw blurRad="50000" dist="30000" dir="5400000" algn="tl" rotWithShape="0">
                    <a:srgbClr val="000000">
                      <a:alpha val="30000"/>
                    </a:srgbClr>
                  </a:outerShdw>
                </a:effectLst>
                <a:latin typeface="+mj-lt"/>
                <a:ea typeface="+mj-ea"/>
                <a:cs typeface="+mj-cs"/>
              </a:rPr>
              <a:t>BUT: </a:t>
            </a:r>
            <a:br>
              <a:rPr lang="it-IT" sz="2800" b="1" dirty="0" smtClean="0">
                <a:solidFill>
                  <a:srgbClr val="FF0000"/>
                </a:solidFill>
                <a:effectLst>
                  <a:outerShdw blurRad="50000" dist="30000" dir="5400000" algn="tl" rotWithShape="0">
                    <a:srgbClr val="000000">
                      <a:alpha val="30000"/>
                    </a:srgbClr>
                  </a:outerShdw>
                </a:effectLst>
                <a:latin typeface="+mj-lt"/>
                <a:ea typeface="+mj-ea"/>
                <a:cs typeface="+mj-cs"/>
              </a:rPr>
            </a:br>
            <a:r>
              <a:rPr lang="it-IT" sz="2800" dirty="0" smtClean="0">
                <a:effectLst>
                  <a:outerShdw blurRad="50000" dist="30000" dir="5400000" algn="tl" rotWithShape="0">
                    <a:srgbClr val="000000">
                      <a:alpha val="30000"/>
                    </a:srgbClr>
                  </a:outerShdw>
                </a:effectLst>
                <a:latin typeface="+mj-lt"/>
                <a:ea typeface="+mj-ea"/>
                <a:cs typeface="+mj-cs"/>
              </a:rPr>
              <a:t>I</a:t>
            </a:r>
            <a:r>
              <a:rPr lang="it-IT"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n-depth return-on-investment analysis is necessary before the final decision making!</a:t>
            </a:r>
            <a:endParaRPr kumimoji="0" lang="en-GB" sz="2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74320"/>
            <a:ext cx="7498080" cy="1143000"/>
          </a:xfrm>
        </p:spPr>
        <p:txBody>
          <a:bodyPr/>
          <a:lstStyle/>
          <a:p>
            <a:r>
              <a:rPr lang="it-IT" dirty="0" smtClean="0"/>
              <a:t>References</a:t>
            </a:r>
            <a:endParaRPr lang="en-GB" dirty="0"/>
          </a:p>
        </p:txBody>
      </p:sp>
      <p:sp>
        <p:nvSpPr>
          <p:cNvPr id="3" name="TextBox 2"/>
          <p:cNvSpPr txBox="1"/>
          <p:nvPr/>
        </p:nvSpPr>
        <p:spPr>
          <a:xfrm>
            <a:off x="1285852" y="1342613"/>
            <a:ext cx="7858148" cy="5262979"/>
          </a:xfrm>
          <a:prstGeom prst="rect">
            <a:avLst/>
          </a:prstGeom>
          <a:noFill/>
        </p:spPr>
        <p:txBody>
          <a:bodyPr wrap="square" rtlCol="0">
            <a:spAutoFit/>
          </a:bodyPr>
          <a:lstStyle/>
          <a:p>
            <a:pPr defTabSz="361950"/>
            <a:r>
              <a:rPr lang="en-GB" sz="1400" dirty="0" smtClean="0"/>
              <a:t>Agriculture and </a:t>
            </a:r>
            <a:r>
              <a:rPr lang="en-GB" sz="1400" dirty="0" err="1" smtClean="0"/>
              <a:t>Agri</a:t>
            </a:r>
            <a:r>
              <a:rPr lang="en-GB" sz="1400" dirty="0" smtClean="0"/>
              <a:t>-Food Canada (2008): </a:t>
            </a:r>
            <a:r>
              <a:rPr lang="en-GB" sz="1400" i="1" dirty="0" smtClean="0"/>
              <a:t>The Wine Market in China: </a:t>
            </a:r>
            <a:br>
              <a:rPr lang="en-GB" sz="1400" i="1" dirty="0" smtClean="0"/>
            </a:br>
            <a:r>
              <a:rPr lang="en-GB" sz="1400" i="1" dirty="0" smtClean="0"/>
              <a:t>	Opportunities for Canadian Wine Exporters</a:t>
            </a:r>
            <a:r>
              <a:rPr lang="en-GB" sz="1400" dirty="0" smtClean="0"/>
              <a:t>. Retrieved: 15 November, 2010, from 	http://www.ats.agr.gc.ca/asi/4398-eng.htm</a:t>
            </a:r>
          </a:p>
          <a:p>
            <a:pPr defTabSz="361950"/>
            <a:endParaRPr lang="it-IT" sz="1400" dirty="0" smtClean="0"/>
          </a:p>
          <a:p>
            <a:pPr defTabSz="361950"/>
            <a:r>
              <a:rPr lang="it-IT" sz="1400" dirty="0" smtClean="0"/>
              <a:t>Australian Government – Australian Wine and Brandy Corperation (n.d.): Markets. Retrieved November 	15, 2010, from </a:t>
            </a:r>
            <a:r>
              <a:rPr lang="en-GB" sz="1400" dirty="0" smtClean="0"/>
              <a:t>	http://www.wineaustralia.com/australia/Default.aspx?tabid=214</a:t>
            </a:r>
          </a:p>
          <a:p>
            <a:pPr defTabSz="361950"/>
            <a:endParaRPr lang="it-IT" sz="1400" dirty="0" smtClean="0"/>
          </a:p>
          <a:p>
            <a:pPr defTabSz="361950"/>
            <a:r>
              <a:rPr lang="it-IT" sz="1400" dirty="0" smtClean="0"/>
              <a:t>Australian Government – Austrade (n.d.): Export Markets – Countries. Retrieved </a:t>
            </a:r>
          </a:p>
          <a:p>
            <a:pPr defTabSz="361950"/>
            <a:r>
              <a:rPr lang="it-IT" sz="1400" dirty="0" smtClean="0"/>
              <a:t>	November 16 2010 from </a:t>
            </a:r>
            <a:r>
              <a:rPr lang="en-GB" sz="1400" dirty="0" smtClean="0"/>
              <a:t>http://www.austrade.gov.au/Country/default.aspx</a:t>
            </a:r>
          </a:p>
          <a:p>
            <a:pPr defTabSz="361950"/>
            <a:endParaRPr lang="it-IT" sz="1400" dirty="0" smtClean="0"/>
          </a:p>
          <a:p>
            <a:pPr defTabSz="361950"/>
            <a:r>
              <a:rPr lang="it-IT" sz="1400" dirty="0" smtClean="0"/>
              <a:t>EconomyWatch (n.d.). </a:t>
            </a:r>
            <a:r>
              <a:rPr lang="it-IT" sz="1400" i="1" dirty="0" smtClean="0"/>
              <a:t>World Economy. </a:t>
            </a:r>
            <a:r>
              <a:rPr lang="it-IT" sz="1400" dirty="0" smtClean="0"/>
              <a:t>Retrieved November14,  2010, from:	</a:t>
            </a:r>
            <a:r>
              <a:rPr lang="en-GB" sz="1400" dirty="0" smtClean="0"/>
              <a:t>http://www.economywatch.com/world_economy</a:t>
            </a:r>
            <a:br>
              <a:rPr lang="en-GB" sz="1400" dirty="0" smtClean="0"/>
            </a:br>
            <a:endParaRPr lang="en-GB" sz="1400" dirty="0" smtClean="0"/>
          </a:p>
          <a:p>
            <a:pPr defTabSz="361950"/>
            <a:r>
              <a:rPr lang="it-IT" sz="1400" dirty="0" smtClean="0"/>
              <a:t>HistoryCentral (n.d.). </a:t>
            </a:r>
            <a:r>
              <a:rPr lang="it-IT" sz="1400" i="1" dirty="0" smtClean="0"/>
              <a:t>Economy Philippines. </a:t>
            </a:r>
            <a:r>
              <a:rPr lang="it-IT" sz="1400" dirty="0" smtClean="0"/>
              <a:t>Retrieved November 14, 2010, from:	</a:t>
            </a:r>
            <a:r>
              <a:rPr lang="en-GB" sz="1400" dirty="0" smtClean="0"/>
              <a:t>http://www.historycentral.com/nationbynation/Philippines/Economy.html</a:t>
            </a:r>
          </a:p>
          <a:p>
            <a:pPr defTabSz="361950"/>
            <a:endParaRPr lang="it-IT" sz="1400" dirty="0" smtClean="0"/>
          </a:p>
          <a:p>
            <a:pPr defTabSz="361950"/>
            <a:r>
              <a:rPr lang="it-IT" sz="1400" dirty="0" smtClean="0"/>
              <a:t>Italian Trade Commission (2010): </a:t>
            </a:r>
            <a:r>
              <a:rPr lang="en-GB" sz="1400" dirty="0" smtClean="0"/>
              <a:t>Brief Introduction of Nowadays China Wine Industry. Retrieved 	November 15, 2010, from 	http://www.ice.gov.it/paesi/asia/cina/upload/174/Chinese%20wine%20report%202010.pdf</a:t>
            </a:r>
          </a:p>
          <a:p>
            <a:pPr defTabSz="361950"/>
            <a:endParaRPr lang="it-IT" sz="1400" dirty="0" smtClean="0"/>
          </a:p>
          <a:p>
            <a:pPr defTabSz="361950"/>
            <a:r>
              <a:rPr lang="it-IT" sz="1400" dirty="0" smtClean="0"/>
              <a:t>Singian, M. R. C. (2009). </a:t>
            </a:r>
            <a:r>
              <a:rPr lang="it-IT" sz="1400" i="1" dirty="0" smtClean="0"/>
              <a:t>Philippines Wine Product Brief</a:t>
            </a:r>
            <a:r>
              <a:rPr lang="it-IT" sz="1400" dirty="0" smtClean="0"/>
              <a:t>. Retrieved November 14, 2010 ,	from	</a:t>
            </a:r>
            <a:r>
              <a:rPr lang="en-GB" sz="1400" dirty="0" smtClean="0"/>
              <a:t>http://www.calwinexport.com/files/Wine%20Product%20Brief_Manila_Philippines_7-14-2009.doc.pdf</a:t>
            </a:r>
            <a:br>
              <a:rPr lang="en-GB" sz="1400" dirty="0" smtClean="0"/>
            </a:br>
            <a:endParaRPr lang="en-GB" sz="1400" dirty="0" smtClean="0"/>
          </a:p>
          <a:p>
            <a:pPr defTabSz="361950"/>
            <a:endParaRPr lang="en-GB"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t-IT" dirty="0" smtClean="0"/>
              <a:t>Contents</a:t>
            </a:r>
            <a:endParaRPr lang="en-GB" dirty="0"/>
          </a:p>
        </p:txBody>
      </p:sp>
      <p:sp>
        <p:nvSpPr>
          <p:cNvPr id="3" name="Subtitle 2"/>
          <p:cNvSpPr>
            <a:spLocks noGrp="1"/>
          </p:cNvSpPr>
          <p:nvPr>
            <p:ph type="subTitle" idx="1"/>
          </p:nvPr>
        </p:nvSpPr>
        <p:spPr>
          <a:xfrm>
            <a:off x="1432560" y="2428868"/>
            <a:ext cx="7711440" cy="3038484"/>
          </a:xfrm>
        </p:spPr>
        <p:txBody>
          <a:bodyPr>
            <a:normAutofit fontScale="85000" lnSpcReduction="10000"/>
          </a:bodyPr>
          <a:lstStyle/>
          <a:p>
            <a:pPr marL="541782" indent="-514350">
              <a:buFont typeface="+mj-lt"/>
              <a:buAutoNum type="arabicPeriod"/>
            </a:pPr>
            <a:r>
              <a:rPr lang="it-IT" dirty="0" smtClean="0"/>
              <a:t>Investment Plans</a:t>
            </a:r>
          </a:p>
          <a:p>
            <a:pPr marL="541782" indent="-514350">
              <a:buFont typeface="+mj-lt"/>
              <a:buAutoNum type="arabicPeriod"/>
            </a:pPr>
            <a:r>
              <a:rPr lang="it-IT" dirty="0" smtClean="0"/>
              <a:t>Economy of the Philippines</a:t>
            </a:r>
          </a:p>
          <a:p>
            <a:pPr marL="541782" indent="-514350">
              <a:buFont typeface="+mj-lt"/>
              <a:buAutoNum type="arabicPeriod"/>
            </a:pPr>
            <a:r>
              <a:rPr lang="it-IT" dirty="0" smtClean="0"/>
              <a:t>Economy of Philippines’ Key </a:t>
            </a:r>
            <a:r>
              <a:rPr lang="it-IT" dirty="0" smtClean="0"/>
              <a:t>N</a:t>
            </a:r>
            <a:r>
              <a:rPr lang="it-IT" dirty="0" smtClean="0"/>
              <a:t>eighbors</a:t>
            </a:r>
            <a:endParaRPr lang="it-IT" dirty="0" smtClean="0"/>
          </a:p>
          <a:p>
            <a:pPr marL="541782" indent="-514350">
              <a:buFont typeface="+mj-lt"/>
              <a:buAutoNum type="arabicPeriod"/>
            </a:pPr>
            <a:r>
              <a:rPr lang="it-IT" dirty="0" smtClean="0"/>
              <a:t>Complementing &amp; Competing Strengths of the Philippines </a:t>
            </a:r>
            <a:br>
              <a:rPr lang="it-IT" dirty="0" smtClean="0"/>
            </a:br>
            <a:r>
              <a:rPr lang="it-IT" dirty="0" smtClean="0"/>
              <a:t>&amp; its </a:t>
            </a:r>
            <a:r>
              <a:rPr lang="it-IT" dirty="0" smtClean="0"/>
              <a:t>N</a:t>
            </a:r>
            <a:r>
              <a:rPr lang="it-IT" dirty="0" smtClean="0"/>
              <a:t>eighbors</a:t>
            </a:r>
            <a:endParaRPr lang="it-IT" dirty="0" smtClean="0"/>
          </a:p>
          <a:p>
            <a:pPr marL="541782" indent="-514350">
              <a:buFont typeface="+mj-lt"/>
              <a:buAutoNum type="arabicPeriod"/>
            </a:pPr>
            <a:r>
              <a:rPr lang="it-IT" dirty="0" smtClean="0"/>
              <a:t>Management Issues to be considered</a:t>
            </a:r>
          </a:p>
          <a:p>
            <a:pPr marL="541782" indent="-514350">
              <a:buFont typeface="+mj-lt"/>
              <a:buAutoNum type="arabicPeriod"/>
            </a:pPr>
            <a:r>
              <a:rPr lang="it-IT" dirty="0" smtClean="0"/>
              <a:t>Evaluation Summary</a:t>
            </a:r>
          </a:p>
          <a:p>
            <a:pPr marL="541782" indent="-514350">
              <a:buFont typeface="+mj-lt"/>
              <a:buAutoNum type="arabicPeriod"/>
            </a:pPr>
            <a:r>
              <a:rPr lang="it-IT" dirty="0" smtClean="0"/>
              <a:t>References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California Grapes’ Investment Plans</a:t>
            </a:r>
            <a:endParaRPr lang="en-GB" dirty="0"/>
          </a:p>
        </p:txBody>
      </p:sp>
      <p:sp>
        <p:nvSpPr>
          <p:cNvPr id="3" name="TextBox 2"/>
          <p:cNvSpPr txBox="1"/>
          <p:nvPr/>
        </p:nvSpPr>
        <p:spPr>
          <a:xfrm>
            <a:off x="1428728" y="2290931"/>
            <a:ext cx="7000924" cy="3370153"/>
          </a:xfrm>
          <a:prstGeom prst="rect">
            <a:avLst/>
          </a:prstGeom>
          <a:noFill/>
        </p:spPr>
        <p:txBody>
          <a:bodyPr wrap="square" rtlCol="0">
            <a:spAutoFit/>
          </a:bodyPr>
          <a:lstStyle/>
          <a:p>
            <a:pPr marL="274638" indent="-274638">
              <a:spcBef>
                <a:spcPts val="600"/>
              </a:spcBef>
              <a:buFont typeface="Arial" pitchFamily="34" charset="0"/>
              <a:buChar char="•"/>
            </a:pPr>
            <a:r>
              <a:rPr lang="it-IT" dirty="0" smtClean="0"/>
              <a:t>California Grapes imports high quality </a:t>
            </a:r>
            <a:br>
              <a:rPr lang="it-IT" dirty="0" smtClean="0"/>
            </a:br>
            <a:r>
              <a:rPr lang="it-IT" dirty="0" smtClean="0"/>
              <a:t>Californian wine into South America, Europe </a:t>
            </a:r>
            <a:br>
              <a:rPr lang="it-IT" dirty="0" smtClean="0"/>
            </a:br>
            <a:r>
              <a:rPr lang="it-IT" dirty="0" smtClean="0"/>
              <a:t>and Australia</a:t>
            </a:r>
          </a:p>
          <a:p>
            <a:pPr marL="274638" indent="-274638">
              <a:spcBef>
                <a:spcPts val="600"/>
              </a:spcBef>
              <a:buFont typeface="Arial" pitchFamily="34" charset="0"/>
              <a:buChar char="•"/>
            </a:pPr>
            <a:r>
              <a:rPr lang="it-IT" dirty="0" smtClean="0"/>
              <a:t>Having experienced several years of business </a:t>
            </a:r>
            <a:br>
              <a:rPr lang="it-IT" dirty="0" smtClean="0"/>
            </a:br>
            <a:r>
              <a:rPr lang="it-IT" dirty="0" smtClean="0"/>
              <a:t>growth (despite the economic crisis), </a:t>
            </a:r>
            <a:br>
              <a:rPr lang="it-IT" dirty="0" smtClean="0"/>
            </a:br>
            <a:r>
              <a:rPr lang="it-IT" dirty="0" smtClean="0"/>
              <a:t>California Grapes is looking to expand </a:t>
            </a:r>
            <a:br>
              <a:rPr lang="it-IT" dirty="0" smtClean="0"/>
            </a:br>
            <a:r>
              <a:rPr lang="it-IT" dirty="0" smtClean="0"/>
              <a:t>its successful business</a:t>
            </a:r>
          </a:p>
          <a:p>
            <a:pPr marL="274638" indent="-274638">
              <a:spcBef>
                <a:spcPts val="600"/>
              </a:spcBef>
              <a:buFont typeface="Arial" pitchFamily="34" charset="0"/>
              <a:buChar char="•"/>
            </a:pPr>
            <a:r>
              <a:rPr lang="it-IT" dirty="0" smtClean="0"/>
              <a:t>South East Asia (esp. Philippines and its neighbors) seems to be a suitable new market due </a:t>
            </a:r>
            <a:r>
              <a:rPr lang="it-IT" dirty="0" smtClean="0"/>
              <a:t>its current economic growth</a:t>
            </a:r>
            <a:endParaRPr lang="it-IT" dirty="0" smtClean="0"/>
          </a:p>
          <a:p>
            <a:pPr marL="274638" indent="-274638">
              <a:spcBef>
                <a:spcPts val="600"/>
              </a:spcBef>
              <a:buFont typeface="Arial" pitchFamily="34" charset="0"/>
              <a:buChar char="•"/>
            </a:pPr>
            <a:r>
              <a:rPr lang="it-IT" dirty="0" smtClean="0"/>
              <a:t>However, </a:t>
            </a:r>
            <a:r>
              <a:rPr lang="it-IT" dirty="0" smtClean="0"/>
              <a:t>careful analysis </a:t>
            </a:r>
            <a:r>
              <a:rPr lang="it-IT" dirty="0" smtClean="0"/>
              <a:t>is necessary before making an informed investment decision!</a:t>
            </a:r>
          </a:p>
        </p:txBody>
      </p:sp>
      <p:pic>
        <p:nvPicPr>
          <p:cNvPr id="11266" name="Picture 2" descr="http://www.aguidetoasia.com/graphics/map-of-asia.jpg"/>
          <p:cNvPicPr>
            <a:picLocks noChangeAspect="1" noChangeArrowheads="1"/>
          </p:cNvPicPr>
          <p:nvPr/>
        </p:nvPicPr>
        <p:blipFill>
          <a:blip r:embed="rId3"/>
          <a:srcRect l="47013" t="47732" r="3144" b="2344"/>
          <a:stretch>
            <a:fillRect/>
          </a:stretch>
        </p:blipFill>
        <p:spPr bwMode="auto">
          <a:xfrm>
            <a:off x="6143636" y="1647989"/>
            <a:ext cx="2714612" cy="257176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3600" dirty="0" smtClean="0"/>
              <a:t>Economy of the Republic of Philippines </a:t>
            </a:r>
            <a:endParaRPr lang="en-GB" sz="3600" dirty="0"/>
          </a:p>
        </p:txBody>
      </p:sp>
      <p:sp>
        <p:nvSpPr>
          <p:cNvPr id="3" name="TextBox 2"/>
          <p:cNvSpPr txBox="1"/>
          <p:nvPr/>
        </p:nvSpPr>
        <p:spPr>
          <a:xfrm>
            <a:off x="1428728" y="1496218"/>
            <a:ext cx="7715272" cy="5693866"/>
          </a:xfrm>
          <a:prstGeom prst="rect">
            <a:avLst/>
          </a:prstGeom>
          <a:noFill/>
        </p:spPr>
        <p:txBody>
          <a:bodyPr wrap="square" rtlCol="0">
            <a:spAutoFit/>
          </a:bodyPr>
          <a:lstStyle/>
          <a:p>
            <a:pPr marL="274638" indent="-274638">
              <a:spcBef>
                <a:spcPts val="600"/>
              </a:spcBef>
              <a:buFont typeface="Arial" pitchFamily="34" charset="0"/>
              <a:buChar char="•"/>
            </a:pPr>
            <a:r>
              <a:rPr lang="en-GB" dirty="0" smtClean="0">
                <a:latin typeface="+mj-lt"/>
              </a:rPr>
              <a:t>7,107 islands located in the western Pacific Ocean </a:t>
            </a:r>
            <a:r>
              <a:rPr lang="en-GB" i="1" dirty="0" smtClean="0">
                <a:latin typeface="+mj-lt"/>
              </a:rPr>
              <a:t>(</a:t>
            </a:r>
            <a:r>
              <a:rPr lang="en-GB" i="1" dirty="0" err="1" smtClean="0">
                <a:latin typeface="+mj-lt"/>
              </a:rPr>
              <a:t>EconomyWatch</a:t>
            </a:r>
            <a:r>
              <a:rPr lang="en-GB" i="1" dirty="0" smtClean="0">
                <a:latin typeface="+mj-lt"/>
              </a:rPr>
              <a:t>, </a:t>
            </a:r>
            <a:r>
              <a:rPr lang="en-GB" i="1" dirty="0" err="1" smtClean="0">
                <a:latin typeface="+mj-lt"/>
              </a:rPr>
              <a:t>n.d</a:t>
            </a:r>
            <a:r>
              <a:rPr lang="en-GB" i="1" dirty="0" smtClean="0">
                <a:latin typeface="+mj-lt"/>
              </a:rPr>
              <a:t>.)</a:t>
            </a:r>
          </a:p>
          <a:p>
            <a:pPr marL="274638" indent="-274638">
              <a:spcBef>
                <a:spcPts val="600"/>
              </a:spcBef>
              <a:buFont typeface="Arial" pitchFamily="34" charset="0"/>
              <a:buChar char="•"/>
            </a:pPr>
            <a:r>
              <a:rPr lang="en-GB" dirty="0" smtClean="0">
                <a:latin typeface="+mj-lt"/>
              </a:rPr>
              <a:t>92 million people - as of 2009 world’s 12</a:t>
            </a:r>
            <a:r>
              <a:rPr lang="en-GB" baseline="30000" dirty="0" smtClean="0">
                <a:latin typeface="+mj-lt"/>
              </a:rPr>
              <a:t>th</a:t>
            </a:r>
            <a:r>
              <a:rPr lang="en-GB" dirty="0" smtClean="0">
                <a:latin typeface="+mj-lt"/>
              </a:rPr>
              <a:t> most populated country </a:t>
            </a:r>
            <a:br>
              <a:rPr lang="en-GB" dirty="0" smtClean="0">
                <a:latin typeface="+mj-lt"/>
              </a:rPr>
            </a:br>
            <a:r>
              <a:rPr lang="en-GB" i="1" dirty="0" smtClean="0">
                <a:latin typeface="+mj-lt"/>
              </a:rPr>
              <a:t>(</a:t>
            </a:r>
            <a:r>
              <a:rPr lang="en-GB" i="1" dirty="0" err="1" smtClean="0">
                <a:latin typeface="+mj-lt"/>
              </a:rPr>
              <a:t>EconomyWatch</a:t>
            </a:r>
            <a:r>
              <a:rPr lang="en-GB" i="1" dirty="0" smtClean="0">
                <a:latin typeface="+mj-lt"/>
              </a:rPr>
              <a:t>, </a:t>
            </a:r>
            <a:r>
              <a:rPr lang="en-GB" i="1" dirty="0" err="1" smtClean="0">
                <a:latin typeface="+mj-lt"/>
              </a:rPr>
              <a:t>n.d</a:t>
            </a:r>
            <a:r>
              <a:rPr lang="en-GB" i="1" dirty="0" smtClean="0">
                <a:latin typeface="+mj-lt"/>
              </a:rPr>
              <a:t>.),  </a:t>
            </a:r>
          </a:p>
          <a:p>
            <a:pPr marL="274638" indent="-274638">
              <a:spcBef>
                <a:spcPts val="600"/>
              </a:spcBef>
              <a:buFont typeface="Arial" pitchFamily="34" charset="0"/>
              <a:buChar char="•"/>
            </a:pPr>
            <a:r>
              <a:rPr lang="en-GB" dirty="0" smtClean="0">
                <a:latin typeface="+mj-lt"/>
              </a:rPr>
              <a:t>As of 2008,  it is the world’s 47th largest economy </a:t>
            </a:r>
            <a:r>
              <a:rPr lang="en-GB" i="1" dirty="0" smtClean="0">
                <a:latin typeface="+mj-lt"/>
              </a:rPr>
              <a:t>(</a:t>
            </a:r>
            <a:r>
              <a:rPr lang="en-GB" i="1" dirty="0" err="1" smtClean="0">
                <a:latin typeface="+mj-lt"/>
              </a:rPr>
              <a:t>EconomyWatch</a:t>
            </a:r>
            <a:r>
              <a:rPr lang="en-GB" i="1" dirty="0" smtClean="0">
                <a:latin typeface="+mj-lt"/>
              </a:rPr>
              <a:t>, </a:t>
            </a:r>
            <a:r>
              <a:rPr lang="en-GB" i="1" dirty="0" err="1" smtClean="0">
                <a:latin typeface="+mj-lt"/>
              </a:rPr>
              <a:t>n.d</a:t>
            </a:r>
            <a:r>
              <a:rPr lang="en-GB" i="1" dirty="0" smtClean="0">
                <a:latin typeface="+mj-lt"/>
              </a:rPr>
              <a:t>.)  </a:t>
            </a:r>
          </a:p>
          <a:p>
            <a:pPr marL="274638" indent="-274638">
              <a:spcBef>
                <a:spcPts val="600"/>
              </a:spcBef>
              <a:buFont typeface="Arial" pitchFamily="34" charset="0"/>
              <a:buChar char="•"/>
            </a:pPr>
            <a:r>
              <a:rPr lang="it-IT" dirty="0" smtClean="0">
                <a:latin typeface="+mj-lt"/>
              </a:rPr>
              <a:t>Recent transformation from agricultural-focused country to newly industrialized country </a:t>
            </a:r>
            <a:r>
              <a:rPr lang="en-GB" i="1" dirty="0" smtClean="0">
                <a:latin typeface="+mj-lt"/>
              </a:rPr>
              <a:t>(</a:t>
            </a:r>
            <a:r>
              <a:rPr lang="en-GB" i="1" dirty="0" err="1" smtClean="0">
                <a:latin typeface="+mj-lt"/>
              </a:rPr>
              <a:t>EconomyWatch</a:t>
            </a:r>
            <a:r>
              <a:rPr lang="en-GB" i="1" dirty="0" smtClean="0">
                <a:latin typeface="+mj-lt"/>
              </a:rPr>
              <a:t>, </a:t>
            </a:r>
            <a:r>
              <a:rPr lang="en-GB" i="1" dirty="0" err="1" smtClean="0">
                <a:latin typeface="+mj-lt"/>
              </a:rPr>
              <a:t>n.d</a:t>
            </a:r>
            <a:r>
              <a:rPr lang="en-GB" i="1" dirty="0" smtClean="0">
                <a:latin typeface="+mj-lt"/>
              </a:rPr>
              <a:t>.)</a:t>
            </a:r>
            <a:endParaRPr lang="it-IT" i="1" dirty="0" smtClean="0">
              <a:latin typeface="+mj-lt"/>
            </a:endParaRPr>
          </a:p>
          <a:p>
            <a:pPr marL="274638" indent="-274638">
              <a:spcBef>
                <a:spcPts val="600"/>
              </a:spcBef>
              <a:buFont typeface="Arial" pitchFamily="34" charset="0"/>
              <a:buChar char="•"/>
            </a:pPr>
            <a:r>
              <a:rPr lang="it-IT" dirty="0" smtClean="0">
                <a:latin typeface="+mj-lt"/>
              </a:rPr>
              <a:t>Growing Gross Domestic Product </a:t>
            </a:r>
            <a:r>
              <a:rPr lang="en-GB" i="1" dirty="0" smtClean="0">
                <a:latin typeface="+mj-lt"/>
              </a:rPr>
              <a:t>(</a:t>
            </a:r>
            <a:r>
              <a:rPr lang="en-GB" i="1" dirty="0" err="1" smtClean="0">
                <a:latin typeface="+mj-lt"/>
              </a:rPr>
              <a:t>EconomyWatch</a:t>
            </a:r>
            <a:r>
              <a:rPr lang="en-GB" i="1" dirty="0" smtClean="0">
                <a:latin typeface="+mj-lt"/>
              </a:rPr>
              <a:t>, </a:t>
            </a:r>
            <a:r>
              <a:rPr lang="en-GB" i="1" dirty="0" err="1" smtClean="0">
                <a:latin typeface="+mj-lt"/>
              </a:rPr>
              <a:t>n.d</a:t>
            </a:r>
            <a:r>
              <a:rPr lang="en-GB" i="1" dirty="0" smtClean="0">
                <a:latin typeface="+mj-lt"/>
              </a:rPr>
              <a:t>.)</a:t>
            </a:r>
            <a:endParaRPr lang="it-IT" i="1" dirty="0" smtClean="0">
              <a:latin typeface="+mj-lt"/>
            </a:endParaRPr>
          </a:p>
          <a:p>
            <a:pPr marL="274638" indent="-274638">
              <a:spcBef>
                <a:spcPts val="600"/>
              </a:spcBef>
              <a:buFont typeface="Arial" pitchFamily="34" charset="0"/>
              <a:buChar char="•"/>
            </a:pPr>
            <a:r>
              <a:rPr lang="en-GB" b="1" dirty="0" smtClean="0">
                <a:latin typeface="+mj-lt"/>
              </a:rPr>
              <a:t>Major industries</a:t>
            </a:r>
            <a:r>
              <a:rPr lang="en-GB" dirty="0" smtClean="0">
                <a:latin typeface="+mj-lt"/>
              </a:rPr>
              <a:t>: </a:t>
            </a:r>
            <a:br>
              <a:rPr lang="en-GB" dirty="0" smtClean="0">
                <a:latin typeface="+mj-lt"/>
              </a:rPr>
            </a:br>
            <a:r>
              <a:rPr lang="en-GB" dirty="0" smtClean="0">
                <a:latin typeface="+mj-lt"/>
              </a:rPr>
              <a:t>textiles and garments, pharmaceuticals, chemicals, wood products, food processing, electronics assembly, petroleum refining, fishing </a:t>
            </a:r>
            <a:br>
              <a:rPr lang="en-GB" dirty="0" smtClean="0">
                <a:latin typeface="+mj-lt"/>
              </a:rPr>
            </a:br>
            <a:r>
              <a:rPr lang="en-GB" i="1" dirty="0" smtClean="0">
                <a:latin typeface="+mj-lt"/>
              </a:rPr>
              <a:t>(</a:t>
            </a:r>
            <a:r>
              <a:rPr lang="en-GB" i="1" dirty="0" err="1" smtClean="0">
                <a:latin typeface="+mj-lt"/>
              </a:rPr>
              <a:t>HistoryCentral</a:t>
            </a:r>
            <a:r>
              <a:rPr lang="en-GB" i="1" dirty="0" smtClean="0">
                <a:latin typeface="+mj-lt"/>
              </a:rPr>
              <a:t>, </a:t>
            </a:r>
            <a:r>
              <a:rPr lang="en-GB" i="1" dirty="0" err="1" smtClean="0">
                <a:latin typeface="+mj-lt"/>
              </a:rPr>
              <a:t>n.d</a:t>
            </a:r>
            <a:r>
              <a:rPr lang="en-GB" i="1" dirty="0" smtClean="0">
                <a:latin typeface="+mj-lt"/>
              </a:rPr>
              <a:t>.)</a:t>
            </a:r>
          </a:p>
          <a:p>
            <a:pPr marL="274638" indent="-274638">
              <a:spcBef>
                <a:spcPts val="600"/>
              </a:spcBef>
              <a:buFont typeface="Arial" pitchFamily="34" charset="0"/>
              <a:buChar char="•"/>
            </a:pPr>
            <a:r>
              <a:rPr lang="en-GB" dirty="0" smtClean="0">
                <a:latin typeface="+mj-lt"/>
              </a:rPr>
              <a:t>Trade (2008):  exports - US$49 billion, imports - US$58 billion </a:t>
            </a:r>
            <a:br>
              <a:rPr lang="en-GB" dirty="0" smtClean="0">
                <a:latin typeface="+mj-lt"/>
              </a:rPr>
            </a:br>
            <a:r>
              <a:rPr lang="en-GB" i="1" dirty="0" smtClean="0">
                <a:latin typeface="+mj-lt"/>
              </a:rPr>
              <a:t>(</a:t>
            </a:r>
            <a:r>
              <a:rPr lang="en-GB" i="1" dirty="0" err="1" smtClean="0">
                <a:latin typeface="+mj-lt"/>
              </a:rPr>
              <a:t>HistoryCentral</a:t>
            </a:r>
            <a:r>
              <a:rPr lang="en-GB" i="1" dirty="0" smtClean="0">
                <a:latin typeface="+mj-lt"/>
              </a:rPr>
              <a:t>, </a:t>
            </a:r>
            <a:r>
              <a:rPr lang="en-GB" i="1" dirty="0" err="1" smtClean="0">
                <a:latin typeface="+mj-lt"/>
              </a:rPr>
              <a:t>n.d</a:t>
            </a:r>
            <a:r>
              <a:rPr lang="en-GB" i="1" dirty="0" smtClean="0">
                <a:latin typeface="+mj-lt"/>
              </a:rPr>
              <a:t>.) </a:t>
            </a:r>
          </a:p>
          <a:p>
            <a:pPr marL="274638" indent="-274638">
              <a:spcBef>
                <a:spcPts val="600"/>
              </a:spcBef>
              <a:buFont typeface="Arial" pitchFamily="34" charset="0"/>
              <a:buChar char="•"/>
            </a:pPr>
            <a:r>
              <a:rPr lang="it-IT" dirty="0" smtClean="0">
                <a:solidFill>
                  <a:prstClr val="black"/>
                </a:solidFill>
                <a:latin typeface="+mj-lt"/>
              </a:rPr>
              <a:t>Important figures </a:t>
            </a:r>
            <a:r>
              <a:rPr lang="en-GB" i="1" dirty="0" smtClean="0">
                <a:latin typeface="+mj-lt"/>
              </a:rPr>
              <a:t>(</a:t>
            </a:r>
            <a:r>
              <a:rPr lang="en-GB" i="1" dirty="0" err="1" smtClean="0">
                <a:latin typeface="+mj-lt"/>
              </a:rPr>
              <a:t>EconomyWatch</a:t>
            </a:r>
            <a:r>
              <a:rPr lang="en-GB" i="1" dirty="0" smtClean="0">
                <a:latin typeface="+mj-lt"/>
              </a:rPr>
              <a:t>, </a:t>
            </a:r>
            <a:r>
              <a:rPr lang="en-GB" i="1" dirty="0" err="1" smtClean="0">
                <a:latin typeface="+mj-lt"/>
              </a:rPr>
              <a:t>n.d</a:t>
            </a:r>
            <a:r>
              <a:rPr lang="en-GB" i="1" dirty="0" smtClean="0">
                <a:latin typeface="+mj-lt"/>
              </a:rPr>
              <a:t>.) </a:t>
            </a:r>
            <a:r>
              <a:rPr lang="it-IT" i="1" dirty="0" smtClean="0">
                <a:solidFill>
                  <a:prstClr val="black"/>
                </a:solidFill>
                <a:latin typeface="+mj-lt"/>
              </a:rPr>
              <a:t>:</a:t>
            </a:r>
            <a:r>
              <a:rPr lang="it-IT" dirty="0" smtClean="0">
                <a:solidFill>
                  <a:prstClr val="black"/>
                </a:solidFill>
                <a:latin typeface="+mj-lt"/>
              </a:rPr>
              <a:t/>
            </a:r>
            <a:br>
              <a:rPr lang="it-IT" dirty="0" smtClean="0">
                <a:solidFill>
                  <a:prstClr val="black"/>
                </a:solidFill>
                <a:latin typeface="+mj-lt"/>
              </a:rPr>
            </a:br>
            <a:r>
              <a:rPr lang="it-IT" dirty="0" smtClean="0">
                <a:solidFill>
                  <a:prstClr val="black"/>
                </a:solidFill>
                <a:latin typeface="+mj-lt"/>
              </a:rPr>
              <a:t>GDP per capita (current prices):</a:t>
            </a:r>
            <a:r>
              <a:rPr lang="en-GB" dirty="0" smtClean="0">
                <a:solidFill>
                  <a:prstClr val="black"/>
                </a:solidFill>
                <a:latin typeface="+mj-lt"/>
              </a:rPr>
              <a:t> US$</a:t>
            </a:r>
            <a:r>
              <a:rPr lang="en-GB" dirty="0" smtClean="0">
                <a:solidFill>
                  <a:srgbClr val="333333"/>
                </a:solidFill>
                <a:latin typeface="+mj-lt"/>
              </a:rPr>
              <a:t> 1,745</a:t>
            </a:r>
            <a:r>
              <a:rPr lang="en-GB" dirty="0" smtClean="0">
                <a:solidFill>
                  <a:prstClr val="black"/>
                </a:solidFill>
                <a:latin typeface="+mj-lt"/>
              </a:rPr>
              <a:t>(2009 estimate)</a:t>
            </a:r>
            <a:br>
              <a:rPr lang="en-GB" dirty="0" smtClean="0">
                <a:solidFill>
                  <a:prstClr val="black"/>
                </a:solidFill>
                <a:latin typeface="+mj-lt"/>
              </a:rPr>
            </a:br>
            <a:r>
              <a:rPr lang="en-GB" dirty="0" smtClean="0">
                <a:solidFill>
                  <a:prstClr val="black"/>
                </a:solidFill>
                <a:latin typeface="+mj-lt"/>
              </a:rPr>
              <a:t>Unemployment rate: 7.5% (2009 estimate)</a:t>
            </a:r>
            <a:br>
              <a:rPr lang="en-GB" dirty="0" smtClean="0">
                <a:solidFill>
                  <a:prstClr val="black"/>
                </a:solidFill>
                <a:latin typeface="+mj-lt"/>
              </a:rPr>
            </a:br>
            <a:endParaRPr lang="en-GB" dirty="0" smtClean="0">
              <a:solidFill>
                <a:prstClr val="black"/>
              </a:solidFill>
              <a:latin typeface="+mj-lt"/>
            </a:endParaRPr>
          </a:p>
          <a:p>
            <a:pPr marL="274638" indent="-274638">
              <a:spcBef>
                <a:spcPts val="600"/>
              </a:spcBef>
              <a:buFont typeface="Arial" pitchFamily="34" charset="0"/>
              <a:buChar char="•"/>
            </a:pPr>
            <a:endParaRPr lang="it-IT" dirty="0" smtClean="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Philippines Wine </a:t>
            </a:r>
            <a:r>
              <a:rPr lang="it-IT" dirty="0" smtClean="0"/>
              <a:t>Market </a:t>
            </a:r>
            <a:endParaRPr lang="en-GB" dirty="0"/>
          </a:p>
        </p:txBody>
      </p:sp>
      <p:sp>
        <p:nvSpPr>
          <p:cNvPr id="3" name="TextBox 2"/>
          <p:cNvSpPr txBox="1"/>
          <p:nvPr/>
        </p:nvSpPr>
        <p:spPr>
          <a:xfrm>
            <a:off x="1428728" y="1490712"/>
            <a:ext cx="7429552" cy="4862870"/>
          </a:xfrm>
          <a:prstGeom prst="rect">
            <a:avLst/>
          </a:prstGeom>
          <a:noFill/>
        </p:spPr>
        <p:txBody>
          <a:bodyPr wrap="square" rtlCol="0">
            <a:spAutoFit/>
          </a:bodyPr>
          <a:lstStyle/>
          <a:p>
            <a:pPr marL="274638" indent="-274638">
              <a:spcBef>
                <a:spcPts val="600"/>
              </a:spcBef>
              <a:buFont typeface="Arial" pitchFamily="34" charset="0"/>
              <a:buChar char="•"/>
            </a:pPr>
            <a:r>
              <a:rPr lang="en-GB" dirty="0" smtClean="0">
                <a:latin typeface="+mj-lt"/>
              </a:rPr>
              <a:t>Emerging </a:t>
            </a:r>
            <a:r>
              <a:rPr lang="en-GB" dirty="0" smtClean="0">
                <a:latin typeface="+mj-lt"/>
              </a:rPr>
              <a:t>wine market</a:t>
            </a:r>
          </a:p>
          <a:p>
            <a:pPr marL="274638" indent="-274638">
              <a:spcBef>
                <a:spcPts val="600"/>
              </a:spcBef>
              <a:buFont typeface="Arial" pitchFamily="34" charset="0"/>
              <a:buChar char="•"/>
            </a:pPr>
            <a:r>
              <a:rPr lang="en-GB" dirty="0" smtClean="0">
                <a:solidFill>
                  <a:srgbClr val="000000"/>
                </a:solidFill>
                <a:latin typeface="+mj-lt"/>
              </a:rPr>
              <a:t>Increasing market: 100 percent increase </a:t>
            </a:r>
            <a:br>
              <a:rPr lang="en-GB" dirty="0" smtClean="0">
                <a:solidFill>
                  <a:srgbClr val="000000"/>
                </a:solidFill>
                <a:latin typeface="+mj-lt"/>
              </a:rPr>
            </a:br>
            <a:r>
              <a:rPr lang="en-GB" dirty="0" smtClean="0">
                <a:solidFill>
                  <a:srgbClr val="000000"/>
                </a:solidFill>
                <a:latin typeface="+mj-lt"/>
              </a:rPr>
              <a:t>in 2008 over </a:t>
            </a:r>
            <a:r>
              <a:rPr lang="en-GB" dirty="0" smtClean="0">
                <a:solidFill>
                  <a:srgbClr val="000000"/>
                </a:solidFill>
                <a:latin typeface="+mj-lt"/>
              </a:rPr>
              <a:t>sales in 2002</a:t>
            </a:r>
          </a:p>
          <a:p>
            <a:pPr marL="274638" indent="-274638">
              <a:spcBef>
                <a:spcPts val="600"/>
              </a:spcBef>
              <a:buFont typeface="Arial" pitchFamily="34" charset="0"/>
              <a:buChar char="•"/>
            </a:pPr>
            <a:r>
              <a:rPr lang="it-IT" dirty="0" smtClean="0">
                <a:latin typeface="+mj-lt"/>
              </a:rPr>
              <a:t>The US is the largest wine importer</a:t>
            </a:r>
          </a:p>
          <a:p>
            <a:pPr marL="274638" indent="-274638">
              <a:spcBef>
                <a:spcPts val="600"/>
              </a:spcBef>
              <a:buFont typeface="Arial" pitchFamily="34" charset="0"/>
              <a:buChar char="•"/>
            </a:pPr>
            <a:r>
              <a:rPr lang="it-IT" dirty="0" smtClean="0">
                <a:latin typeface="+mj-lt"/>
              </a:rPr>
              <a:t>Most w</a:t>
            </a:r>
            <a:r>
              <a:rPr lang="en-GB" dirty="0" err="1" smtClean="0">
                <a:latin typeface="+mj-lt"/>
              </a:rPr>
              <a:t>ines</a:t>
            </a:r>
            <a:r>
              <a:rPr lang="en-GB" dirty="0" smtClean="0">
                <a:latin typeface="+mj-lt"/>
              </a:rPr>
              <a:t> are sold for less than </a:t>
            </a:r>
            <a:br>
              <a:rPr lang="en-GB" dirty="0" smtClean="0">
                <a:latin typeface="+mj-lt"/>
              </a:rPr>
            </a:br>
            <a:r>
              <a:rPr lang="en-GB" dirty="0" smtClean="0">
                <a:latin typeface="+mj-lt"/>
              </a:rPr>
              <a:t>$6.00 to $7.00 (based on retail pricing)</a:t>
            </a:r>
          </a:p>
          <a:p>
            <a:pPr marL="274638" indent="-274638">
              <a:spcBef>
                <a:spcPts val="600"/>
              </a:spcBef>
              <a:buFont typeface="Arial" pitchFamily="34" charset="0"/>
              <a:buChar char="•"/>
            </a:pPr>
            <a:r>
              <a:rPr lang="it-IT" dirty="0" smtClean="0">
                <a:latin typeface="+mj-lt"/>
              </a:rPr>
              <a:t>Demand for premium wines is on the rise</a:t>
            </a:r>
          </a:p>
          <a:p>
            <a:pPr marL="274638" indent="-274638">
              <a:spcBef>
                <a:spcPts val="600"/>
              </a:spcBef>
              <a:buFont typeface="Arial" pitchFamily="34" charset="0"/>
              <a:buChar char="•"/>
            </a:pPr>
            <a:r>
              <a:rPr lang="en-GB" dirty="0" smtClean="0">
                <a:latin typeface="+mj-lt"/>
              </a:rPr>
              <a:t>Marketing support is essential: most Manila </a:t>
            </a:r>
            <a:br>
              <a:rPr lang="en-GB" dirty="0" smtClean="0">
                <a:latin typeface="+mj-lt"/>
              </a:rPr>
            </a:br>
            <a:r>
              <a:rPr lang="en-GB" dirty="0" smtClean="0">
                <a:latin typeface="+mj-lt"/>
              </a:rPr>
              <a:t>restaurants will not carry new wines without </a:t>
            </a:r>
            <a:br>
              <a:rPr lang="en-GB" dirty="0" smtClean="0">
                <a:latin typeface="+mj-lt"/>
              </a:rPr>
            </a:br>
            <a:r>
              <a:rPr lang="en-GB" dirty="0" smtClean="0">
                <a:latin typeface="+mj-lt"/>
              </a:rPr>
              <a:t>marketing incentives</a:t>
            </a:r>
          </a:p>
          <a:p>
            <a:pPr marL="274638" indent="-274638">
              <a:spcBef>
                <a:spcPts val="600"/>
              </a:spcBef>
              <a:buFont typeface="Arial" pitchFamily="34" charset="0"/>
              <a:buChar char="•"/>
            </a:pPr>
            <a:r>
              <a:rPr lang="en-GB" dirty="0" smtClean="0">
                <a:latin typeface="+mj-lt"/>
              </a:rPr>
              <a:t>French and Australian wine marketers are leading in terms of marketing support</a:t>
            </a:r>
          </a:p>
          <a:p>
            <a:pPr marL="274638" indent="-274638">
              <a:spcBef>
                <a:spcPts val="600"/>
              </a:spcBef>
              <a:buFont typeface="Arial" pitchFamily="34" charset="0"/>
              <a:buChar char="•"/>
            </a:pPr>
            <a:r>
              <a:rPr lang="it-IT" dirty="0" smtClean="0">
                <a:latin typeface="+mj-lt"/>
              </a:rPr>
              <a:t>R</a:t>
            </a:r>
            <a:r>
              <a:rPr lang="en-GB" dirty="0" err="1" smtClean="0">
                <a:latin typeface="+mj-lt"/>
              </a:rPr>
              <a:t>ed</a:t>
            </a:r>
            <a:r>
              <a:rPr lang="en-GB" dirty="0" smtClean="0">
                <a:latin typeface="+mj-lt"/>
              </a:rPr>
              <a:t> wines used to be more popular,  but now whites and rosés are becoming more popular, too.</a:t>
            </a:r>
          </a:p>
          <a:p>
            <a:pPr marL="274638" indent="-274638">
              <a:spcBef>
                <a:spcPts val="600"/>
              </a:spcBef>
            </a:pPr>
            <a:endParaRPr lang="it-IT" dirty="0" smtClean="0">
              <a:latin typeface="+mj-lt"/>
            </a:endParaRPr>
          </a:p>
        </p:txBody>
      </p:sp>
      <p:pic>
        <p:nvPicPr>
          <p:cNvPr id="1026" name="Picture 2"/>
          <p:cNvPicPr>
            <a:picLocks noChangeAspect="1" noChangeArrowheads="1"/>
          </p:cNvPicPr>
          <p:nvPr/>
        </p:nvPicPr>
        <p:blipFill>
          <a:blip r:embed="rId3"/>
          <a:srcRect/>
          <a:stretch>
            <a:fillRect/>
          </a:stretch>
        </p:blipFill>
        <p:spPr bwMode="auto">
          <a:xfrm>
            <a:off x="5932080" y="1714488"/>
            <a:ext cx="2854762" cy="2143140"/>
          </a:xfrm>
          <a:prstGeom prst="rect">
            <a:avLst/>
          </a:prstGeom>
          <a:noFill/>
          <a:ln w="9525">
            <a:noFill/>
            <a:miter lim="800000"/>
            <a:headEnd/>
            <a:tailEnd/>
          </a:ln>
          <a:effectLst/>
        </p:spPr>
      </p:pic>
      <p:sp>
        <p:nvSpPr>
          <p:cNvPr id="5" name="TextBox 4"/>
          <p:cNvSpPr txBox="1"/>
          <p:nvPr/>
        </p:nvSpPr>
        <p:spPr>
          <a:xfrm>
            <a:off x="5715008" y="6215082"/>
            <a:ext cx="3286148" cy="369332"/>
          </a:xfrm>
          <a:prstGeom prst="rect">
            <a:avLst/>
          </a:prstGeom>
          <a:noFill/>
        </p:spPr>
        <p:txBody>
          <a:bodyPr wrap="square" rtlCol="0">
            <a:spAutoFit/>
          </a:bodyPr>
          <a:lstStyle/>
          <a:p>
            <a:r>
              <a:rPr lang="it-IT" i="1" dirty="0" smtClean="0"/>
              <a:t>Source (all): Singian, 2009</a:t>
            </a:r>
            <a:endParaRPr lang="en-GB"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142900"/>
            <a:ext cx="7708392" cy="1143000"/>
          </a:xfrm>
        </p:spPr>
        <p:txBody>
          <a:bodyPr>
            <a:noAutofit/>
          </a:bodyPr>
          <a:lstStyle/>
          <a:p>
            <a:r>
              <a:rPr lang="it-IT" sz="3200" dirty="0" smtClean="0"/>
              <a:t>Economy of Philippines’ </a:t>
            </a:r>
            <a:r>
              <a:rPr lang="it-IT" sz="3200" dirty="0" smtClean="0"/>
              <a:t>N</a:t>
            </a:r>
            <a:r>
              <a:rPr lang="it-IT" sz="3200" dirty="0" smtClean="0"/>
              <a:t>eighbors </a:t>
            </a:r>
            <a:r>
              <a:rPr lang="it-IT" sz="3200" dirty="0" smtClean="0"/>
              <a:t>– China</a:t>
            </a:r>
            <a:endParaRPr lang="en-GB" sz="3200" dirty="0"/>
          </a:p>
        </p:txBody>
      </p:sp>
      <p:sp>
        <p:nvSpPr>
          <p:cNvPr id="3" name="TextBox 2"/>
          <p:cNvSpPr txBox="1"/>
          <p:nvPr/>
        </p:nvSpPr>
        <p:spPr>
          <a:xfrm>
            <a:off x="1285852" y="785794"/>
            <a:ext cx="7858148" cy="7540526"/>
          </a:xfrm>
          <a:prstGeom prst="rect">
            <a:avLst/>
          </a:prstGeom>
          <a:noFill/>
        </p:spPr>
        <p:txBody>
          <a:bodyPr wrap="square" rtlCol="0">
            <a:spAutoFit/>
          </a:bodyPr>
          <a:lstStyle/>
          <a:p>
            <a:pPr marL="274638" indent="-274638">
              <a:spcBef>
                <a:spcPts val="600"/>
              </a:spcBef>
              <a:buFont typeface="Arial" pitchFamily="34" charset="0"/>
              <a:buChar char="•"/>
            </a:pPr>
            <a:r>
              <a:rPr lang="it-IT" dirty="0" smtClean="0">
                <a:latin typeface="+mj-lt"/>
              </a:rPr>
              <a:t>Hugh and rapidly expanding economy after market liberalization</a:t>
            </a:r>
          </a:p>
          <a:p>
            <a:pPr marL="274638" indent="-274638">
              <a:spcBef>
                <a:spcPts val="600"/>
              </a:spcBef>
              <a:buFont typeface="Arial" pitchFamily="34" charset="0"/>
              <a:buChar char="•"/>
            </a:pPr>
            <a:r>
              <a:rPr lang="it-IT" dirty="0" smtClean="0">
                <a:latin typeface="+mj-lt"/>
              </a:rPr>
              <a:t>Average of 8% GDP growth during the last 30 years</a:t>
            </a:r>
          </a:p>
          <a:p>
            <a:pPr marL="274638" indent="-274638">
              <a:spcBef>
                <a:spcPts val="600"/>
              </a:spcBef>
              <a:buFont typeface="Arial" pitchFamily="34" charset="0"/>
              <a:buChar char="•"/>
            </a:pPr>
            <a:r>
              <a:rPr lang="it-IT" dirty="0" smtClean="0">
                <a:solidFill>
                  <a:prstClr val="black"/>
                </a:solidFill>
                <a:latin typeface="+mj-lt"/>
              </a:rPr>
              <a:t>GDP per capita (current prices):</a:t>
            </a:r>
            <a:r>
              <a:rPr lang="en-GB" dirty="0" smtClean="0">
                <a:solidFill>
                  <a:prstClr val="black"/>
                </a:solidFill>
                <a:latin typeface="+mj-lt"/>
              </a:rPr>
              <a:t> US$</a:t>
            </a:r>
            <a:r>
              <a:rPr lang="en-GB" dirty="0" smtClean="0">
                <a:solidFill>
                  <a:srgbClr val="333333"/>
                </a:solidFill>
                <a:latin typeface="+mj-lt"/>
              </a:rPr>
              <a:t> 3,677</a:t>
            </a:r>
            <a:r>
              <a:rPr lang="en-GB" dirty="0" smtClean="0">
                <a:solidFill>
                  <a:prstClr val="black"/>
                </a:solidFill>
                <a:latin typeface="+mj-lt"/>
              </a:rPr>
              <a:t> (2009 estimate)</a:t>
            </a:r>
          </a:p>
          <a:p>
            <a:pPr marL="274638" indent="-274638">
              <a:spcBef>
                <a:spcPts val="600"/>
              </a:spcBef>
              <a:buFont typeface="Arial" pitchFamily="34" charset="0"/>
              <a:buChar char="•"/>
            </a:pPr>
            <a:r>
              <a:rPr lang="it-IT" dirty="0" smtClean="0">
                <a:solidFill>
                  <a:prstClr val="black"/>
                </a:solidFill>
                <a:latin typeface="+mj-lt"/>
              </a:rPr>
              <a:t>However, rise in personal income does not translate into increasing consumer spending due to rising prices &amp; taxes</a:t>
            </a:r>
          </a:p>
          <a:p>
            <a:pPr marL="274638" indent="-274638">
              <a:spcBef>
                <a:spcPts val="600"/>
              </a:spcBef>
              <a:buFont typeface="Arial" pitchFamily="34" charset="0"/>
              <a:buChar char="•"/>
            </a:pPr>
            <a:r>
              <a:rPr lang="en-GB" b="1" dirty="0" smtClean="0">
                <a:solidFill>
                  <a:prstClr val="black"/>
                </a:solidFill>
                <a:latin typeface="+mj-lt"/>
              </a:rPr>
              <a:t>Major industries: </a:t>
            </a:r>
            <a:br>
              <a:rPr lang="en-GB" b="1" dirty="0" smtClean="0">
                <a:solidFill>
                  <a:prstClr val="black"/>
                </a:solidFill>
                <a:latin typeface="+mj-lt"/>
              </a:rPr>
            </a:br>
            <a:r>
              <a:rPr lang="en-GB" dirty="0" smtClean="0">
                <a:solidFill>
                  <a:prstClr val="black"/>
                </a:solidFill>
                <a:latin typeface="+mj-lt"/>
              </a:rPr>
              <a:t>textiles, chemicals, fertilizers, machinery (esp. for agriculture), processed foods, iron and steel, building materials, plastics, toys, and electronics</a:t>
            </a:r>
            <a:r>
              <a:rPr lang="it-IT" dirty="0" smtClean="0">
                <a:solidFill>
                  <a:prstClr val="black"/>
                </a:solidFill>
                <a:latin typeface="+mj-lt"/>
              </a:rPr>
              <a:t/>
            </a:r>
            <a:br>
              <a:rPr lang="it-IT" dirty="0" smtClean="0">
                <a:solidFill>
                  <a:prstClr val="black"/>
                </a:solidFill>
                <a:latin typeface="+mj-lt"/>
              </a:rPr>
            </a:br>
            <a:endParaRPr lang="it-IT" dirty="0" smtClean="0">
              <a:solidFill>
                <a:prstClr val="black"/>
              </a:solidFill>
              <a:latin typeface="+mj-lt"/>
            </a:endParaRPr>
          </a:p>
          <a:p>
            <a:pPr marL="274638" lvl="0" indent="-274638">
              <a:spcBef>
                <a:spcPts val="600"/>
              </a:spcBef>
            </a:pPr>
            <a:r>
              <a:rPr lang="it-IT" b="1" dirty="0" smtClean="0">
                <a:solidFill>
                  <a:prstClr val="black"/>
                </a:solidFill>
                <a:latin typeface="+mj-lt"/>
              </a:rPr>
              <a:t>Wine </a:t>
            </a:r>
            <a:r>
              <a:rPr lang="it-IT" b="1" dirty="0" smtClean="0">
                <a:solidFill>
                  <a:prstClr val="black"/>
                </a:solidFill>
                <a:latin typeface="+mj-lt"/>
              </a:rPr>
              <a:t>market</a:t>
            </a:r>
            <a:r>
              <a:rPr lang="it-IT" b="1" dirty="0" smtClean="0">
                <a:solidFill>
                  <a:prstClr val="black"/>
                </a:solidFill>
                <a:latin typeface="+mj-lt"/>
              </a:rPr>
              <a:t>:</a:t>
            </a:r>
            <a:endParaRPr lang="it-IT" b="1" dirty="0" smtClean="0">
              <a:solidFill>
                <a:prstClr val="black"/>
              </a:solidFill>
              <a:latin typeface="+mj-lt"/>
            </a:endParaRPr>
          </a:p>
          <a:p>
            <a:pPr marL="274638" lvl="0" indent="-274638">
              <a:spcBef>
                <a:spcPts val="600"/>
              </a:spcBef>
              <a:buFont typeface="Arial" pitchFamily="34" charset="0"/>
              <a:buChar char="•"/>
            </a:pPr>
            <a:r>
              <a:rPr lang="en-GB" dirty="0" smtClean="0">
                <a:latin typeface="+mj-lt"/>
              </a:rPr>
              <a:t>2007 saw a 37.05% increase on 2006 </a:t>
            </a:r>
            <a:r>
              <a:rPr lang="en-GB" i="1" dirty="0" smtClean="0">
                <a:latin typeface="+mj-lt"/>
              </a:rPr>
              <a:t>(</a:t>
            </a:r>
            <a:r>
              <a:rPr lang="it-IT" i="1" dirty="0" smtClean="0">
                <a:latin typeface="+mj-lt"/>
              </a:rPr>
              <a:t>Italian Trade Commission, 2010)</a:t>
            </a:r>
            <a:endParaRPr lang="it-IT" i="1" dirty="0" smtClean="0">
              <a:solidFill>
                <a:prstClr val="black"/>
              </a:solidFill>
              <a:latin typeface="+mj-lt"/>
            </a:endParaRPr>
          </a:p>
          <a:p>
            <a:pPr marL="274638" lvl="0" indent="-274638">
              <a:spcBef>
                <a:spcPts val="600"/>
              </a:spcBef>
              <a:buFont typeface="Arial" pitchFamily="34" charset="0"/>
              <a:buChar char="•"/>
            </a:pPr>
            <a:r>
              <a:rPr lang="it-IT" dirty="0" smtClean="0">
                <a:solidFill>
                  <a:prstClr val="black"/>
                </a:solidFill>
                <a:latin typeface="+mj-lt"/>
              </a:rPr>
              <a:t>A</a:t>
            </a:r>
            <a:r>
              <a:rPr lang="en-GB" dirty="0" err="1" smtClean="0">
                <a:latin typeface="+mj-lt"/>
              </a:rPr>
              <a:t>nnual</a:t>
            </a:r>
            <a:r>
              <a:rPr lang="en-GB" dirty="0" smtClean="0">
                <a:latin typeface="+mj-lt"/>
              </a:rPr>
              <a:t> per capita consumption: 0.51 </a:t>
            </a:r>
            <a:r>
              <a:rPr lang="en-GB" dirty="0" err="1" smtClean="0">
                <a:latin typeface="+mj-lt"/>
              </a:rPr>
              <a:t>liters</a:t>
            </a:r>
            <a:r>
              <a:rPr lang="en-GB" dirty="0" smtClean="0">
                <a:latin typeface="+mj-lt"/>
              </a:rPr>
              <a:t> </a:t>
            </a:r>
            <a:r>
              <a:rPr lang="en-GB" i="1" dirty="0" smtClean="0">
                <a:latin typeface="+mj-lt"/>
              </a:rPr>
              <a:t>(</a:t>
            </a:r>
            <a:r>
              <a:rPr lang="it-IT" i="1" dirty="0" smtClean="0">
                <a:latin typeface="+mj-lt"/>
              </a:rPr>
              <a:t>Italian Trade Commission, 2010)</a:t>
            </a:r>
            <a:endParaRPr lang="en-GB" i="1" dirty="0" smtClean="0">
              <a:latin typeface="+mj-lt"/>
            </a:endParaRPr>
          </a:p>
          <a:p>
            <a:pPr marL="274638" indent="-274638">
              <a:spcBef>
                <a:spcPts val="600"/>
              </a:spcBef>
              <a:buFont typeface="Arial" pitchFamily="34" charset="0"/>
              <a:buChar char="•"/>
            </a:pPr>
            <a:r>
              <a:rPr lang="it-IT" dirty="0" smtClean="0">
                <a:solidFill>
                  <a:prstClr val="black"/>
                </a:solidFill>
                <a:latin typeface="+mj-lt"/>
              </a:rPr>
              <a:t>Rise wine is the most popular alcoholic beverage in China</a:t>
            </a:r>
            <a:br>
              <a:rPr lang="it-IT" dirty="0" smtClean="0">
                <a:solidFill>
                  <a:prstClr val="black"/>
                </a:solidFill>
                <a:latin typeface="+mj-lt"/>
              </a:rPr>
            </a:br>
            <a:r>
              <a:rPr lang="it-IT" i="1" dirty="0" smtClean="0">
                <a:solidFill>
                  <a:prstClr val="black"/>
                </a:solidFill>
                <a:latin typeface="+mj-lt"/>
              </a:rPr>
              <a:t>(</a:t>
            </a:r>
            <a:r>
              <a:rPr lang="en-GB" i="1" dirty="0" smtClean="0">
                <a:latin typeface="+mj-lt"/>
              </a:rPr>
              <a:t>Agriculture and </a:t>
            </a:r>
            <a:r>
              <a:rPr lang="en-GB" i="1" dirty="0" err="1" smtClean="0">
                <a:latin typeface="+mj-lt"/>
              </a:rPr>
              <a:t>Agri</a:t>
            </a:r>
            <a:r>
              <a:rPr lang="en-GB" i="1" dirty="0" smtClean="0">
                <a:latin typeface="+mj-lt"/>
              </a:rPr>
              <a:t>-Food Canada, 2008)</a:t>
            </a:r>
            <a:endParaRPr lang="it-IT" i="1" dirty="0" smtClean="0">
              <a:solidFill>
                <a:prstClr val="black"/>
              </a:solidFill>
              <a:latin typeface="+mj-lt"/>
            </a:endParaRPr>
          </a:p>
          <a:p>
            <a:pPr marL="274638" lvl="0" indent="-274638">
              <a:spcBef>
                <a:spcPts val="600"/>
              </a:spcBef>
              <a:buFont typeface="Arial" pitchFamily="34" charset="0"/>
              <a:buChar char="•"/>
            </a:pPr>
            <a:r>
              <a:rPr lang="en-GB" dirty="0" smtClean="0">
                <a:latin typeface="+mj-lt"/>
              </a:rPr>
              <a:t>Chinese domestic wines lack diversity  </a:t>
            </a:r>
            <a:br>
              <a:rPr lang="en-GB" dirty="0" smtClean="0">
                <a:latin typeface="+mj-lt"/>
              </a:rPr>
            </a:br>
            <a:r>
              <a:rPr lang="en-GB" i="1" dirty="0" smtClean="0">
                <a:latin typeface="+mj-lt"/>
              </a:rPr>
              <a:t>(Agriculture and </a:t>
            </a:r>
            <a:r>
              <a:rPr lang="en-GB" i="1" dirty="0" err="1" smtClean="0">
                <a:latin typeface="+mj-lt"/>
              </a:rPr>
              <a:t>Agri</a:t>
            </a:r>
            <a:r>
              <a:rPr lang="en-GB" i="1" dirty="0" smtClean="0">
                <a:latin typeface="+mj-lt"/>
              </a:rPr>
              <a:t>-Food Canada, 2008)</a:t>
            </a:r>
          </a:p>
          <a:p>
            <a:pPr marL="274638" lvl="0" indent="-274638">
              <a:spcBef>
                <a:spcPts val="600"/>
              </a:spcBef>
              <a:buFont typeface="Arial" pitchFamily="34" charset="0"/>
              <a:buChar char="•"/>
            </a:pPr>
            <a:r>
              <a:rPr lang="en-GB" dirty="0" smtClean="0">
                <a:latin typeface="+mj-lt"/>
              </a:rPr>
              <a:t>However, consumers are price sensitive and prefer to purchase local brands </a:t>
            </a:r>
            <a:r>
              <a:rPr lang="it-IT" i="1" dirty="0" smtClean="0">
                <a:solidFill>
                  <a:prstClr val="black"/>
                </a:solidFill>
                <a:latin typeface="+mj-lt"/>
              </a:rPr>
              <a:t>(</a:t>
            </a:r>
            <a:r>
              <a:rPr lang="en-GB" i="1" dirty="0" smtClean="0">
                <a:latin typeface="+mj-lt"/>
              </a:rPr>
              <a:t>Agriculture and </a:t>
            </a:r>
            <a:r>
              <a:rPr lang="en-GB" i="1" dirty="0" err="1" smtClean="0">
                <a:latin typeface="+mj-lt"/>
              </a:rPr>
              <a:t>Agri</a:t>
            </a:r>
            <a:r>
              <a:rPr lang="en-GB" i="1" dirty="0" smtClean="0">
                <a:latin typeface="+mj-lt"/>
              </a:rPr>
              <a:t>-Food Canada, 2008)</a:t>
            </a:r>
            <a:endParaRPr lang="it-IT" i="1" dirty="0" smtClean="0">
              <a:solidFill>
                <a:prstClr val="black"/>
              </a:solidFill>
              <a:latin typeface="+mj-lt"/>
            </a:endParaRPr>
          </a:p>
          <a:p>
            <a:pPr marL="274638" lvl="0" indent="-274638">
              <a:spcBef>
                <a:spcPts val="600"/>
              </a:spcBef>
              <a:buFont typeface="Arial" pitchFamily="34" charset="0"/>
              <a:buChar char="•"/>
            </a:pPr>
            <a:endParaRPr lang="en-GB" dirty="0" smtClean="0">
              <a:solidFill>
                <a:prstClr val="black"/>
              </a:solidFill>
              <a:latin typeface="+mj-lt"/>
            </a:endParaRPr>
          </a:p>
          <a:p>
            <a:pPr marL="274638" indent="-274638">
              <a:spcBef>
                <a:spcPts val="600"/>
              </a:spcBef>
              <a:buFont typeface="Arial" pitchFamily="34" charset="0"/>
              <a:buChar char="•"/>
            </a:pPr>
            <a:endParaRPr lang="it-IT" dirty="0" smtClean="0">
              <a:latin typeface="+mj-lt"/>
            </a:endParaRPr>
          </a:p>
          <a:p>
            <a:pPr marL="274638" indent="-274638">
              <a:spcBef>
                <a:spcPts val="600"/>
              </a:spcBef>
              <a:buFont typeface="Arial" pitchFamily="34" charset="0"/>
              <a:buChar char="•"/>
            </a:pPr>
            <a:endParaRPr lang="en-GB" dirty="0" smtClean="0">
              <a:latin typeface="+mj-lt"/>
            </a:endParaRPr>
          </a:p>
          <a:p>
            <a:pPr marL="274638" indent="-274638">
              <a:spcBef>
                <a:spcPts val="600"/>
              </a:spcBef>
              <a:buFont typeface="Arial" pitchFamily="34" charset="0"/>
              <a:buChar char="•"/>
            </a:pPr>
            <a:endParaRPr lang="it-IT" dirty="0" smtClean="0">
              <a:latin typeface="+mj-lt"/>
            </a:endParaRPr>
          </a:p>
        </p:txBody>
      </p:sp>
      <p:sp>
        <p:nvSpPr>
          <p:cNvPr id="4" name="TextBox 3"/>
          <p:cNvSpPr txBox="1"/>
          <p:nvPr/>
        </p:nvSpPr>
        <p:spPr>
          <a:xfrm>
            <a:off x="5286380" y="3357562"/>
            <a:ext cx="3286148" cy="369332"/>
          </a:xfrm>
          <a:prstGeom prst="rect">
            <a:avLst/>
          </a:prstGeom>
          <a:noFill/>
        </p:spPr>
        <p:txBody>
          <a:bodyPr wrap="square" rtlCol="0">
            <a:spAutoFit/>
          </a:bodyPr>
          <a:lstStyle/>
          <a:p>
            <a:r>
              <a:rPr lang="it-IT" i="1" dirty="0" smtClean="0"/>
              <a:t>Source (all): </a:t>
            </a:r>
            <a:r>
              <a:rPr lang="en-GB" i="1" dirty="0" err="1" smtClean="0">
                <a:solidFill>
                  <a:prstClr val="black"/>
                </a:solidFill>
              </a:rPr>
              <a:t>EconomyWatch</a:t>
            </a:r>
            <a:r>
              <a:rPr lang="en-GB" i="1" dirty="0" smtClean="0">
                <a:solidFill>
                  <a:prstClr val="black"/>
                </a:solidFill>
              </a:rPr>
              <a:t>, </a:t>
            </a:r>
            <a:r>
              <a:rPr lang="en-GB" i="1" dirty="0" err="1" smtClean="0">
                <a:solidFill>
                  <a:prstClr val="black"/>
                </a:solidFill>
              </a:rPr>
              <a:t>n.d</a:t>
            </a:r>
            <a:r>
              <a:rPr lang="en-GB" i="1" dirty="0" smtClean="0">
                <a:solidFill>
                  <a:prstClr val="black"/>
                </a:solidFill>
              </a:rPr>
              <a:t>.</a:t>
            </a:r>
            <a:endParaRPr lang="en-GB"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71422"/>
            <a:ext cx="8001024" cy="1143000"/>
          </a:xfrm>
        </p:spPr>
        <p:txBody>
          <a:bodyPr>
            <a:noAutofit/>
          </a:bodyPr>
          <a:lstStyle/>
          <a:p>
            <a:r>
              <a:rPr lang="it-IT" sz="3200" dirty="0" smtClean="0"/>
              <a:t>Economy of Philippines’ </a:t>
            </a:r>
            <a:r>
              <a:rPr lang="it-IT" sz="3200" dirty="0" smtClean="0"/>
              <a:t>N</a:t>
            </a:r>
            <a:r>
              <a:rPr lang="it-IT" sz="3200" dirty="0" smtClean="0"/>
              <a:t>eighbors </a:t>
            </a:r>
            <a:r>
              <a:rPr lang="it-IT" sz="3200" dirty="0" smtClean="0"/>
              <a:t>– Vietnam</a:t>
            </a:r>
            <a:endParaRPr lang="en-GB" sz="3200" dirty="0"/>
          </a:p>
        </p:txBody>
      </p:sp>
      <p:sp>
        <p:nvSpPr>
          <p:cNvPr id="3" name="TextBox 2"/>
          <p:cNvSpPr txBox="1"/>
          <p:nvPr/>
        </p:nvSpPr>
        <p:spPr>
          <a:xfrm>
            <a:off x="1285852" y="1189571"/>
            <a:ext cx="7500990" cy="5370701"/>
          </a:xfrm>
          <a:prstGeom prst="rect">
            <a:avLst/>
          </a:prstGeom>
          <a:noFill/>
        </p:spPr>
        <p:txBody>
          <a:bodyPr wrap="square" rtlCol="0">
            <a:spAutoFit/>
          </a:bodyPr>
          <a:lstStyle/>
          <a:p>
            <a:pPr marL="274638" indent="-274638">
              <a:spcBef>
                <a:spcPts val="600"/>
              </a:spcBef>
              <a:buFont typeface="Arial" pitchFamily="34" charset="0"/>
              <a:buChar char="•"/>
            </a:pPr>
            <a:r>
              <a:rPr lang="en-GB" dirty="0" smtClean="0">
                <a:latin typeface="+mj-lt"/>
              </a:rPr>
              <a:t>Thirteenth most highly populated country in the world </a:t>
            </a:r>
          </a:p>
          <a:p>
            <a:pPr marL="274638" indent="-274638">
              <a:spcBef>
                <a:spcPts val="600"/>
              </a:spcBef>
              <a:buFont typeface="Arial" pitchFamily="34" charset="0"/>
              <a:buChar char="•"/>
            </a:pPr>
            <a:r>
              <a:rPr lang="en-GB" dirty="0" smtClean="0">
                <a:latin typeface="+mj-lt"/>
              </a:rPr>
              <a:t>GDP - real growth rate: 6.2% (2008 estimate)</a:t>
            </a:r>
          </a:p>
          <a:p>
            <a:pPr marL="274638" indent="-274638">
              <a:spcBef>
                <a:spcPts val="600"/>
              </a:spcBef>
              <a:buFont typeface="Arial" pitchFamily="34" charset="0"/>
              <a:buChar char="•"/>
            </a:pPr>
            <a:r>
              <a:rPr lang="it-IT" dirty="0" smtClean="0">
                <a:latin typeface="+mj-lt"/>
              </a:rPr>
              <a:t>GDP - per capita (</a:t>
            </a:r>
            <a:r>
              <a:rPr lang="it-IT" dirty="0" smtClean="0">
                <a:solidFill>
                  <a:prstClr val="black"/>
                </a:solidFill>
                <a:latin typeface="+mj-lt"/>
              </a:rPr>
              <a:t>current prices): </a:t>
            </a:r>
            <a:r>
              <a:rPr lang="it-IT" dirty="0" smtClean="0">
                <a:latin typeface="+mj-lt"/>
              </a:rPr>
              <a:t>$</a:t>
            </a:r>
            <a:r>
              <a:rPr lang="en-GB" dirty="0" smtClean="0">
                <a:latin typeface="+mj-lt"/>
              </a:rPr>
              <a:t> 1,060</a:t>
            </a:r>
            <a:r>
              <a:rPr lang="it-IT" dirty="0" smtClean="0">
                <a:latin typeface="+mj-lt"/>
              </a:rPr>
              <a:t> (2009 estimate)</a:t>
            </a:r>
          </a:p>
          <a:p>
            <a:pPr marL="274638" indent="-274638">
              <a:spcBef>
                <a:spcPts val="600"/>
              </a:spcBef>
              <a:buFont typeface="Arial" pitchFamily="34" charset="0"/>
              <a:buChar char="•"/>
            </a:pPr>
            <a:r>
              <a:rPr lang="en-GB" dirty="0" smtClean="0">
                <a:latin typeface="+mj-lt"/>
              </a:rPr>
              <a:t>Unemployment rate: 4.7% (2008 estimate)</a:t>
            </a:r>
            <a:endParaRPr lang="it-IT" dirty="0" smtClean="0">
              <a:latin typeface="+mj-lt"/>
            </a:endParaRPr>
          </a:p>
          <a:p>
            <a:pPr marL="274638" indent="-274638">
              <a:spcBef>
                <a:spcPts val="600"/>
              </a:spcBef>
              <a:buFont typeface="Arial" pitchFamily="34" charset="0"/>
              <a:buChar char="•"/>
            </a:pPr>
            <a:r>
              <a:rPr lang="en-GB" b="1" dirty="0" smtClean="0">
                <a:solidFill>
                  <a:prstClr val="black"/>
                </a:solidFill>
                <a:latin typeface="+mj-lt"/>
              </a:rPr>
              <a:t>Major industries: </a:t>
            </a:r>
            <a:br>
              <a:rPr lang="en-GB" b="1" dirty="0" smtClean="0">
                <a:solidFill>
                  <a:prstClr val="black"/>
                </a:solidFill>
                <a:latin typeface="+mj-lt"/>
              </a:rPr>
            </a:br>
            <a:r>
              <a:rPr lang="en-GB" dirty="0" smtClean="0">
                <a:solidFill>
                  <a:prstClr val="black"/>
                </a:solidFill>
                <a:latin typeface="+mj-lt"/>
              </a:rPr>
              <a:t>food processing, construction, manufacturing (esp. plastics and rubber industries are developing quickly)</a:t>
            </a:r>
            <a:r>
              <a:rPr lang="it-IT" dirty="0" smtClean="0">
                <a:solidFill>
                  <a:prstClr val="black"/>
                </a:solidFill>
                <a:latin typeface="+mj-lt"/>
              </a:rPr>
              <a:t/>
            </a:r>
            <a:br>
              <a:rPr lang="it-IT" dirty="0" smtClean="0">
                <a:solidFill>
                  <a:prstClr val="black"/>
                </a:solidFill>
                <a:latin typeface="+mj-lt"/>
              </a:rPr>
            </a:br>
            <a:endParaRPr lang="it-IT" dirty="0" smtClean="0">
              <a:solidFill>
                <a:prstClr val="black"/>
              </a:solidFill>
              <a:latin typeface="+mj-lt"/>
            </a:endParaRPr>
          </a:p>
          <a:p>
            <a:pPr marL="274638" lvl="0" indent="-274638">
              <a:spcBef>
                <a:spcPts val="600"/>
              </a:spcBef>
            </a:pPr>
            <a:endParaRPr lang="it-IT" dirty="0" smtClean="0">
              <a:solidFill>
                <a:prstClr val="black"/>
              </a:solidFill>
              <a:latin typeface="+mj-lt"/>
            </a:endParaRPr>
          </a:p>
          <a:p>
            <a:pPr marL="274638" lvl="0" indent="-274638">
              <a:spcBef>
                <a:spcPts val="600"/>
              </a:spcBef>
            </a:pPr>
            <a:r>
              <a:rPr lang="it-IT" b="1" dirty="0" smtClean="0">
                <a:solidFill>
                  <a:prstClr val="black"/>
                </a:solidFill>
                <a:latin typeface="+mj-lt"/>
              </a:rPr>
              <a:t>Wine </a:t>
            </a:r>
            <a:r>
              <a:rPr lang="it-IT" b="1" dirty="0" smtClean="0">
                <a:solidFill>
                  <a:prstClr val="black"/>
                </a:solidFill>
                <a:latin typeface="+mj-lt"/>
              </a:rPr>
              <a:t>market</a:t>
            </a:r>
            <a:r>
              <a:rPr lang="it-IT" b="1" dirty="0" smtClean="0">
                <a:solidFill>
                  <a:prstClr val="black"/>
                </a:solidFill>
                <a:latin typeface="+mj-lt"/>
              </a:rPr>
              <a:t>:</a:t>
            </a:r>
            <a:endParaRPr lang="it-IT" b="1" dirty="0" smtClean="0">
              <a:solidFill>
                <a:prstClr val="black"/>
              </a:solidFill>
              <a:latin typeface="+mj-lt"/>
            </a:endParaRPr>
          </a:p>
          <a:p>
            <a:pPr marL="274638" lvl="0" indent="-274638">
              <a:spcBef>
                <a:spcPts val="600"/>
              </a:spcBef>
              <a:buFont typeface="Arial" pitchFamily="34" charset="0"/>
              <a:buChar char="•"/>
            </a:pPr>
            <a:r>
              <a:rPr lang="en-GB" dirty="0" smtClean="0">
                <a:latin typeface="+mj-lt"/>
              </a:rPr>
              <a:t>Growing wine market: 7% in 2008 to over 26 million litres compared to 2007</a:t>
            </a:r>
          </a:p>
          <a:p>
            <a:pPr marL="274638" lvl="0" indent="-274638">
              <a:spcBef>
                <a:spcPts val="600"/>
              </a:spcBef>
              <a:buFont typeface="Arial" pitchFamily="34" charset="0"/>
              <a:buChar char="•"/>
            </a:pPr>
            <a:r>
              <a:rPr lang="en-GB" dirty="0" smtClean="0">
                <a:latin typeface="+mj-lt"/>
              </a:rPr>
              <a:t>Demand for high quality wines is increasing</a:t>
            </a:r>
            <a:endParaRPr lang="it-IT" dirty="0" smtClean="0">
              <a:solidFill>
                <a:prstClr val="black"/>
              </a:solidFill>
              <a:latin typeface="+mj-lt"/>
            </a:endParaRPr>
          </a:p>
          <a:p>
            <a:pPr marL="274638" lvl="0" indent="-274638">
              <a:spcBef>
                <a:spcPts val="600"/>
              </a:spcBef>
              <a:buFont typeface="Arial" pitchFamily="34" charset="0"/>
              <a:buChar char="•"/>
            </a:pPr>
            <a:r>
              <a:rPr lang="en-GB" dirty="0" smtClean="0">
                <a:latin typeface="+mj-lt"/>
              </a:rPr>
              <a:t>However, wine consumption is still low compared to other Asian countries</a:t>
            </a:r>
            <a:endParaRPr lang="en-GB" dirty="0" smtClean="0">
              <a:solidFill>
                <a:prstClr val="black"/>
              </a:solidFill>
              <a:latin typeface="+mj-lt"/>
            </a:endParaRPr>
          </a:p>
          <a:p>
            <a:pPr marL="274638" indent="-274638">
              <a:spcBef>
                <a:spcPts val="600"/>
              </a:spcBef>
              <a:buFont typeface="Arial" pitchFamily="34" charset="0"/>
              <a:buChar char="•"/>
            </a:pPr>
            <a:r>
              <a:rPr lang="en-GB" dirty="0" smtClean="0">
                <a:latin typeface="+mj-lt"/>
              </a:rPr>
              <a:t>Red wine is preferred over white </a:t>
            </a:r>
          </a:p>
          <a:p>
            <a:pPr marL="274638" indent="-274638">
              <a:spcBef>
                <a:spcPts val="600"/>
              </a:spcBef>
              <a:buFont typeface="Arial" pitchFamily="34" charset="0"/>
              <a:buChar char="•"/>
            </a:pPr>
            <a:endParaRPr lang="it-IT" dirty="0" smtClean="0">
              <a:latin typeface="+mj-lt"/>
            </a:endParaRPr>
          </a:p>
        </p:txBody>
      </p:sp>
      <p:sp>
        <p:nvSpPr>
          <p:cNvPr id="4" name="TextBox 3"/>
          <p:cNvSpPr txBox="1"/>
          <p:nvPr/>
        </p:nvSpPr>
        <p:spPr>
          <a:xfrm>
            <a:off x="4714876" y="3600394"/>
            <a:ext cx="4000528" cy="400110"/>
          </a:xfrm>
          <a:prstGeom prst="rect">
            <a:avLst/>
          </a:prstGeom>
          <a:noFill/>
        </p:spPr>
        <p:txBody>
          <a:bodyPr wrap="square" rtlCol="0">
            <a:spAutoFit/>
          </a:bodyPr>
          <a:lstStyle/>
          <a:p>
            <a:r>
              <a:rPr lang="it-IT" i="1" dirty="0" smtClean="0"/>
              <a:t>Source (all): </a:t>
            </a:r>
            <a:r>
              <a:rPr lang="en-GB" sz="2000" i="1" dirty="0" err="1" smtClean="0">
                <a:solidFill>
                  <a:prstClr val="black"/>
                </a:solidFill>
              </a:rPr>
              <a:t>EconomyWatch</a:t>
            </a:r>
            <a:r>
              <a:rPr lang="en-GB" i="1" dirty="0" smtClean="0">
                <a:solidFill>
                  <a:prstClr val="black"/>
                </a:solidFill>
              </a:rPr>
              <a:t>, </a:t>
            </a:r>
            <a:r>
              <a:rPr lang="en-GB" i="1" dirty="0" err="1" smtClean="0">
                <a:solidFill>
                  <a:prstClr val="black"/>
                </a:solidFill>
              </a:rPr>
              <a:t>n.d</a:t>
            </a:r>
            <a:r>
              <a:rPr lang="en-GB" i="1" dirty="0" smtClean="0">
                <a:solidFill>
                  <a:prstClr val="black"/>
                </a:solidFill>
              </a:rPr>
              <a:t>.</a:t>
            </a:r>
            <a:endParaRPr lang="en-GB" i="1" dirty="0"/>
          </a:p>
        </p:txBody>
      </p:sp>
      <p:sp>
        <p:nvSpPr>
          <p:cNvPr id="5" name="TextBox 4"/>
          <p:cNvSpPr txBox="1"/>
          <p:nvPr/>
        </p:nvSpPr>
        <p:spPr>
          <a:xfrm>
            <a:off x="3357554" y="6215082"/>
            <a:ext cx="5500726" cy="369332"/>
          </a:xfrm>
          <a:prstGeom prst="rect">
            <a:avLst/>
          </a:prstGeom>
          <a:noFill/>
        </p:spPr>
        <p:txBody>
          <a:bodyPr wrap="square" rtlCol="0">
            <a:spAutoFit/>
          </a:bodyPr>
          <a:lstStyle/>
          <a:p>
            <a:r>
              <a:rPr lang="it-IT" i="1" dirty="0" smtClean="0"/>
              <a:t>Source (all): </a:t>
            </a:r>
            <a:r>
              <a:rPr lang="en-GB" i="1" dirty="0" smtClean="0">
                <a:solidFill>
                  <a:prstClr val="black"/>
                </a:solidFill>
              </a:rPr>
              <a:t>Australian Government – </a:t>
            </a:r>
            <a:r>
              <a:rPr lang="en-GB" i="1" dirty="0" err="1" smtClean="0">
                <a:solidFill>
                  <a:prstClr val="black"/>
                </a:solidFill>
              </a:rPr>
              <a:t>Austrade</a:t>
            </a:r>
            <a:r>
              <a:rPr lang="en-GB" i="1" dirty="0" smtClean="0">
                <a:solidFill>
                  <a:prstClr val="black"/>
                </a:solidFill>
              </a:rPr>
              <a:t>, </a:t>
            </a:r>
            <a:r>
              <a:rPr lang="en-GB" i="1" dirty="0" err="1" smtClean="0">
                <a:solidFill>
                  <a:prstClr val="black"/>
                </a:solidFill>
              </a:rPr>
              <a:t>n.d</a:t>
            </a:r>
            <a:r>
              <a:rPr lang="en-GB" i="1" dirty="0" smtClean="0">
                <a:solidFill>
                  <a:prstClr val="black"/>
                </a:solidFill>
              </a:rPr>
              <a:t>.</a:t>
            </a:r>
            <a:endParaRPr lang="en-GB"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71462"/>
            <a:ext cx="7929586" cy="1143000"/>
          </a:xfrm>
        </p:spPr>
        <p:txBody>
          <a:bodyPr>
            <a:noAutofit/>
          </a:bodyPr>
          <a:lstStyle/>
          <a:p>
            <a:r>
              <a:rPr lang="it-IT" sz="3200" dirty="0" smtClean="0"/>
              <a:t>Economy of Philippines’ </a:t>
            </a:r>
            <a:r>
              <a:rPr lang="it-IT" sz="3200" dirty="0" smtClean="0"/>
              <a:t>N</a:t>
            </a:r>
            <a:r>
              <a:rPr lang="it-IT" sz="3200" dirty="0" smtClean="0"/>
              <a:t>eighbors </a:t>
            </a:r>
            <a:r>
              <a:rPr lang="it-IT" sz="3200" dirty="0" smtClean="0"/>
              <a:t>– Malaysia</a:t>
            </a:r>
            <a:endParaRPr lang="en-GB" sz="3200" dirty="0"/>
          </a:p>
        </p:txBody>
      </p:sp>
      <p:sp>
        <p:nvSpPr>
          <p:cNvPr id="3" name="TextBox 2"/>
          <p:cNvSpPr txBox="1"/>
          <p:nvPr/>
        </p:nvSpPr>
        <p:spPr>
          <a:xfrm>
            <a:off x="1428728" y="785794"/>
            <a:ext cx="7500990" cy="5524589"/>
          </a:xfrm>
          <a:prstGeom prst="rect">
            <a:avLst/>
          </a:prstGeom>
          <a:noFill/>
        </p:spPr>
        <p:txBody>
          <a:bodyPr wrap="square" rtlCol="0">
            <a:spAutoFit/>
          </a:bodyPr>
          <a:lstStyle/>
          <a:p>
            <a:pPr marL="274638" indent="-274638">
              <a:spcBef>
                <a:spcPts val="600"/>
              </a:spcBef>
              <a:buFont typeface="Arial" pitchFamily="34" charset="0"/>
              <a:buChar char="•"/>
            </a:pPr>
            <a:r>
              <a:rPr lang="en-GB" dirty="0" smtClean="0">
                <a:latin typeface="+mj-lt"/>
              </a:rPr>
              <a:t>Economic boom in the 1970s</a:t>
            </a:r>
          </a:p>
          <a:p>
            <a:pPr marL="274638" indent="-274638">
              <a:spcBef>
                <a:spcPts val="600"/>
              </a:spcBef>
              <a:buFont typeface="Arial" pitchFamily="34" charset="0"/>
              <a:buChar char="•"/>
            </a:pPr>
            <a:r>
              <a:rPr lang="en-GB" dirty="0" smtClean="0">
                <a:latin typeface="+mj-lt"/>
              </a:rPr>
              <a:t>Because of its natural resources agriculture, forestry and mining are also developing</a:t>
            </a:r>
          </a:p>
          <a:p>
            <a:pPr marL="274638" indent="-274638">
              <a:spcBef>
                <a:spcPts val="600"/>
              </a:spcBef>
              <a:buFont typeface="Arial" pitchFamily="34" charset="0"/>
              <a:buChar char="•"/>
            </a:pPr>
            <a:r>
              <a:rPr lang="en-GB" dirty="0" smtClean="0">
                <a:latin typeface="+mj-lt"/>
              </a:rPr>
              <a:t>GDP growth: 6% in 2008 </a:t>
            </a:r>
          </a:p>
          <a:p>
            <a:pPr marL="274638" indent="-274638">
              <a:spcBef>
                <a:spcPts val="600"/>
              </a:spcBef>
              <a:buFont typeface="Arial" pitchFamily="34" charset="0"/>
              <a:buChar char="•"/>
            </a:pPr>
            <a:r>
              <a:rPr lang="en-GB" dirty="0" smtClean="0">
                <a:latin typeface="+mj-lt"/>
              </a:rPr>
              <a:t>In 2009 exports </a:t>
            </a:r>
            <a:r>
              <a:rPr lang="en-GB" dirty="0" smtClean="0">
                <a:latin typeface="+mj-lt"/>
              </a:rPr>
              <a:t>declined because of reduced global demand</a:t>
            </a:r>
          </a:p>
          <a:p>
            <a:pPr marL="274638" indent="-274638">
              <a:spcBef>
                <a:spcPts val="600"/>
              </a:spcBef>
              <a:buFont typeface="Arial" pitchFamily="34" charset="0"/>
              <a:buChar char="•"/>
            </a:pPr>
            <a:r>
              <a:rPr lang="it-IT" dirty="0" smtClean="0">
                <a:latin typeface="+mj-lt"/>
              </a:rPr>
              <a:t>GDP - per capita (</a:t>
            </a:r>
            <a:r>
              <a:rPr lang="it-IT" dirty="0" smtClean="0">
                <a:solidFill>
                  <a:prstClr val="black"/>
                </a:solidFill>
                <a:latin typeface="+mj-lt"/>
              </a:rPr>
              <a:t>current prices</a:t>
            </a:r>
            <a:r>
              <a:rPr lang="it-IT" dirty="0" smtClean="0">
                <a:latin typeface="+mj-lt"/>
              </a:rPr>
              <a:t>): $6,897 (2009 estimate)</a:t>
            </a:r>
          </a:p>
          <a:p>
            <a:pPr marL="274638" indent="-274638">
              <a:spcBef>
                <a:spcPts val="600"/>
              </a:spcBef>
              <a:buFont typeface="Arial" pitchFamily="34" charset="0"/>
              <a:buChar char="•"/>
            </a:pPr>
            <a:r>
              <a:rPr lang="it-IT" dirty="0" smtClean="0">
                <a:latin typeface="+mj-lt"/>
              </a:rPr>
              <a:t>Unemployment rate: 5% (2009 estimate)</a:t>
            </a:r>
          </a:p>
          <a:p>
            <a:pPr marL="274638" indent="-274638">
              <a:spcBef>
                <a:spcPts val="600"/>
              </a:spcBef>
              <a:buFont typeface="Arial" pitchFamily="34" charset="0"/>
              <a:buChar char="•"/>
            </a:pPr>
            <a:r>
              <a:rPr lang="it-IT" b="1" dirty="0" smtClean="0">
                <a:latin typeface="+mj-lt"/>
              </a:rPr>
              <a:t>Major industries:  </a:t>
            </a:r>
            <a:br>
              <a:rPr lang="it-IT" b="1" dirty="0" smtClean="0">
                <a:latin typeface="+mj-lt"/>
              </a:rPr>
            </a:br>
            <a:r>
              <a:rPr lang="it-IT" dirty="0" smtClean="0">
                <a:latin typeface="+mj-lt"/>
              </a:rPr>
              <a:t>Tourism, Petroleum, Electronics, </a:t>
            </a:r>
          </a:p>
          <a:p>
            <a:pPr marL="274638" indent="-274638">
              <a:spcBef>
                <a:spcPts val="600"/>
              </a:spcBef>
            </a:pPr>
            <a:endParaRPr lang="en-GB" dirty="0" smtClean="0">
              <a:solidFill>
                <a:prstClr val="black"/>
              </a:solidFill>
              <a:latin typeface="+mj-lt"/>
            </a:endParaRPr>
          </a:p>
          <a:p>
            <a:pPr marL="274638" indent="-274638">
              <a:spcBef>
                <a:spcPts val="600"/>
              </a:spcBef>
            </a:pPr>
            <a:r>
              <a:rPr lang="it-IT" b="1" dirty="0" smtClean="0">
                <a:solidFill>
                  <a:prstClr val="black"/>
                </a:solidFill>
                <a:latin typeface="+mj-lt"/>
              </a:rPr>
              <a:t>Wine </a:t>
            </a:r>
            <a:r>
              <a:rPr lang="it-IT" b="1" dirty="0" smtClean="0">
                <a:solidFill>
                  <a:prstClr val="black"/>
                </a:solidFill>
                <a:latin typeface="+mj-lt"/>
              </a:rPr>
              <a:t>market</a:t>
            </a:r>
            <a:r>
              <a:rPr lang="it-IT" b="1" dirty="0" smtClean="0">
                <a:solidFill>
                  <a:prstClr val="black"/>
                </a:solidFill>
                <a:latin typeface="+mj-lt"/>
              </a:rPr>
              <a:t>:</a:t>
            </a:r>
            <a:endParaRPr lang="it-IT" b="1" dirty="0" smtClean="0">
              <a:solidFill>
                <a:prstClr val="black"/>
              </a:solidFill>
              <a:latin typeface="+mj-lt"/>
            </a:endParaRPr>
          </a:p>
          <a:p>
            <a:pPr marL="274638" lvl="0" indent="-274638">
              <a:spcBef>
                <a:spcPts val="600"/>
              </a:spcBef>
              <a:buFont typeface="Arial" pitchFamily="34" charset="0"/>
              <a:buChar char="•"/>
            </a:pPr>
            <a:r>
              <a:rPr lang="en-GB" dirty="0" smtClean="0">
                <a:latin typeface="+mj-lt"/>
              </a:rPr>
              <a:t>Wine consumption has increased clearly during the last years </a:t>
            </a:r>
          </a:p>
          <a:p>
            <a:pPr marL="274638" lvl="0" indent="-274638">
              <a:spcBef>
                <a:spcPts val="600"/>
              </a:spcBef>
              <a:buFont typeface="Arial" pitchFamily="34" charset="0"/>
              <a:buChar char="•"/>
            </a:pPr>
            <a:r>
              <a:rPr lang="en-GB" dirty="0" smtClean="0">
                <a:latin typeface="+mj-lt"/>
              </a:rPr>
              <a:t>Muslim Malaysians do not drink alcohol!</a:t>
            </a:r>
          </a:p>
          <a:p>
            <a:pPr marL="274638" lvl="0" indent="-274638">
              <a:spcBef>
                <a:spcPts val="600"/>
              </a:spcBef>
              <a:buFont typeface="Arial" pitchFamily="34" charset="0"/>
              <a:buChar char="•"/>
            </a:pPr>
            <a:r>
              <a:rPr lang="en-GB" dirty="0" smtClean="0">
                <a:latin typeface="+mj-lt"/>
              </a:rPr>
              <a:t>Red wine dominates the market in Malaysia (almost 80% of volume sales)</a:t>
            </a:r>
          </a:p>
          <a:p>
            <a:pPr marL="274638" lvl="0" indent="-274638">
              <a:spcBef>
                <a:spcPts val="600"/>
              </a:spcBef>
              <a:buFont typeface="Arial" pitchFamily="34" charset="0"/>
              <a:buChar char="•"/>
            </a:pPr>
            <a:r>
              <a:rPr lang="en-GB" dirty="0" smtClean="0">
                <a:latin typeface="+mj-lt"/>
              </a:rPr>
              <a:t>Majority of wine is sold through supermarkets and hypermarkets</a:t>
            </a:r>
            <a:endParaRPr lang="it-IT" dirty="0" smtClean="0">
              <a:latin typeface="+mj-lt"/>
            </a:endParaRPr>
          </a:p>
          <a:p>
            <a:pPr marL="274638" lvl="0" indent="-274638">
              <a:spcBef>
                <a:spcPts val="600"/>
              </a:spcBef>
              <a:buFont typeface="Arial" pitchFamily="34" charset="0"/>
              <a:buChar char="•"/>
            </a:pPr>
            <a:r>
              <a:rPr lang="en-GB" dirty="0" smtClean="0">
                <a:latin typeface="+mj-lt"/>
              </a:rPr>
              <a:t>Restaurants and hotels organize wine tasting events</a:t>
            </a:r>
          </a:p>
        </p:txBody>
      </p:sp>
      <p:sp>
        <p:nvSpPr>
          <p:cNvPr id="4" name="TextBox 3"/>
          <p:cNvSpPr txBox="1"/>
          <p:nvPr/>
        </p:nvSpPr>
        <p:spPr>
          <a:xfrm>
            <a:off x="5214942" y="3845486"/>
            <a:ext cx="3286148" cy="369332"/>
          </a:xfrm>
          <a:prstGeom prst="rect">
            <a:avLst/>
          </a:prstGeom>
          <a:noFill/>
        </p:spPr>
        <p:txBody>
          <a:bodyPr wrap="square" rtlCol="0">
            <a:spAutoFit/>
          </a:bodyPr>
          <a:lstStyle/>
          <a:p>
            <a:r>
              <a:rPr lang="it-IT" i="1" dirty="0" smtClean="0"/>
              <a:t>Source (all): </a:t>
            </a:r>
            <a:r>
              <a:rPr lang="en-GB" i="1" dirty="0" err="1" smtClean="0">
                <a:solidFill>
                  <a:prstClr val="black"/>
                </a:solidFill>
              </a:rPr>
              <a:t>EconomyWatch</a:t>
            </a:r>
            <a:r>
              <a:rPr lang="en-GB" i="1" dirty="0" smtClean="0">
                <a:solidFill>
                  <a:prstClr val="black"/>
                </a:solidFill>
              </a:rPr>
              <a:t>, </a:t>
            </a:r>
            <a:r>
              <a:rPr lang="en-GB" i="1" dirty="0" err="1" smtClean="0">
                <a:solidFill>
                  <a:prstClr val="black"/>
                </a:solidFill>
              </a:rPr>
              <a:t>n.d</a:t>
            </a:r>
            <a:r>
              <a:rPr lang="en-GB" i="1" dirty="0" smtClean="0">
                <a:solidFill>
                  <a:prstClr val="black"/>
                </a:solidFill>
              </a:rPr>
              <a:t>.</a:t>
            </a:r>
            <a:endParaRPr lang="en-GB" i="1" dirty="0"/>
          </a:p>
        </p:txBody>
      </p:sp>
      <p:sp>
        <p:nvSpPr>
          <p:cNvPr id="6" name="TextBox 5"/>
          <p:cNvSpPr txBox="1"/>
          <p:nvPr/>
        </p:nvSpPr>
        <p:spPr>
          <a:xfrm>
            <a:off x="4357686" y="6357958"/>
            <a:ext cx="4572032" cy="484043"/>
          </a:xfrm>
          <a:prstGeom prst="rect">
            <a:avLst/>
          </a:prstGeom>
          <a:noFill/>
        </p:spPr>
        <p:txBody>
          <a:bodyPr wrap="square" rtlCol="0">
            <a:spAutoFit/>
          </a:bodyPr>
          <a:lstStyle/>
          <a:p>
            <a:pPr>
              <a:lnSpc>
                <a:spcPts val="1500"/>
              </a:lnSpc>
            </a:pPr>
            <a:r>
              <a:rPr lang="it-IT" i="1" dirty="0" smtClean="0"/>
              <a:t>Source (all): </a:t>
            </a:r>
            <a:r>
              <a:rPr lang="en-GB" i="1" dirty="0" smtClean="0">
                <a:solidFill>
                  <a:prstClr val="black"/>
                </a:solidFill>
              </a:rPr>
              <a:t>Australian Government, - </a:t>
            </a:r>
            <a:br>
              <a:rPr lang="en-GB" i="1" dirty="0" smtClean="0">
                <a:solidFill>
                  <a:prstClr val="black"/>
                </a:solidFill>
              </a:rPr>
            </a:br>
            <a:r>
              <a:rPr lang="en-GB" i="1" dirty="0" smtClean="0">
                <a:solidFill>
                  <a:prstClr val="black"/>
                </a:solidFill>
              </a:rPr>
              <a:t>Australian Wine and Brandy </a:t>
            </a:r>
            <a:r>
              <a:rPr lang="en-GB" i="1" dirty="0" err="1" smtClean="0">
                <a:solidFill>
                  <a:prstClr val="black"/>
                </a:solidFill>
              </a:rPr>
              <a:t>Corperation</a:t>
            </a:r>
            <a:r>
              <a:rPr lang="en-GB" i="1" dirty="0" smtClean="0">
                <a:solidFill>
                  <a:prstClr val="black"/>
                </a:solidFill>
              </a:rPr>
              <a:t> </a:t>
            </a:r>
            <a:r>
              <a:rPr lang="en-GB" i="1" dirty="0" err="1" smtClean="0">
                <a:solidFill>
                  <a:prstClr val="black"/>
                </a:solidFill>
              </a:rPr>
              <a:t>n.d</a:t>
            </a:r>
            <a:r>
              <a:rPr lang="en-GB" i="1" dirty="0" smtClean="0">
                <a:solidFill>
                  <a:prstClr val="black"/>
                </a:solidFill>
              </a:rPr>
              <a:t>.</a:t>
            </a:r>
            <a:endParaRPr lang="en-GB"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14338"/>
            <a:ext cx="8143900" cy="1143000"/>
          </a:xfrm>
        </p:spPr>
        <p:txBody>
          <a:bodyPr>
            <a:noAutofit/>
          </a:bodyPr>
          <a:lstStyle/>
          <a:p>
            <a:r>
              <a:rPr lang="it-IT" sz="3200" dirty="0" smtClean="0"/>
              <a:t>Economy of Philippines’ </a:t>
            </a:r>
            <a:r>
              <a:rPr lang="it-IT" sz="3200" dirty="0" smtClean="0"/>
              <a:t>N</a:t>
            </a:r>
            <a:r>
              <a:rPr lang="it-IT" sz="3200" dirty="0" smtClean="0"/>
              <a:t>eighbors </a:t>
            </a:r>
            <a:r>
              <a:rPr lang="it-IT" sz="3200" dirty="0" smtClean="0"/>
              <a:t>– Indonesia</a:t>
            </a:r>
            <a:endParaRPr lang="en-GB" sz="3200" dirty="0"/>
          </a:p>
        </p:txBody>
      </p:sp>
      <p:sp>
        <p:nvSpPr>
          <p:cNvPr id="3" name="TextBox 2"/>
          <p:cNvSpPr txBox="1"/>
          <p:nvPr/>
        </p:nvSpPr>
        <p:spPr>
          <a:xfrm>
            <a:off x="1428728" y="642918"/>
            <a:ext cx="7500990" cy="5524589"/>
          </a:xfrm>
          <a:prstGeom prst="rect">
            <a:avLst/>
          </a:prstGeom>
          <a:noFill/>
        </p:spPr>
        <p:txBody>
          <a:bodyPr wrap="square" rtlCol="0">
            <a:spAutoFit/>
          </a:bodyPr>
          <a:lstStyle/>
          <a:p>
            <a:pPr marL="274638" indent="-274638">
              <a:spcBef>
                <a:spcPts val="600"/>
              </a:spcBef>
              <a:buFont typeface="Arial" pitchFamily="34" charset="0"/>
              <a:buChar char="•"/>
            </a:pPr>
            <a:r>
              <a:rPr lang="en-GB" dirty="0" smtClean="0">
                <a:latin typeface="+mj-lt"/>
              </a:rPr>
              <a:t>Indonesia is the fourth most populated country in the world</a:t>
            </a:r>
          </a:p>
          <a:p>
            <a:pPr marL="274638" indent="-274638">
              <a:spcBef>
                <a:spcPts val="600"/>
              </a:spcBef>
              <a:buFont typeface="Arial" pitchFamily="34" charset="0"/>
              <a:buChar char="•"/>
            </a:pPr>
            <a:r>
              <a:rPr lang="en-GB" dirty="0" smtClean="0">
                <a:latin typeface="+mj-lt"/>
              </a:rPr>
              <a:t>Its wealth of natural resources is most important for its economic strength</a:t>
            </a:r>
          </a:p>
          <a:p>
            <a:pPr marL="274638" indent="-274638">
              <a:spcBef>
                <a:spcPts val="600"/>
              </a:spcBef>
              <a:buFont typeface="Arial" pitchFamily="34" charset="0"/>
              <a:buChar char="•"/>
            </a:pPr>
            <a:r>
              <a:rPr lang="en-GB" dirty="0" smtClean="0">
                <a:latin typeface="+mj-lt"/>
              </a:rPr>
              <a:t>However, poverty is still the biggest challenge for the economy</a:t>
            </a:r>
          </a:p>
          <a:p>
            <a:pPr marL="274638" indent="-274638">
              <a:spcBef>
                <a:spcPts val="600"/>
              </a:spcBef>
              <a:buFont typeface="Arial" pitchFamily="34" charset="0"/>
              <a:buChar char="•"/>
            </a:pPr>
            <a:r>
              <a:rPr lang="en-GB" dirty="0" smtClean="0">
                <a:latin typeface="+mj-lt"/>
              </a:rPr>
              <a:t>Indonesia lacks infrastructure development, except in Jakarta and Bali</a:t>
            </a:r>
          </a:p>
          <a:p>
            <a:pPr marL="274638" indent="-274638">
              <a:spcBef>
                <a:spcPts val="600"/>
              </a:spcBef>
              <a:buFont typeface="Arial" pitchFamily="34" charset="0"/>
              <a:buChar char="•"/>
            </a:pPr>
            <a:r>
              <a:rPr lang="en-GB" dirty="0" smtClean="0">
                <a:latin typeface="+mj-lt"/>
              </a:rPr>
              <a:t>Economic growths slowed down considerably during 2007 and 2008. </a:t>
            </a:r>
          </a:p>
          <a:p>
            <a:pPr marL="274638" indent="-274638">
              <a:spcBef>
                <a:spcPts val="600"/>
              </a:spcBef>
              <a:buFont typeface="Arial" pitchFamily="34" charset="0"/>
              <a:buChar char="•"/>
            </a:pPr>
            <a:r>
              <a:rPr lang="it-IT" dirty="0" smtClean="0">
                <a:latin typeface="+mj-lt"/>
              </a:rPr>
              <a:t>GDP - per capita (</a:t>
            </a:r>
            <a:r>
              <a:rPr lang="it-IT" dirty="0" smtClean="0">
                <a:solidFill>
                  <a:prstClr val="black"/>
                </a:solidFill>
                <a:latin typeface="+mj-lt"/>
              </a:rPr>
              <a:t>current prices)</a:t>
            </a:r>
            <a:r>
              <a:rPr lang="it-IT" dirty="0" smtClean="0">
                <a:latin typeface="+mj-lt"/>
              </a:rPr>
              <a:t>: $</a:t>
            </a:r>
            <a:r>
              <a:rPr lang="en-GB" dirty="0" smtClean="0">
                <a:solidFill>
                  <a:srgbClr val="333333"/>
                </a:solidFill>
                <a:latin typeface="+mj-lt"/>
              </a:rPr>
              <a:t> 2,329</a:t>
            </a:r>
            <a:r>
              <a:rPr lang="it-IT" dirty="0" smtClean="0">
                <a:latin typeface="+mj-lt"/>
              </a:rPr>
              <a:t> (2009 estimate)</a:t>
            </a:r>
          </a:p>
          <a:p>
            <a:pPr marL="274638" indent="-274638">
              <a:spcBef>
                <a:spcPts val="600"/>
              </a:spcBef>
              <a:buFont typeface="Arial" pitchFamily="34" charset="0"/>
              <a:buChar char="•"/>
            </a:pPr>
            <a:r>
              <a:rPr lang="it-IT" b="1" dirty="0" smtClean="0">
                <a:latin typeface="+mj-lt"/>
              </a:rPr>
              <a:t>Major industries:</a:t>
            </a:r>
            <a:r>
              <a:rPr lang="it-IT" dirty="0" smtClean="0">
                <a:latin typeface="+mj-lt"/>
              </a:rPr>
              <a:t> </a:t>
            </a:r>
            <a:br>
              <a:rPr lang="it-IT" dirty="0" smtClean="0">
                <a:latin typeface="+mj-lt"/>
              </a:rPr>
            </a:br>
            <a:r>
              <a:rPr lang="it-IT" dirty="0" smtClean="0">
                <a:latin typeface="+mj-lt"/>
              </a:rPr>
              <a:t>agriculture, mining, textile &amp; apparel, tourism</a:t>
            </a:r>
          </a:p>
          <a:p>
            <a:pPr marL="274638" indent="-274638">
              <a:spcBef>
                <a:spcPts val="600"/>
              </a:spcBef>
              <a:buFont typeface="Arial" pitchFamily="34" charset="0"/>
              <a:buChar char="•"/>
            </a:pPr>
            <a:endParaRPr lang="en-GB" dirty="0" smtClean="0">
              <a:latin typeface="+mj-lt"/>
            </a:endParaRPr>
          </a:p>
          <a:p>
            <a:pPr marL="274638" indent="-274638">
              <a:spcBef>
                <a:spcPts val="600"/>
              </a:spcBef>
            </a:pPr>
            <a:r>
              <a:rPr lang="it-IT" b="1" dirty="0" smtClean="0">
                <a:solidFill>
                  <a:prstClr val="black"/>
                </a:solidFill>
                <a:latin typeface="+mj-lt"/>
              </a:rPr>
              <a:t>Wine </a:t>
            </a:r>
            <a:r>
              <a:rPr lang="it-IT" b="1" dirty="0" smtClean="0">
                <a:solidFill>
                  <a:prstClr val="black"/>
                </a:solidFill>
                <a:latin typeface="+mj-lt"/>
              </a:rPr>
              <a:t>market</a:t>
            </a:r>
            <a:r>
              <a:rPr lang="it-IT" b="1" dirty="0" smtClean="0">
                <a:solidFill>
                  <a:prstClr val="black"/>
                </a:solidFill>
                <a:latin typeface="+mj-lt"/>
              </a:rPr>
              <a:t>:</a:t>
            </a:r>
            <a:endParaRPr lang="it-IT" b="1" dirty="0" smtClean="0">
              <a:solidFill>
                <a:prstClr val="black"/>
              </a:solidFill>
              <a:latin typeface="+mj-lt"/>
            </a:endParaRPr>
          </a:p>
          <a:p>
            <a:pPr marL="274638" lvl="0" indent="-274638">
              <a:spcBef>
                <a:spcPts val="600"/>
              </a:spcBef>
              <a:buFont typeface="Arial" pitchFamily="34" charset="0"/>
              <a:buChar char="•"/>
            </a:pPr>
            <a:r>
              <a:rPr lang="en-GB" dirty="0" smtClean="0">
                <a:latin typeface="+mj-lt"/>
              </a:rPr>
              <a:t>Wine consumers include: wealthy Indonesians, expats and tourists </a:t>
            </a:r>
          </a:p>
          <a:p>
            <a:pPr marL="274638" lvl="0" indent="-274638">
              <a:spcBef>
                <a:spcPts val="600"/>
              </a:spcBef>
              <a:buFont typeface="Arial" pitchFamily="34" charset="0"/>
              <a:buChar char="•"/>
            </a:pPr>
            <a:r>
              <a:rPr lang="en-GB" dirty="0" smtClean="0">
                <a:latin typeface="+mj-lt"/>
              </a:rPr>
              <a:t>Australian and Chilean wines are very popular, while French wine is seen as of highest quality</a:t>
            </a:r>
          </a:p>
          <a:p>
            <a:pPr marL="274638" lvl="0" indent="-274638">
              <a:spcBef>
                <a:spcPts val="600"/>
              </a:spcBef>
              <a:buFont typeface="Arial" pitchFamily="34" charset="0"/>
              <a:buChar char="•"/>
            </a:pPr>
            <a:r>
              <a:rPr lang="en-GB" dirty="0" smtClean="0">
                <a:latin typeface="+mj-lt"/>
              </a:rPr>
              <a:t>Wine is often perceived as a status symbol</a:t>
            </a:r>
          </a:p>
          <a:p>
            <a:pPr marL="274638" lvl="0" indent="-274638">
              <a:spcBef>
                <a:spcPts val="600"/>
              </a:spcBef>
              <a:buFont typeface="Arial" pitchFamily="34" charset="0"/>
              <a:buChar char="•"/>
            </a:pPr>
            <a:r>
              <a:rPr lang="en-GB" dirty="0" smtClean="0">
                <a:latin typeface="+mj-lt"/>
              </a:rPr>
              <a:t>A small number of wineries are emerging (despite the tropical climate)</a:t>
            </a:r>
          </a:p>
          <a:p>
            <a:pPr marL="274638" lvl="0" indent="-274638">
              <a:spcBef>
                <a:spcPts val="600"/>
              </a:spcBef>
              <a:buFont typeface="Arial" pitchFamily="34" charset="0"/>
              <a:buChar char="•"/>
            </a:pPr>
            <a:r>
              <a:rPr lang="en-GB" dirty="0" smtClean="0">
                <a:latin typeface="+mj-lt"/>
              </a:rPr>
              <a:t>Alcohol sales and distribution are strictly controlled</a:t>
            </a:r>
            <a:endParaRPr lang="it-IT" dirty="0" smtClean="0">
              <a:latin typeface="+mj-lt"/>
            </a:endParaRPr>
          </a:p>
        </p:txBody>
      </p:sp>
      <p:sp>
        <p:nvSpPr>
          <p:cNvPr id="4" name="TextBox 3"/>
          <p:cNvSpPr txBox="1"/>
          <p:nvPr/>
        </p:nvSpPr>
        <p:spPr>
          <a:xfrm>
            <a:off x="5000628" y="3429000"/>
            <a:ext cx="3286148" cy="369332"/>
          </a:xfrm>
          <a:prstGeom prst="rect">
            <a:avLst/>
          </a:prstGeom>
          <a:noFill/>
        </p:spPr>
        <p:txBody>
          <a:bodyPr wrap="square" rtlCol="0">
            <a:spAutoFit/>
          </a:bodyPr>
          <a:lstStyle/>
          <a:p>
            <a:r>
              <a:rPr lang="it-IT" i="1" dirty="0" smtClean="0"/>
              <a:t>Source (all): </a:t>
            </a:r>
            <a:r>
              <a:rPr lang="en-GB" i="1" dirty="0" err="1" smtClean="0">
                <a:solidFill>
                  <a:prstClr val="black"/>
                </a:solidFill>
              </a:rPr>
              <a:t>EconomyWatch</a:t>
            </a:r>
            <a:r>
              <a:rPr lang="en-GB" i="1" dirty="0" smtClean="0">
                <a:solidFill>
                  <a:prstClr val="black"/>
                </a:solidFill>
              </a:rPr>
              <a:t>, </a:t>
            </a:r>
            <a:r>
              <a:rPr lang="en-GB" i="1" dirty="0" err="1" smtClean="0">
                <a:solidFill>
                  <a:prstClr val="black"/>
                </a:solidFill>
              </a:rPr>
              <a:t>n.d</a:t>
            </a:r>
            <a:r>
              <a:rPr lang="en-GB" i="1" dirty="0" smtClean="0">
                <a:solidFill>
                  <a:prstClr val="black"/>
                </a:solidFill>
              </a:rPr>
              <a:t>.</a:t>
            </a:r>
            <a:endParaRPr lang="en-GB" i="1" dirty="0"/>
          </a:p>
        </p:txBody>
      </p:sp>
      <p:sp>
        <p:nvSpPr>
          <p:cNvPr id="5" name="TextBox 4"/>
          <p:cNvSpPr txBox="1"/>
          <p:nvPr/>
        </p:nvSpPr>
        <p:spPr>
          <a:xfrm>
            <a:off x="4071934" y="6253547"/>
            <a:ext cx="4572032" cy="461601"/>
          </a:xfrm>
          <a:prstGeom prst="rect">
            <a:avLst/>
          </a:prstGeom>
          <a:noFill/>
        </p:spPr>
        <p:txBody>
          <a:bodyPr wrap="square" rtlCol="0">
            <a:spAutoFit/>
          </a:bodyPr>
          <a:lstStyle/>
          <a:p>
            <a:pPr>
              <a:lnSpc>
                <a:spcPts val="1400"/>
              </a:lnSpc>
            </a:pPr>
            <a:r>
              <a:rPr lang="it-IT" i="1" dirty="0" smtClean="0"/>
              <a:t>Source (all): </a:t>
            </a:r>
            <a:r>
              <a:rPr lang="en-GB" i="1" dirty="0" smtClean="0">
                <a:solidFill>
                  <a:prstClr val="black"/>
                </a:solidFill>
              </a:rPr>
              <a:t>Australian Government, - </a:t>
            </a:r>
            <a:br>
              <a:rPr lang="en-GB" i="1" dirty="0" smtClean="0">
                <a:solidFill>
                  <a:prstClr val="black"/>
                </a:solidFill>
              </a:rPr>
            </a:br>
            <a:r>
              <a:rPr lang="en-GB" i="1" dirty="0" smtClean="0">
                <a:solidFill>
                  <a:prstClr val="black"/>
                </a:solidFill>
              </a:rPr>
              <a:t>Australian Wine and Brandy </a:t>
            </a:r>
            <a:r>
              <a:rPr lang="en-GB" i="1" dirty="0" err="1" smtClean="0">
                <a:solidFill>
                  <a:prstClr val="black"/>
                </a:solidFill>
              </a:rPr>
              <a:t>Corperation</a:t>
            </a:r>
            <a:r>
              <a:rPr lang="en-GB" i="1" dirty="0" smtClean="0">
                <a:solidFill>
                  <a:prstClr val="black"/>
                </a:solidFill>
              </a:rPr>
              <a:t> </a:t>
            </a:r>
            <a:r>
              <a:rPr lang="en-GB" i="1" dirty="0" err="1" smtClean="0">
                <a:solidFill>
                  <a:prstClr val="black"/>
                </a:solidFill>
              </a:rPr>
              <a:t>n.d</a:t>
            </a:r>
            <a:r>
              <a:rPr lang="en-GB" i="1" dirty="0" smtClean="0">
                <a:solidFill>
                  <a:prstClr val="black"/>
                </a:solidFill>
              </a:rPr>
              <a:t>.</a:t>
            </a:r>
            <a:endParaRPr lang="en-GB"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1533</Words>
  <Application>Microsoft Office PowerPoint</Application>
  <PresentationFormat>On-screen Show (4:3)</PresentationFormat>
  <Paragraphs>235</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Business Opportunity  in the Philippines</vt:lpstr>
      <vt:lpstr>Contents</vt:lpstr>
      <vt:lpstr>California Grapes’ Investment Plans</vt:lpstr>
      <vt:lpstr>Economy of the Republic of Philippines </vt:lpstr>
      <vt:lpstr>Philippines Wine Market </vt:lpstr>
      <vt:lpstr>Economy of Philippines’ Neighbors – China</vt:lpstr>
      <vt:lpstr>Economy of Philippines’ Neighbors – Vietnam</vt:lpstr>
      <vt:lpstr>Economy of Philippines’ Neighbors – Malaysia</vt:lpstr>
      <vt:lpstr>Economy of Philippines’ Neighbors – Indonesia</vt:lpstr>
      <vt:lpstr>Complementing Strengths in Philippines &amp; its Neighbors  </vt:lpstr>
      <vt:lpstr>Competing Strengths in Philippines &amp; its Neighbors</vt:lpstr>
      <vt:lpstr>Management Issues to be considered</vt:lpstr>
      <vt:lpstr>Evaluation Summary</vt:lpstr>
      <vt:lpstr>Conclusion</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2010-11-22T12:44:44Z</dcterms:created>
  <dcterms:modified xsi:type="dcterms:W3CDTF">2010-11-22T13:16:19Z</dcterms:modified>
</cp:coreProperties>
</file>