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6F5A00-C2AB-46B7-910E-D3DC00CDFDC2}" type="datetimeFigureOut">
              <a:rPr lang="ru-RU" smtClean="0"/>
              <a:pPr/>
              <a:t>02.09.2010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94491F-DC5D-4B96-97D0-232CF2A19C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6F5A00-C2AB-46B7-910E-D3DC00CDFDC2}" type="datetimeFigureOut">
              <a:rPr lang="ru-RU" smtClean="0"/>
              <a:pPr/>
              <a:t>02.09.2010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94491F-DC5D-4B96-97D0-232CF2A19C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6F5A00-C2AB-46B7-910E-D3DC00CDFDC2}" type="datetimeFigureOut">
              <a:rPr lang="ru-RU" smtClean="0"/>
              <a:pPr/>
              <a:t>02.09.2010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94491F-DC5D-4B96-97D0-232CF2A19C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6F5A00-C2AB-46B7-910E-D3DC00CDFDC2}" type="datetimeFigureOut">
              <a:rPr lang="ru-RU" smtClean="0"/>
              <a:pPr/>
              <a:t>02.09.2010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94491F-DC5D-4B96-97D0-232CF2A19C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6F5A00-C2AB-46B7-910E-D3DC00CDFDC2}" type="datetimeFigureOut">
              <a:rPr lang="ru-RU" smtClean="0"/>
              <a:pPr/>
              <a:t>02.09.2010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94491F-DC5D-4B96-97D0-232CF2A19C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6F5A00-C2AB-46B7-910E-D3DC00CDFDC2}" type="datetimeFigureOut">
              <a:rPr lang="ru-RU" smtClean="0"/>
              <a:pPr/>
              <a:t>02.09.2010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94491F-DC5D-4B96-97D0-232CF2A19C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6F5A00-C2AB-46B7-910E-D3DC00CDFDC2}" type="datetimeFigureOut">
              <a:rPr lang="ru-RU" smtClean="0"/>
              <a:pPr/>
              <a:t>02.09.2010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94491F-DC5D-4B96-97D0-232CF2A19C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6F5A00-C2AB-46B7-910E-D3DC00CDFDC2}" type="datetimeFigureOut">
              <a:rPr lang="ru-RU" smtClean="0"/>
              <a:pPr/>
              <a:t>02.09.2010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94491F-DC5D-4B96-97D0-232CF2A19C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6F5A00-C2AB-46B7-910E-D3DC00CDFDC2}" type="datetimeFigureOut">
              <a:rPr lang="ru-RU" smtClean="0"/>
              <a:pPr/>
              <a:t>02.09.2010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94491F-DC5D-4B96-97D0-232CF2A19C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6F5A00-C2AB-46B7-910E-D3DC00CDFDC2}" type="datetimeFigureOut">
              <a:rPr lang="ru-RU" smtClean="0"/>
              <a:pPr/>
              <a:t>02.09.2010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94491F-DC5D-4B96-97D0-232CF2A19C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6F5A00-C2AB-46B7-910E-D3DC00CDFDC2}" type="datetimeFigureOut">
              <a:rPr lang="ru-RU" smtClean="0"/>
              <a:pPr/>
              <a:t>02.09.2010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94491F-DC5D-4B96-97D0-232CF2A19C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F6F5A00-C2AB-46B7-910E-D3DC00CDFDC2}" type="datetimeFigureOut">
              <a:rPr lang="ru-RU" smtClean="0"/>
              <a:pPr/>
              <a:t>02.09.2010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C94491F-DC5D-4B96-97D0-232CF2A19C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ealth.am/cr/colorectal-cancer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142852"/>
            <a:ext cx="7406640" cy="671514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South University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800" dirty="0" smtClean="0">
                <a:latin typeface="Arial" pitchFamily="34" charset="0"/>
                <a:cs typeface="Arial" pitchFamily="34" charset="0"/>
              </a:rPr>
            </a:br>
            <a:r>
              <a:rPr lang="en-US" sz="1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800" dirty="0" smtClean="0">
                <a:latin typeface="Arial" pitchFamily="34" charset="0"/>
                <a:cs typeface="Arial" pitchFamily="34" charset="0"/>
              </a:rPr>
            </a:br>
            <a:r>
              <a:rPr lang="en-US" sz="1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800" dirty="0" smtClean="0">
                <a:latin typeface="Arial" pitchFamily="34" charset="0"/>
                <a:cs typeface="Arial" pitchFamily="34" charset="0"/>
              </a:rPr>
            </a:br>
            <a:r>
              <a:rPr lang="en-US" sz="1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800" dirty="0" smtClean="0">
                <a:latin typeface="Arial" pitchFamily="34" charset="0"/>
                <a:cs typeface="Arial" pitchFamily="34" charset="0"/>
              </a:rPr>
            </a:br>
            <a:r>
              <a:rPr lang="en-US" sz="1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800" dirty="0" smtClean="0">
                <a:latin typeface="Arial" pitchFamily="34" charset="0"/>
                <a:cs typeface="Arial" pitchFamily="34" charset="0"/>
              </a:rPr>
            </a:br>
            <a:r>
              <a:rPr lang="en-US" sz="1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800" dirty="0" smtClean="0">
                <a:latin typeface="Arial" pitchFamily="34" charset="0"/>
                <a:cs typeface="Arial" pitchFamily="34" charset="0"/>
              </a:rPr>
            </a:br>
            <a:r>
              <a:rPr lang="en-US" sz="1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800" dirty="0" smtClean="0">
                <a:latin typeface="Arial" pitchFamily="34" charset="0"/>
                <a:cs typeface="Arial" pitchFamily="34" charset="0"/>
              </a:rPr>
            </a:br>
            <a:r>
              <a:rPr lang="en-US" sz="4400" dirty="0" smtClean="0">
                <a:latin typeface="Arial" pitchFamily="34" charset="0"/>
                <a:cs typeface="Arial" pitchFamily="34" charset="0"/>
              </a:rPr>
              <a:t>Colon Cancer</a:t>
            </a:r>
            <a:br>
              <a:rPr lang="en-US" sz="4400" dirty="0" smtClean="0">
                <a:latin typeface="Arial" pitchFamily="34" charset="0"/>
                <a:cs typeface="Arial" pitchFamily="34" charset="0"/>
              </a:rPr>
            </a:br>
            <a:r>
              <a:rPr lang="en-US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200" dirty="0" smtClean="0"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>Medical Terminology</a:t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>August 25, 2010</a:t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>Brandon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Jerel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Jones</a:t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>Mary Ellen Rollins</a:t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en-US" sz="1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800" dirty="0" smtClean="0">
                <a:latin typeface="Arial" pitchFamily="34" charset="0"/>
                <a:cs typeface="Arial" pitchFamily="34" charset="0"/>
              </a:rPr>
            </a:br>
            <a:r>
              <a:rPr lang="en-US" sz="1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800" dirty="0" smtClean="0">
                <a:latin typeface="Arial" pitchFamily="34" charset="0"/>
                <a:cs typeface="Arial" pitchFamily="34" charset="0"/>
              </a:rPr>
            </a:br>
            <a:r>
              <a:rPr lang="en-US" sz="1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800" dirty="0" smtClean="0">
                <a:latin typeface="Arial" pitchFamily="34" charset="0"/>
                <a:cs typeface="Arial" pitchFamily="34" charset="0"/>
              </a:rPr>
            </a:b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1571612"/>
            <a:ext cx="7498080" cy="480060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Colon Cancer is a type of cancer, which develops in the tissues of the colon (part of the digestive system);</a:t>
            </a:r>
          </a:p>
          <a:p>
            <a:pPr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Unlike other types of cancers, colon cancer can be prevented  as it has a clearly recognized premalignant stage – a stage at which the damaged cells are not yet cancerous.</a:t>
            </a:r>
          </a:p>
          <a:p>
            <a:pPr>
              <a:buFontTx/>
              <a:buChar char="-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endParaRPr lang="en-US" sz="2000" dirty="0" smtClean="0"/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Symptoms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200000"/>
              </a:lnSpc>
              <a:buFontTx/>
              <a:buChar char="-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Bleeding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– blood in the stool;</a:t>
            </a:r>
          </a:p>
          <a:p>
            <a:pPr>
              <a:lnSpc>
                <a:spcPct val="200000"/>
              </a:lnSpc>
              <a:buFontTx/>
              <a:buChar char="-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Abdominal discomfort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– bloating, cramping, lower abdominal pain;</a:t>
            </a:r>
          </a:p>
          <a:p>
            <a:pPr>
              <a:lnSpc>
                <a:spcPct val="200000"/>
              </a:lnSpc>
              <a:buFontTx/>
              <a:buChar char="-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Changes in Bowel Habits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– stool of the narrower caliber;</a:t>
            </a:r>
          </a:p>
          <a:p>
            <a:pPr>
              <a:lnSpc>
                <a:spcPct val="200000"/>
              </a:lnSpc>
              <a:buFontTx/>
              <a:buChar char="-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Phlebitis and Pulmonary Embolism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– blood clotting;</a:t>
            </a:r>
          </a:p>
          <a:p>
            <a:pPr>
              <a:lnSpc>
                <a:spcPct val="200000"/>
              </a:lnSpc>
              <a:buFontTx/>
              <a:buChar char="-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Shingles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– painful skin eruption;</a:t>
            </a:r>
          </a:p>
          <a:p>
            <a:pPr>
              <a:buNone/>
            </a:pP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Treatment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According to National Cancer Institute, treatment options depend on the following:</a:t>
            </a:r>
          </a:p>
          <a:p>
            <a:pPr>
              <a:buFontTx/>
              <a:buChar char="-"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The stage of the cancer;</a:t>
            </a:r>
          </a:p>
          <a:p>
            <a:pPr>
              <a:buFontTx/>
              <a:buChar char="-"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Whether the cancer has recurred; </a:t>
            </a:r>
          </a:p>
          <a:p>
            <a:pPr>
              <a:buFontTx/>
              <a:buChar char="-"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The patient’s general health.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Chemotherapy is recommended to all patients with stage III colon cancer. Currently postoperative 5-FU plus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leucovorin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are used as standard treatment approach given in 6-week cycles.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Works Cited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447800"/>
            <a:ext cx="7933588" cy="54102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Adrouny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, Richard. </a:t>
            </a:r>
            <a:r>
              <a:rPr lang="en-US" sz="1700" u="sng" dirty="0" smtClean="0">
                <a:latin typeface="Arial" pitchFamily="34" charset="0"/>
                <a:cs typeface="Arial" pitchFamily="34" charset="0"/>
              </a:rPr>
              <a:t>Understanding Colon Cancer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. University Press of Mississippi, 2002.</a:t>
            </a:r>
            <a:endParaRPr lang="ru-RU" sz="17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Bub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, David, Susanna Rose, and Douglas Wong. </a:t>
            </a:r>
            <a:r>
              <a:rPr lang="en-US" sz="1700" u="sng" dirty="0" smtClean="0">
                <a:latin typeface="Arial" pitchFamily="34" charset="0"/>
                <a:cs typeface="Arial" pitchFamily="34" charset="0"/>
              </a:rPr>
              <a:t>100 Questions and Answers About Colorectal Cancer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. Jones and Bartlett Publishers, 2003. </a:t>
            </a:r>
            <a:endParaRPr lang="ru-RU" sz="17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1700" dirty="0" smtClean="0">
                <a:latin typeface="Arial" pitchFamily="34" charset="0"/>
                <a:cs typeface="Arial" pitchFamily="34" charset="0"/>
              </a:rPr>
              <a:t>Gregory L,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Brotzman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, and Russell G. Robertson. “Colorectal Cancer Risk Factors”. </a:t>
            </a:r>
            <a:r>
              <a:rPr lang="en-US" sz="1700" u="sng" dirty="0" smtClean="0">
                <a:latin typeface="Arial" pitchFamily="34" charset="0"/>
                <a:cs typeface="Arial" pitchFamily="34" charset="0"/>
              </a:rPr>
              <a:t>Colorectal Cancer.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Armenian Health Network,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Health.am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. 16 January 2008. 24 Aug. 2010 &lt;</a:t>
            </a:r>
            <a:r>
              <a:rPr lang="en-US" sz="1700" u="sng" dirty="0" smtClean="0">
                <a:latin typeface="Arial" pitchFamily="34" charset="0"/>
                <a:cs typeface="Arial" pitchFamily="34" charset="0"/>
                <a:hlinkClick r:id="rId2"/>
              </a:rPr>
              <a:t>http://www.health.am/cr/colorectal-cancer/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&gt;.</a:t>
            </a:r>
            <a:endParaRPr lang="ru-RU" sz="17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1700" dirty="0" smtClean="0">
                <a:latin typeface="Arial" pitchFamily="34" charset="0"/>
                <a:cs typeface="Arial" pitchFamily="34" charset="0"/>
              </a:rPr>
              <a:t>Levin KE. </a:t>
            </a:r>
            <a:r>
              <a:rPr lang="en-US" sz="1700" u="sng" dirty="0" smtClean="0">
                <a:latin typeface="Arial" pitchFamily="34" charset="0"/>
                <a:cs typeface="Arial" pitchFamily="34" charset="0"/>
              </a:rPr>
              <a:t>Epidemiology of large bowel cancer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. World J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Surg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b="1" dirty="0" smtClean="0">
                <a:latin typeface="Arial" pitchFamily="34" charset="0"/>
                <a:cs typeface="Arial" pitchFamily="34" charset="0"/>
              </a:rPr>
              <a:t>15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(5): 562–7, 2009.</a:t>
            </a:r>
            <a:endParaRPr lang="ru-RU" sz="17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1700" dirty="0" smtClean="0">
                <a:latin typeface="Arial" pitchFamily="34" charset="0"/>
                <a:cs typeface="Arial" pitchFamily="34" charset="0"/>
              </a:rPr>
              <a:t>National Cancer Institute. </a:t>
            </a:r>
            <a:r>
              <a:rPr lang="en-US" sz="1700" u="sng" dirty="0" smtClean="0">
                <a:latin typeface="Arial" pitchFamily="34" charset="0"/>
                <a:cs typeface="Arial" pitchFamily="34" charset="0"/>
              </a:rPr>
              <a:t>Colon Cancer Treatment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. 19 Aug. 2010. 24 Aug. 2010 “http://www.cancer.gov/cancertopics/pdq/treatment/colon/Patient”</a:t>
            </a:r>
            <a:endParaRPr lang="ru-RU" sz="17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1700" dirty="0" smtClean="0">
                <a:latin typeface="Arial" pitchFamily="34" charset="0"/>
                <a:cs typeface="Arial" pitchFamily="34" charset="0"/>
              </a:rPr>
              <a:t>Stokes, Mark. </a:t>
            </a:r>
            <a:r>
              <a:rPr lang="en-US" sz="1700" u="sng" dirty="0" smtClean="0">
                <a:latin typeface="Arial" pitchFamily="34" charset="0"/>
                <a:cs typeface="Arial" pitchFamily="34" charset="0"/>
              </a:rPr>
              <a:t>Colon Cancer: Current and Emerging Trends in Detection and Treatment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. New York, NY : The Rosen Publishing Group, Inc, 2006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17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800" u="sng" dirty="0" smtClean="0"/>
          </a:p>
          <a:p>
            <a:pPr>
              <a:buNone/>
            </a:pP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95</TotalTime>
  <Words>314</Words>
  <Application>Microsoft Office PowerPoint</Application>
  <PresentationFormat>Экран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Солнцестояние</vt:lpstr>
      <vt:lpstr>South University       Colon Cancer  Medical Terminology   August 25, 2010   Brandon Jerel Jones   Mary Ellen Rollins    </vt:lpstr>
      <vt:lpstr>Слайд 2</vt:lpstr>
      <vt:lpstr>Symptoms</vt:lpstr>
      <vt:lpstr>Treatment</vt:lpstr>
      <vt:lpstr>Works Cited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South University       Colon Cancer  Medical Terminology   August 25, 2010   Brandon Jerel Jones   Mary Ellen Rollins    </dc:title>
  <dc:creator/>
  <cp:lastModifiedBy>Admin</cp:lastModifiedBy>
  <cp:revision>13</cp:revision>
  <dcterms:created xsi:type="dcterms:W3CDTF">2010-09-02T12:00:11Z</dcterms:created>
  <dcterms:modified xsi:type="dcterms:W3CDTF">2010-09-02T15:57:13Z</dcterms:modified>
</cp:coreProperties>
</file>