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0" r:id="rId3"/>
    <p:sldId id="261" r:id="rId4"/>
    <p:sldId id="257"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76" autoAdjust="0"/>
  </p:normalViewPr>
  <p:slideViewPr>
    <p:cSldViewPr>
      <p:cViewPr varScale="1">
        <p:scale>
          <a:sx n="45" d="100"/>
          <a:sy n="45" d="100"/>
        </p:scale>
        <p:origin x="-10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AAE2A1-5DAB-4A05-80C3-C627A853AF51}" type="datetimeFigureOut">
              <a:rPr lang="en-US" smtClean="0"/>
              <a:t>10/15/2010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7A3CBD-DF81-4DA3-8D95-9ED4A178BAE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contribution</a:t>
            </a:r>
            <a:r>
              <a:rPr lang="en-US" baseline="0" dirty="0" smtClean="0"/>
              <a:t> income statement is useful for the following reasons:</a:t>
            </a:r>
          </a:p>
          <a:p>
            <a:pPr marL="228600" indent="-228600">
              <a:buAutoNum type="arabicPeriod"/>
            </a:pPr>
            <a:r>
              <a:rPr lang="en-US" baseline="0" dirty="0" smtClean="0"/>
              <a:t>For break-even and cost-volume-profit analysis</a:t>
            </a:r>
          </a:p>
          <a:p>
            <a:pPr marL="228600" indent="-228600">
              <a:buAutoNum type="arabicPeriod"/>
            </a:pPr>
            <a:r>
              <a:rPr lang="en-US" baseline="0" dirty="0" smtClean="0"/>
              <a:t>In evaluating the performance of the division and its manager</a:t>
            </a:r>
          </a:p>
          <a:p>
            <a:pPr marL="228600" indent="-228600">
              <a:buAutoNum type="arabicPeriod"/>
            </a:pPr>
            <a:r>
              <a:rPr lang="en-US" baseline="0" dirty="0" smtClean="0"/>
              <a:t>For short-term and non-routine decision</a:t>
            </a:r>
          </a:p>
          <a:p>
            <a:pPr marL="228600" indent="-228600">
              <a:buAutoNum type="arabicPeriod"/>
            </a:pPr>
            <a:endParaRPr lang="en-US" baseline="0" dirty="0" smtClean="0"/>
          </a:p>
          <a:p>
            <a:pPr marL="228600" indent="-228600">
              <a:buNone/>
            </a:pPr>
            <a:r>
              <a:rPr lang="en-US" baseline="0" dirty="0" smtClean="0"/>
              <a:t>For these reasons, it is considered better than the traditional income statement format.</a:t>
            </a:r>
            <a:endParaRPr lang="en-US" dirty="0"/>
          </a:p>
        </p:txBody>
      </p:sp>
      <p:sp>
        <p:nvSpPr>
          <p:cNvPr id="4" name="Slide Number Placeholder 3"/>
          <p:cNvSpPr>
            <a:spLocks noGrp="1"/>
          </p:cNvSpPr>
          <p:nvPr>
            <p:ph type="sldNum" sz="quarter" idx="10"/>
          </p:nvPr>
        </p:nvSpPr>
        <p:spPr/>
        <p:txBody>
          <a:bodyPr/>
          <a:lstStyle/>
          <a:p>
            <a:fld id="{B17A3CBD-DF81-4DA3-8D95-9ED4A178BAE2}"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dirty="0" smtClean="0">
                <a:solidFill>
                  <a:schemeClr val="bg1"/>
                </a:solidFill>
                <a:latin typeface="+mn-lt"/>
                <a:ea typeface="+mn-ea"/>
                <a:cs typeface="+mn-cs"/>
              </a:rPr>
              <a:t>A contribution </a:t>
            </a:r>
            <a:r>
              <a:rPr lang="en-US" sz="1200" b="0" u="none" strike="noStrike" kern="1200" dirty="0" smtClean="0">
                <a:solidFill>
                  <a:schemeClr val="bg1"/>
                </a:solidFill>
                <a:latin typeface="+mn-lt"/>
                <a:ea typeface="+mn-ea"/>
                <a:cs typeface="+mn-cs"/>
              </a:rPr>
              <a:t>income</a:t>
            </a:r>
            <a:r>
              <a:rPr lang="en-US" sz="1200" b="0" u="none" strike="noStrike" kern="1200" baseline="0" dirty="0" smtClean="0">
                <a:solidFill>
                  <a:schemeClr val="bg1"/>
                </a:solidFill>
                <a:latin typeface="+mn-lt"/>
                <a:ea typeface="+mn-ea"/>
                <a:cs typeface="+mn-cs"/>
              </a:rPr>
              <a:t> statement</a:t>
            </a:r>
            <a:r>
              <a:rPr lang="en-US" sz="1200" u="none" strike="noStrike" kern="1200" dirty="0" smtClean="0">
                <a:solidFill>
                  <a:schemeClr val="bg1"/>
                </a:solidFill>
                <a:latin typeface="+mn-lt"/>
                <a:ea typeface="+mn-ea"/>
                <a:cs typeface="+mn-cs"/>
              </a:rPr>
              <a:t> breaks costs down between variable costs and fixed costs.</a:t>
            </a:r>
            <a:br>
              <a:rPr lang="en-US" sz="1200" u="none" strike="noStrike" kern="1200" dirty="0" smtClean="0">
                <a:solidFill>
                  <a:schemeClr val="bg1"/>
                </a:solidFill>
                <a:latin typeface="+mn-lt"/>
                <a:ea typeface="+mn-ea"/>
                <a:cs typeface="+mn-cs"/>
              </a:rPr>
            </a:br>
            <a:endParaRPr lang="en-US" dirty="0">
              <a:solidFill>
                <a:schemeClr val="bg1"/>
              </a:solidFill>
            </a:endParaRPr>
          </a:p>
        </p:txBody>
      </p:sp>
      <p:sp>
        <p:nvSpPr>
          <p:cNvPr id="4" name="Slide Number Placeholder 3"/>
          <p:cNvSpPr>
            <a:spLocks noGrp="1"/>
          </p:cNvSpPr>
          <p:nvPr>
            <p:ph type="sldNum" sz="quarter" idx="10"/>
          </p:nvPr>
        </p:nvSpPr>
        <p:spPr/>
        <p:txBody>
          <a:bodyPr/>
          <a:lstStyle/>
          <a:p>
            <a:fld id="{B17A3CBD-DF81-4DA3-8D95-9ED4A178BAE2}"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shows</a:t>
            </a:r>
            <a:r>
              <a:rPr lang="en-US" baseline="0" dirty="0" smtClean="0"/>
              <a:t> a comparison between Traditional Income Statement versus Contribution Income Statement.</a:t>
            </a:r>
          </a:p>
          <a:p>
            <a:endParaRPr lang="en-US" baseline="0" dirty="0" smtClean="0"/>
          </a:p>
          <a:p>
            <a:r>
              <a:rPr lang="en-US" baseline="0" dirty="0" smtClean="0"/>
              <a:t>In the Traditional Income Statement, costs are organized by function. With “Less cost of goods”, “selling”, and “administrative” all these contain both variable and fixed elements; this is because this type of income statement for a manufacturing company. If the company were a merchandising company, then costs of goods sold would be entirely variable.</a:t>
            </a:r>
          </a:p>
          <a:p>
            <a:endParaRPr lang="en-US" baseline="0" dirty="0" smtClean="0"/>
          </a:p>
          <a:p>
            <a:r>
              <a:rPr lang="en-US" baseline="0" dirty="0" smtClean="0"/>
              <a:t>In the contribution approach, costs are organized by behavior. </a:t>
            </a:r>
            <a:endParaRPr lang="en-US" dirty="0"/>
          </a:p>
        </p:txBody>
      </p:sp>
      <p:sp>
        <p:nvSpPr>
          <p:cNvPr id="4" name="Slide Number Placeholder 3"/>
          <p:cNvSpPr>
            <a:spLocks noGrp="1"/>
          </p:cNvSpPr>
          <p:nvPr>
            <p:ph type="sldNum" sz="quarter" idx="10"/>
          </p:nvPr>
        </p:nvSpPr>
        <p:spPr/>
        <p:txBody>
          <a:bodyPr/>
          <a:lstStyle/>
          <a:p>
            <a:fld id="{B17A3CBD-DF81-4DA3-8D95-9ED4A178BAE2}"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Notice that this approach does necessarily not depend on knowing of previous sales. Also notice that it is unnecessary under either shorter approach to prepare an income statement. Both of the solutions above involve an incremental analysis. They consider only those items of revenue, cost, and volume that will change if the new program is implemented. Although in each case a new income statement could have been prepared, the incremental approach is simpler and more direct and focuses attention on the specific items involved in the decision.</a:t>
            </a:r>
            <a:endParaRPr lang="en-US" dirty="0"/>
          </a:p>
        </p:txBody>
      </p:sp>
      <p:sp>
        <p:nvSpPr>
          <p:cNvPr id="4" name="Slide Number Placeholder 3"/>
          <p:cNvSpPr>
            <a:spLocks noGrp="1"/>
          </p:cNvSpPr>
          <p:nvPr>
            <p:ph type="sldNum" sz="quarter" idx="10"/>
          </p:nvPr>
        </p:nvSpPr>
        <p:spPr/>
        <p:txBody>
          <a:bodyPr/>
          <a:lstStyle/>
          <a:p>
            <a:fld id="{B17A3CBD-DF81-4DA3-8D95-9ED4A178BAE2}"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BCD244E-A54B-429E-A9D0-A20BC08029E5}" type="datetimeFigureOut">
              <a:rPr lang="en-US" smtClean="0"/>
              <a:t>10/15/2010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EA95C25-09CC-4AE7-82A4-B857C09177F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44E-A54B-429E-A9D0-A20BC08029E5}" type="datetimeFigureOut">
              <a:rPr lang="en-US" smtClean="0"/>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44E-A54B-429E-A9D0-A20BC08029E5}" type="datetimeFigureOut">
              <a:rPr lang="en-US" smtClean="0"/>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CD244E-A54B-429E-A9D0-A20BC08029E5}" type="datetimeFigureOut">
              <a:rPr lang="en-US" smtClean="0"/>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CD244E-A54B-429E-A9D0-A20BC08029E5}" type="datetimeFigureOut">
              <a:rPr lang="en-US" smtClean="0"/>
              <a:t>10/15/2010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EA95C25-09CC-4AE7-82A4-B857C09177F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CD244E-A54B-429E-A9D0-A20BC08029E5}" type="datetimeFigureOut">
              <a:rPr lang="en-US" smtClean="0"/>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CD244E-A54B-429E-A9D0-A20BC08029E5}" type="datetimeFigureOut">
              <a:rPr lang="en-US" smtClean="0"/>
              <a:t>10/15/2010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CD244E-A54B-429E-A9D0-A20BC08029E5}" type="datetimeFigureOut">
              <a:rPr lang="en-US" smtClean="0"/>
              <a:t>10/15/2010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D244E-A54B-429E-A9D0-A20BC08029E5}" type="datetimeFigureOut">
              <a:rPr lang="en-US" smtClean="0"/>
              <a:t>10/15/2010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CD244E-A54B-429E-A9D0-A20BC08029E5}" type="datetimeFigureOut">
              <a:rPr lang="en-US" smtClean="0"/>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CD244E-A54B-429E-A9D0-A20BC08029E5}" type="datetimeFigureOut">
              <a:rPr lang="en-US" smtClean="0"/>
              <a:t>10/15/2010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95C25-09CC-4AE7-82A4-B857C09177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BCD244E-A54B-429E-A9D0-A20BC08029E5}" type="datetimeFigureOut">
              <a:rPr lang="en-US" smtClean="0"/>
              <a:t>10/15/2010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EA95C25-09CC-4AE7-82A4-B857C09177F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Contributional</a:t>
            </a:r>
            <a:r>
              <a:rPr lang="en-US" dirty="0" smtClean="0"/>
              <a:t> Format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vs. Contribution</a:t>
            </a:r>
            <a:endParaRPr lang="en-US" dirty="0"/>
          </a:p>
        </p:txBody>
      </p:sp>
      <p:sp>
        <p:nvSpPr>
          <p:cNvPr id="3" name="Text Placeholder 2"/>
          <p:cNvSpPr>
            <a:spLocks noGrp="1"/>
          </p:cNvSpPr>
          <p:nvPr>
            <p:ph type="body" idx="1"/>
          </p:nvPr>
        </p:nvSpPr>
        <p:spPr/>
        <p:txBody>
          <a:bodyPr>
            <a:normAutofit lnSpcReduction="10000"/>
          </a:bodyPr>
          <a:lstStyle/>
          <a:p>
            <a:r>
              <a:rPr lang="en-US" dirty="0" smtClean="0"/>
              <a:t>Traditional Income Statement</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Contribution Income Statement</a:t>
            </a:r>
            <a:endParaRPr lang="en-US" dirty="0"/>
          </a:p>
        </p:txBody>
      </p:sp>
      <p:sp>
        <p:nvSpPr>
          <p:cNvPr id="5" name="Content Placeholder 4"/>
          <p:cNvSpPr>
            <a:spLocks noGrp="1"/>
          </p:cNvSpPr>
          <p:nvPr>
            <p:ph sz="quarter" idx="2"/>
          </p:nvPr>
        </p:nvSpPr>
        <p:spPr/>
        <p:txBody>
          <a:bodyPr/>
          <a:lstStyle/>
          <a:p>
            <a:r>
              <a:rPr lang="en-US" dirty="0" smtClean="0"/>
              <a:t>Required for external reporting</a:t>
            </a:r>
          </a:p>
          <a:p>
            <a:r>
              <a:rPr lang="en-US" dirty="0" smtClean="0"/>
              <a:t>Shows the function and classification of costs</a:t>
            </a:r>
          </a:p>
          <a:p>
            <a:r>
              <a:rPr lang="en-US" dirty="0" smtClean="0"/>
              <a:t>Manufacturing costs vs. </a:t>
            </a:r>
            <a:r>
              <a:rPr lang="en-US" dirty="0" smtClean="0"/>
              <a:t>non-manufacturing expense (Beresford, Johnson, and </a:t>
            </a:r>
            <a:r>
              <a:rPr lang="en-US" dirty="0" err="1" smtClean="0"/>
              <a:t>Reither</a:t>
            </a:r>
            <a:r>
              <a:rPr lang="en-US" dirty="0" smtClean="0"/>
              <a:t>). </a:t>
            </a:r>
            <a:endParaRPr lang="en-US" dirty="0"/>
          </a:p>
        </p:txBody>
      </p:sp>
      <p:sp>
        <p:nvSpPr>
          <p:cNvPr id="6" name="Content Placeholder 5"/>
          <p:cNvSpPr>
            <a:spLocks noGrp="1"/>
          </p:cNvSpPr>
          <p:nvPr>
            <p:ph sz="quarter" idx="4"/>
          </p:nvPr>
        </p:nvSpPr>
        <p:spPr/>
        <p:txBody>
          <a:bodyPr/>
          <a:lstStyle/>
          <a:p>
            <a:r>
              <a:rPr lang="en-US" dirty="0" smtClean="0"/>
              <a:t>Groups the costs of behavior rather than by function</a:t>
            </a:r>
          </a:p>
          <a:p>
            <a:r>
              <a:rPr lang="en-US" dirty="0" smtClean="0"/>
              <a:t>Shows the relationship of variable costs</a:t>
            </a:r>
          </a:p>
          <a:p>
            <a:r>
              <a:rPr lang="en-US" dirty="0" smtClean="0"/>
              <a:t>Provides data that is useful for managerial planning (</a:t>
            </a:r>
            <a:r>
              <a:rPr lang="en-US" dirty="0" err="1" smtClean="0"/>
              <a:t>Priesmeyer</a:t>
            </a:r>
            <a:r>
              <a:rPr lang="en-US" smtClean="0"/>
              <a:t>, 1992).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making a Contribution Income Statement</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1. Calculate </a:t>
            </a:r>
            <a:r>
              <a:rPr lang="en-US" sz="2600" dirty="0" smtClean="0"/>
              <a:t>sales for the period. Sales equals the price of an item times the number of items sold. </a:t>
            </a:r>
            <a:endParaRPr lang="en-US" sz="2600" dirty="0" smtClean="0"/>
          </a:p>
          <a:p>
            <a:r>
              <a:rPr lang="en-US" sz="2600" dirty="0" smtClean="0"/>
              <a:t>2. Determine </a:t>
            </a:r>
            <a:r>
              <a:rPr lang="en-US" sz="2600" dirty="0" smtClean="0"/>
              <a:t>the variable costs for the period. Variable costs are costs which change with the units produced during the period</a:t>
            </a:r>
            <a:r>
              <a:rPr lang="en-US" sz="2600" dirty="0" smtClean="0"/>
              <a:t>.</a:t>
            </a:r>
            <a:endParaRPr lang="en-US" sz="2600" dirty="0" smtClean="0"/>
          </a:p>
          <a:p>
            <a:r>
              <a:rPr lang="en-US" sz="2600" dirty="0" smtClean="0"/>
              <a:t>3. Subtract </a:t>
            </a:r>
            <a:r>
              <a:rPr lang="en-US" sz="2600" dirty="0" smtClean="0"/>
              <a:t>" Total Variable Costs" from "Sales</a:t>
            </a:r>
            <a:r>
              <a:rPr lang="en-US" sz="2600" dirty="0" smtClean="0"/>
              <a:t>.“</a:t>
            </a:r>
          </a:p>
          <a:p>
            <a:r>
              <a:rPr lang="en-US" sz="2600" dirty="0" smtClean="0"/>
              <a:t>4. Determine </a:t>
            </a:r>
            <a:r>
              <a:rPr lang="en-US" sz="2600" dirty="0" smtClean="0"/>
              <a:t>fixed costs for the </a:t>
            </a:r>
            <a:r>
              <a:rPr lang="en-US" sz="2600" dirty="0" smtClean="0"/>
              <a:t>period.</a:t>
            </a:r>
          </a:p>
          <a:p>
            <a:r>
              <a:rPr lang="en-US" sz="2600" dirty="0" smtClean="0"/>
              <a:t>5. Subtract </a:t>
            </a:r>
            <a:r>
              <a:rPr lang="en-US" sz="2600" dirty="0" smtClean="0"/>
              <a:t>"Fixed Costs" from "Contribution Margin</a:t>
            </a:r>
            <a:r>
              <a:rPr lang="en-US" sz="2600" dirty="0" smtClean="0"/>
              <a:t>.“</a:t>
            </a:r>
          </a:p>
          <a:p>
            <a:r>
              <a:rPr lang="en-US" sz="2600" dirty="0" smtClean="0"/>
              <a:t>6. Determine </a:t>
            </a:r>
            <a:r>
              <a:rPr lang="en-US" sz="2600" dirty="0" smtClean="0"/>
              <a:t>the tax expense for the period. Usually companies will estimate this using an </a:t>
            </a:r>
            <a:r>
              <a:rPr lang="en-US" sz="2600" dirty="0" smtClean="0"/>
              <a:t>effective tax rate.</a:t>
            </a:r>
          </a:p>
          <a:p>
            <a:r>
              <a:rPr lang="en-US" sz="2600" dirty="0" smtClean="0"/>
              <a:t>7. </a:t>
            </a:r>
            <a:r>
              <a:rPr lang="en-US" sz="2600" dirty="0" smtClean="0"/>
              <a:t>Subtract "Tax Expense" from "Income Before Taxes" to determine "Net Income</a:t>
            </a:r>
            <a:r>
              <a:rPr lang="en-US" sz="2600" dirty="0" smtClean="0"/>
              <a:t>.“ (McBride, 2010).</a:t>
            </a:r>
            <a:r>
              <a:rPr lang="en-US" sz="2600" dirty="0" smtClean="0"/>
              <a:t/>
            </a:r>
            <a:br>
              <a:rPr lang="en-US" sz="2600" dirty="0" smtClean="0"/>
            </a:b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a:p>
            <a:endParaRPr lang="en-US" sz="2000"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Example</a:t>
            </a:r>
            <a:endParaRPr lang="en-US" dirty="0"/>
          </a:p>
        </p:txBody>
      </p:sp>
      <p:sp>
        <p:nvSpPr>
          <p:cNvPr id="3" name="Text Placeholder 2"/>
          <p:cNvSpPr>
            <a:spLocks noGrp="1"/>
          </p:cNvSpPr>
          <p:nvPr>
            <p:ph type="body" idx="1"/>
          </p:nvPr>
        </p:nvSpPr>
        <p:spPr/>
        <p:txBody>
          <a:bodyPr>
            <a:normAutofit lnSpcReduction="10000"/>
          </a:bodyPr>
          <a:lstStyle/>
          <a:p>
            <a:r>
              <a:rPr lang="en-US" dirty="0" smtClean="0"/>
              <a:t>Traditional Income Statement</a:t>
            </a:r>
            <a:endParaRPr lang="en-US" dirty="0"/>
          </a:p>
        </p:txBody>
      </p:sp>
      <p:sp>
        <p:nvSpPr>
          <p:cNvPr id="4" name="Text Placeholder 3"/>
          <p:cNvSpPr>
            <a:spLocks noGrp="1"/>
          </p:cNvSpPr>
          <p:nvPr>
            <p:ph type="body" sz="half" idx="3"/>
          </p:nvPr>
        </p:nvSpPr>
        <p:spPr/>
        <p:txBody>
          <a:bodyPr>
            <a:normAutofit lnSpcReduction="10000"/>
          </a:bodyPr>
          <a:lstStyle/>
          <a:p>
            <a:r>
              <a:rPr lang="en-US" dirty="0" smtClean="0"/>
              <a:t>Contribution Income Statement</a:t>
            </a:r>
            <a:endParaRPr lang="en-US" dirty="0"/>
          </a:p>
        </p:txBody>
      </p:sp>
      <p:sp>
        <p:nvSpPr>
          <p:cNvPr id="5" name="Content Placeholder 4"/>
          <p:cNvSpPr>
            <a:spLocks noGrp="1"/>
          </p:cNvSpPr>
          <p:nvPr>
            <p:ph sz="quarter" idx="2"/>
          </p:nvPr>
        </p:nvSpPr>
        <p:spPr/>
        <p:txBody>
          <a:bodyPr/>
          <a:lstStyle/>
          <a:p>
            <a:r>
              <a:rPr lang="en-US" dirty="0" smtClean="0"/>
              <a:t>Sales		$600</a:t>
            </a:r>
          </a:p>
          <a:p>
            <a:r>
              <a:rPr lang="en-US" dirty="0" smtClean="0"/>
              <a:t>Less cost</a:t>
            </a:r>
          </a:p>
          <a:p>
            <a:pPr>
              <a:buNone/>
            </a:pPr>
            <a:r>
              <a:rPr lang="en-US" dirty="0" smtClean="0"/>
              <a:t>goods sold		</a:t>
            </a:r>
            <a:r>
              <a:rPr lang="en-US" u="sng" dirty="0" smtClean="0"/>
              <a:t>$340</a:t>
            </a:r>
          </a:p>
          <a:p>
            <a:r>
              <a:rPr lang="en-US" dirty="0" smtClean="0"/>
              <a:t>Less operating</a:t>
            </a:r>
          </a:p>
          <a:p>
            <a:pPr>
              <a:buNone/>
            </a:pPr>
            <a:r>
              <a:rPr lang="en-US" dirty="0" smtClean="0"/>
              <a:t>Expenses	</a:t>
            </a:r>
          </a:p>
          <a:p>
            <a:pPr>
              <a:buNone/>
            </a:pPr>
            <a:r>
              <a:rPr lang="en-US" dirty="0" smtClean="0"/>
              <a:t>Selling	$150</a:t>
            </a:r>
          </a:p>
          <a:p>
            <a:pPr>
              <a:buNone/>
            </a:pPr>
            <a:r>
              <a:rPr lang="en-US" dirty="0" smtClean="0"/>
              <a:t>Admin	</a:t>
            </a:r>
            <a:r>
              <a:rPr lang="en-US" u="sng" dirty="0" smtClean="0"/>
              <a:t>$  60 </a:t>
            </a:r>
            <a:r>
              <a:rPr lang="en-US" dirty="0" smtClean="0"/>
              <a:t>	</a:t>
            </a:r>
            <a:r>
              <a:rPr lang="en-US" u="sng" dirty="0" smtClean="0"/>
              <a:t>$210 </a:t>
            </a:r>
          </a:p>
          <a:p>
            <a:pPr>
              <a:buNone/>
            </a:pPr>
            <a:r>
              <a:rPr lang="en-US" dirty="0" smtClean="0"/>
              <a:t>Net Op. Income	</a:t>
            </a:r>
            <a:r>
              <a:rPr lang="en-US" u="sng" dirty="0" smtClean="0"/>
              <a:t>$50</a:t>
            </a:r>
          </a:p>
          <a:p>
            <a:pPr>
              <a:buNone/>
            </a:pPr>
            <a:endParaRPr lang="en-US" u="sng" dirty="0" smtClean="0"/>
          </a:p>
          <a:p>
            <a:pPr>
              <a:buNone/>
            </a:pPr>
            <a:endParaRPr lang="en-US" u="sng" dirty="0" smtClean="0"/>
          </a:p>
          <a:p>
            <a:pPr>
              <a:buNone/>
            </a:pPr>
            <a:endParaRPr lang="en-US" dirty="0" smtClean="0"/>
          </a:p>
        </p:txBody>
      </p:sp>
      <p:sp>
        <p:nvSpPr>
          <p:cNvPr id="6" name="Content Placeholder 5"/>
          <p:cNvSpPr>
            <a:spLocks noGrp="1"/>
          </p:cNvSpPr>
          <p:nvPr>
            <p:ph sz="quarter" idx="4"/>
          </p:nvPr>
        </p:nvSpPr>
        <p:spPr/>
        <p:txBody>
          <a:bodyPr>
            <a:normAutofit/>
          </a:bodyPr>
          <a:lstStyle/>
          <a:p>
            <a:r>
              <a:rPr lang="en-US" sz="1600" dirty="0" smtClean="0"/>
              <a:t>Sales</a:t>
            </a:r>
          </a:p>
          <a:p>
            <a:pPr>
              <a:buNone/>
            </a:pPr>
            <a:r>
              <a:rPr lang="en-US" sz="1600" dirty="0" smtClean="0"/>
              <a:t>Less variable expenses:</a:t>
            </a:r>
          </a:p>
          <a:p>
            <a:pPr>
              <a:buNone/>
            </a:pPr>
            <a:r>
              <a:rPr lang="en-US" sz="1600" dirty="0" smtClean="0"/>
              <a:t>V. Production		$120</a:t>
            </a:r>
          </a:p>
          <a:p>
            <a:pPr>
              <a:buNone/>
            </a:pPr>
            <a:r>
              <a:rPr lang="en-US" sz="1600" dirty="0" smtClean="0"/>
              <a:t>V. Selling		    30</a:t>
            </a:r>
          </a:p>
          <a:p>
            <a:pPr>
              <a:buNone/>
            </a:pPr>
            <a:r>
              <a:rPr lang="en-US" sz="1600" dirty="0" smtClean="0"/>
              <a:t>V. Administrative	   	</a:t>
            </a:r>
            <a:r>
              <a:rPr lang="en-US" sz="1600" u="sng" dirty="0" smtClean="0"/>
              <a:t>    10</a:t>
            </a:r>
          </a:p>
          <a:p>
            <a:pPr>
              <a:buNone/>
            </a:pPr>
            <a:r>
              <a:rPr lang="en-US" sz="1600" dirty="0" smtClean="0"/>
              <a:t>Contribution </a:t>
            </a:r>
          </a:p>
          <a:p>
            <a:pPr>
              <a:buNone/>
            </a:pPr>
            <a:r>
              <a:rPr lang="en-US" sz="1600" dirty="0" smtClean="0"/>
              <a:t>Margin</a:t>
            </a:r>
          </a:p>
          <a:p>
            <a:pPr>
              <a:buNone/>
            </a:pPr>
            <a:r>
              <a:rPr lang="en-US" sz="1600" dirty="0" smtClean="0"/>
              <a:t>Less fixed expenses:</a:t>
            </a:r>
          </a:p>
          <a:p>
            <a:pPr>
              <a:buNone/>
            </a:pPr>
            <a:r>
              <a:rPr lang="en-US" sz="1600" dirty="0" smtClean="0"/>
              <a:t>F. Prod			$220</a:t>
            </a:r>
          </a:p>
          <a:p>
            <a:pPr>
              <a:buNone/>
            </a:pPr>
            <a:r>
              <a:rPr lang="en-US" sz="1600" dirty="0" smtClean="0"/>
              <a:t>F. Selling		  120</a:t>
            </a:r>
          </a:p>
          <a:p>
            <a:pPr>
              <a:buNone/>
            </a:pPr>
            <a:r>
              <a:rPr lang="en-US" sz="1600" dirty="0" smtClean="0"/>
              <a:t>F. Administrative		</a:t>
            </a:r>
            <a:r>
              <a:rPr lang="en-US" sz="1600" u="sng" dirty="0" smtClean="0"/>
              <a:t>    50</a:t>
            </a:r>
          </a:p>
          <a:p>
            <a:pPr>
              <a:buNone/>
            </a:pPr>
            <a:r>
              <a:rPr lang="en-US" sz="1600" dirty="0" smtClean="0"/>
              <a:t>Net operating income</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Sales were to increase by 20%</a:t>
            </a:r>
            <a:endParaRPr lang="en-US" dirty="0"/>
          </a:p>
        </p:txBody>
      </p:sp>
      <p:sp>
        <p:nvSpPr>
          <p:cNvPr id="3" name="Content Placeholder 2"/>
          <p:cNvSpPr>
            <a:spLocks noGrp="1"/>
          </p:cNvSpPr>
          <p:nvPr>
            <p:ph idx="1"/>
          </p:nvPr>
        </p:nvSpPr>
        <p:spPr/>
        <p:txBody>
          <a:bodyPr/>
          <a:lstStyle/>
          <a:p>
            <a:r>
              <a:rPr lang="en-US" dirty="0" smtClean="0"/>
              <a:t>Incremental Contribution margin:</a:t>
            </a:r>
          </a:p>
          <a:p>
            <a:pPr>
              <a:buNone/>
            </a:pPr>
            <a:r>
              <a:rPr lang="en-US" dirty="0" smtClean="0"/>
              <a:t>$600 X  120%					$612</a:t>
            </a:r>
          </a:p>
          <a:p>
            <a:pPr>
              <a:buNone/>
            </a:pPr>
            <a:r>
              <a:rPr lang="en-US" dirty="0" smtClean="0"/>
              <a:t>Less Cost of goods sold			</a:t>
            </a:r>
            <a:r>
              <a:rPr lang="en-US" u="sng" dirty="0" smtClean="0"/>
              <a:t>$340</a:t>
            </a:r>
          </a:p>
          <a:p>
            <a:pPr>
              <a:buNone/>
            </a:pPr>
            <a:endParaRPr lang="en-US" dirty="0" smtClean="0"/>
          </a:p>
          <a:p>
            <a:pPr>
              <a:buNone/>
            </a:pPr>
            <a:r>
              <a:rPr lang="en-US" dirty="0" smtClean="0"/>
              <a:t>Increased net operating income:		$272</a:t>
            </a:r>
          </a:p>
          <a:p>
            <a:pPr>
              <a:buNone/>
            </a:pPr>
            <a:r>
              <a:rPr lang="en-US" dirty="0" smtClean="0"/>
              <a:t>(“Effect of Change”, 2010).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Referrences</a:t>
            </a:r>
            <a:endParaRPr lang="en-US" dirty="0"/>
          </a:p>
        </p:txBody>
      </p:sp>
      <p:sp>
        <p:nvSpPr>
          <p:cNvPr id="3" name="Content Placeholder 2"/>
          <p:cNvSpPr>
            <a:spLocks noGrp="1"/>
          </p:cNvSpPr>
          <p:nvPr>
            <p:ph idx="1"/>
          </p:nvPr>
        </p:nvSpPr>
        <p:spPr/>
        <p:txBody>
          <a:bodyPr>
            <a:normAutofit/>
          </a:bodyPr>
          <a:lstStyle/>
          <a:p>
            <a:r>
              <a:rPr lang="en-US" sz="2000" dirty="0" smtClean="0"/>
              <a:t>H. Richard </a:t>
            </a:r>
            <a:r>
              <a:rPr lang="en-US" sz="2000" dirty="0" err="1" smtClean="0"/>
              <a:t>Priesmeyer</a:t>
            </a:r>
            <a:r>
              <a:rPr lang="en-US" sz="2000" dirty="0" smtClean="0"/>
              <a:t> (1992). </a:t>
            </a:r>
            <a:r>
              <a:rPr lang="en-US" sz="2000" i="1" dirty="0" smtClean="0"/>
              <a:t>Organizations </a:t>
            </a:r>
            <a:r>
              <a:rPr lang="en-US" sz="2000" i="1" dirty="0" smtClean="0"/>
              <a:t>and Chaos: Defining the </a:t>
            </a:r>
            <a:r>
              <a:rPr lang="en-US" sz="2000" i="1" dirty="0" smtClean="0"/>
              <a:t>	Methods </a:t>
            </a:r>
            <a:r>
              <a:rPr lang="en-US" sz="2000" i="1" dirty="0" smtClean="0"/>
              <a:t>of Nonlinear </a:t>
            </a:r>
            <a:r>
              <a:rPr lang="en-US" sz="2000" i="1" dirty="0" smtClean="0"/>
              <a:t>Management</a:t>
            </a:r>
            <a:r>
              <a:rPr lang="en-US" sz="2000" dirty="0" smtClean="0"/>
              <a:t>. Westport</a:t>
            </a:r>
            <a:r>
              <a:rPr lang="en-US" sz="2000" dirty="0" smtClean="0"/>
              <a:t>, CT: Quorum </a:t>
            </a:r>
            <a:r>
              <a:rPr lang="en-US" sz="2000" dirty="0" smtClean="0"/>
              <a:t>	Books. </a:t>
            </a:r>
          </a:p>
          <a:p>
            <a:r>
              <a:rPr lang="en-US" sz="2000" dirty="0" smtClean="0"/>
              <a:t>McBride, C. (2010). </a:t>
            </a:r>
            <a:r>
              <a:rPr lang="en-US" sz="2000" dirty="0" smtClean="0"/>
              <a:t>How to Prepare a Contribution Format Income </a:t>
            </a:r>
            <a:r>
              <a:rPr lang="en-US" sz="2000" dirty="0" smtClean="0"/>
              <a:t>Statement. </a:t>
            </a:r>
            <a:r>
              <a:rPr lang="en-US" sz="2000" i="1" dirty="0" smtClean="0"/>
              <a:t>Ehow.com</a:t>
            </a:r>
            <a:r>
              <a:rPr lang="en-US" sz="2000" dirty="0" smtClean="0"/>
              <a:t> retrieved from http://</a:t>
            </a:r>
            <a:r>
              <a:rPr lang="en-US" sz="2000" dirty="0" smtClean="0"/>
              <a:t>www.ehow.com/how_6599973_prepare-contribution-format-income-statement.html</a:t>
            </a:r>
          </a:p>
          <a:p>
            <a:r>
              <a:rPr lang="en-US" sz="2000" dirty="0" smtClean="0"/>
              <a:t>Beresford, D.R.,  Johnson, L.T., &amp; </a:t>
            </a:r>
            <a:r>
              <a:rPr lang="en-US" sz="2000" dirty="0" err="1" smtClean="0"/>
              <a:t>Reither</a:t>
            </a:r>
            <a:r>
              <a:rPr lang="en-US" sz="2000" dirty="0" smtClean="0"/>
              <a:t>, C.L.  (1996). Is </a:t>
            </a:r>
            <a:r>
              <a:rPr lang="en-US" sz="2000" dirty="0" smtClean="0"/>
              <a:t>a Second Income Statement Needed</a:t>
            </a:r>
            <a:r>
              <a:rPr lang="en-US" sz="2000" dirty="0" smtClean="0"/>
              <a:t>?, </a:t>
            </a:r>
            <a:r>
              <a:rPr lang="en-US" sz="2000" i="1" dirty="0" smtClean="0"/>
              <a:t>Journal of Accountancy</a:t>
            </a:r>
            <a:r>
              <a:rPr lang="en-US" sz="2000" dirty="0" smtClean="0"/>
              <a:t> </a:t>
            </a:r>
            <a:r>
              <a:rPr lang="en-US" sz="2000" dirty="0" smtClean="0"/>
              <a:t>181(4).</a:t>
            </a:r>
          </a:p>
          <a:p>
            <a:r>
              <a:rPr lang="en-US" sz="2000" i="1" dirty="0" smtClean="0"/>
              <a:t>Accounting Management Forum </a:t>
            </a:r>
            <a:r>
              <a:rPr lang="en-US" sz="2000" dirty="0" smtClean="0"/>
              <a:t>(2010</a:t>
            </a:r>
            <a:r>
              <a:rPr lang="en-US" sz="2000" dirty="0" smtClean="0"/>
              <a:t>). Effect of Change in Fixed Cost and Sales Volume on Contribution Margin and </a:t>
            </a:r>
            <a:r>
              <a:rPr lang="en-US" sz="2000" dirty="0" smtClean="0"/>
              <a:t>Profitability. </a:t>
            </a:r>
            <a:r>
              <a:rPr lang="en-US" sz="2000" dirty="0" smtClean="0"/>
              <a:t>Retrieved from http://www.accountingformanagement.com/change_in_fixed_cost_sales_volume.htm</a:t>
            </a:r>
            <a:endParaRPr lang="en-US" sz="2000" i="1" dirty="0" smtClean="0"/>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TotalTime>
  <Words>493</Words>
  <Application>Microsoft Office PowerPoint</Application>
  <PresentationFormat>On-screen Show (4:3)</PresentationFormat>
  <Paragraphs>72</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Contributional Format</vt:lpstr>
      <vt:lpstr>Traditional vs. Contribution</vt:lpstr>
      <vt:lpstr>Steps in making a Contribution Income Statement</vt:lpstr>
      <vt:lpstr>Comparison Example</vt:lpstr>
      <vt:lpstr>If Sales were to increase by 20%</vt:lpstr>
      <vt:lpstr>Referrences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Contributional Format</dc:title>
  <dc:creator>Windows User</dc:creator>
  <cp:lastModifiedBy>Windows User</cp:lastModifiedBy>
  <cp:revision>1</cp:revision>
  <dcterms:created xsi:type="dcterms:W3CDTF">2010-10-15T19:15:07Z</dcterms:created>
  <dcterms:modified xsi:type="dcterms:W3CDTF">2010-10-15T20:39:29Z</dcterms:modified>
</cp:coreProperties>
</file>