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2"/>
  </p:notesMasterIdLst>
  <p:sldIdLst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/>
    <p:restoredTop sz="9460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279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506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6F6DFFE-30A5-406C-8CDB-BDE1FE16D33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8141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Title Page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6DFFE-30A5-406C-8CDB-BDE1FE16D33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5093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Jails were first public structures built in colonial America</a:t>
            </a:r>
          </a:p>
          <a:p>
            <a:r>
              <a:rPr lang="en-GB" dirty="0" smtClean="0"/>
              <a:t>Mainly used for emigrants as part of bondage system</a:t>
            </a:r>
          </a:p>
          <a:p>
            <a:r>
              <a:rPr lang="en-GB" dirty="0" smtClean="0"/>
              <a:t>Originally stone and brick built</a:t>
            </a:r>
          </a:p>
          <a:p>
            <a:r>
              <a:rPr lang="en-GB" dirty="0" smtClean="0"/>
              <a:t>Puritans used jails for Quaker heretics</a:t>
            </a:r>
          </a:p>
          <a:p>
            <a:r>
              <a:rPr lang="en-GB" dirty="0" smtClean="0"/>
              <a:t>Described by Nathaniel Hawthorne in “The Scarlet Letter” (1850)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6DFFE-30A5-406C-8CDB-BDE1FE16D33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040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Criticism of American prison trade increased</a:t>
            </a:r>
          </a:p>
          <a:p>
            <a:r>
              <a:rPr lang="en-GB" dirty="0" smtClean="0"/>
              <a:t>American colonists agreed to end convict transport</a:t>
            </a:r>
          </a:p>
          <a:p>
            <a:r>
              <a:rPr lang="en-GB" dirty="0" smtClean="0"/>
              <a:t>This was a time of civil unrest</a:t>
            </a:r>
          </a:p>
          <a:p>
            <a:r>
              <a:rPr lang="en-GB" dirty="0" smtClean="0"/>
              <a:t>The period led to the American revolution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6DFFE-30A5-406C-8CDB-BDE1FE16D333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5164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 British and Rebels held large numbers of captured soldiers in make shift prisons</a:t>
            </a:r>
          </a:p>
          <a:p>
            <a:r>
              <a:rPr lang="en-GB" dirty="0" smtClean="0"/>
              <a:t>New York city was converted to a prison camp by the British; they held thousands of rebel prisoners</a:t>
            </a:r>
          </a:p>
          <a:p>
            <a:r>
              <a:rPr lang="en-GB" dirty="0" smtClean="0"/>
              <a:t>Britain used antiquated ships as prisons. 11,500 died on HMS Jersey alone</a:t>
            </a:r>
          </a:p>
          <a:p>
            <a:r>
              <a:rPr lang="en-GB" dirty="0" smtClean="0"/>
              <a:t>The war ended convict transport to America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6DFFE-30A5-406C-8CDB-BDE1FE16D333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9995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6DFFE-30A5-406C-8CDB-BDE1FE16D333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821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1930’s witnessed greater use of prisons</a:t>
            </a:r>
          </a:p>
          <a:p>
            <a:r>
              <a:rPr lang="en-GB" dirty="0" smtClean="0"/>
              <a:t>From 1925-39 incarceration = 132/100,000 residents</a:t>
            </a:r>
          </a:p>
          <a:p>
            <a:r>
              <a:rPr lang="en-GB" dirty="0" smtClean="0"/>
              <a:t>Black prisoners 3 X that of whites</a:t>
            </a:r>
          </a:p>
          <a:p>
            <a:r>
              <a:rPr lang="en-GB" dirty="0" smtClean="0"/>
              <a:t>1930’s heralded 100 years of American penal systems</a:t>
            </a:r>
          </a:p>
          <a:p>
            <a:r>
              <a:rPr lang="en-GB" dirty="0" smtClean="0"/>
              <a:t>The 2nd world war saw a decline in prisoners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6DFFE-30A5-406C-8CDB-BDE1FE16D333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6824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6DFFE-30A5-406C-8CDB-BDE1FE16D333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6541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Prisoner incarceration stable till 1974</a:t>
            </a:r>
          </a:p>
          <a:p>
            <a:r>
              <a:rPr lang="en-GB" dirty="0" smtClean="0"/>
              <a:t>1972 :  162/100,000 residents</a:t>
            </a:r>
          </a:p>
          <a:p>
            <a:r>
              <a:rPr lang="en-GB" dirty="0" smtClean="0"/>
              <a:t>1984 :   318/100,000 residents</a:t>
            </a:r>
          </a:p>
          <a:p>
            <a:r>
              <a:rPr lang="en-GB" dirty="0" smtClean="0"/>
              <a:t>1995 :   600/100,000 residents</a:t>
            </a:r>
          </a:p>
          <a:p>
            <a:r>
              <a:rPr lang="en-GB" dirty="0" smtClean="0"/>
              <a:t>Most inmates on drug related offences</a:t>
            </a:r>
          </a:p>
          <a:p>
            <a:r>
              <a:rPr lang="en-GB" dirty="0" smtClean="0"/>
              <a:t>7 blacks to 1 white ration in prison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6DFFE-30A5-406C-8CDB-BDE1FE16D333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530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6755845-135E-4B0A-B66E-25D47F8F907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BB0EFF-5F32-4647-884C-DCBA3D3CB23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71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0C5CAC-48F1-4D07-A579-A14868CE328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11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FB299BF-848C-4FCE-A4A0-C76FFCAA50E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CA3B1A-2755-4F9B-87E3-42738A68CA0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535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2418D5-FACC-483F-8BA2-58FCE91D28D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186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48E7B7-72B7-4602-8C68-A89C13A2291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4971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179B9F-F152-4AF7-81E7-E513303CFF3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1001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723956-35A2-407E-9279-5EAD5806F7EA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3616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9F1FB2-D314-48EA-A274-9481F16A051F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6053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469251-35B3-499D-94D1-323F97EDA7CA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716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BA8D70-82ED-4148-949C-64DB726CEF6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4984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DFFA2-C794-4D2E-A90A-664F7E39C6F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6813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3B653F-7FA6-47AB-A18C-08F39B205ED0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0939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D3776A-733D-4B26-B444-40625CB03BC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755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67C807-45B5-4FED-A731-4EC644C8798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621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F09072-5F84-42B0-861C-9A3E3A487BF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349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024742-5556-4521-89B1-3BD8127D0B7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193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377AD1-B646-4607-A81D-705D4672415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180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E81B33-3C9E-449C-A9B7-FD25D4A55B1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437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4B5CFF-94D2-4FBB-B7A9-FD2F8FD1B04A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934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BB1F6F-35C9-4503-8B2D-F09EBC64D9E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900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6F1297E-E65C-4520-B344-87C2E149CB65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60FC901-D531-4354-A631-C0EFCFE073BB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law.jrank.org/pages/1786/Prisons-History.html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Criminal Justice</a:t>
            </a:r>
            <a:endParaRPr lang="en-US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history of US Prisons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COLONIAL AMERICA</a:t>
            </a:r>
            <a:endParaRPr lang="en-US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Jails were first public structures built in colonial America</a:t>
            </a:r>
          </a:p>
          <a:p>
            <a:r>
              <a:rPr lang="en-US" dirty="0" smtClean="0"/>
              <a:t>Mainly used for emigrants as part of bondage system</a:t>
            </a:r>
          </a:p>
          <a:p>
            <a:r>
              <a:rPr lang="en-US" dirty="0" smtClean="0"/>
              <a:t>Originally stone and brick built</a:t>
            </a:r>
          </a:p>
          <a:p>
            <a:r>
              <a:rPr lang="en-US" dirty="0" smtClean="0"/>
              <a:t>Puritans used jails for Quaker heretics</a:t>
            </a:r>
          </a:p>
          <a:p>
            <a:r>
              <a:rPr lang="en-US" dirty="0" smtClean="0"/>
              <a:t>Described by Nathaniel Hawthorne in “The Scarlet Letter” (1850)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18</a:t>
            </a:r>
            <a:r>
              <a:rPr lang="en-US" baseline="30000" dirty="0" smtClean="0"/>
              <a:t>th</a:t>
            </a:r>
            <a:r>
              <a:rPr lang="en-US" dirty="0" smtClean="0"/>
              <a:t> Century : Enlightenment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600200"/>
            <a:ext cx="4908475" cy="4525963"/>
          </a:xfrm>
        </p:spPr>
        <p:txBody>
          <a:bodyPr/>
          <a:lstStyle/>
          <a:p>
            <a:r>
              <a:rPr lang="en-US" dirty="0" smtClean="0"/>
              <a:t>Criticism of American prison trade increased</a:t>
            </a:r>
          </a:p>
          <a:p>
            <a:r>
              <a:rPr lang="en-US" dirty="0" smtClean="0"/>
              <a:t>American colonists agreed to end convict transport</a:t>
            </a:r>
          </a:p>
          <a:p>
            <a:r>
              <a:rPr lang="en-US" dirty="0" smtClean="0"/>
              <a:t>This was a time of civil unrest</a:t>
            </a:r>
          </a:p>
          <a:p>
            <a:r>
              <a:rPr lang="en-US" dirty="0" smtClean="0"/>
              <a:t>The period led to the American revolution</a:t>
            </a:r>
            <a:endParaRPr lang="en-US" dirty="0"/>
          </a:p>
        </p:txBody>
      </p:sp>
      <p:pic>
        <p:nvPicPr>
          <p:cNvPr id="604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2163" y="1412776"/>
            <a:ext cx="2600325" cy="377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American 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600200"/>
            <a:ext cx="4764459" cy="4525963"/>
          </a:xfrm>
        </p:spPr>
        <p:txBody>
          <a:bodyPr/>
          <a:lstStyle/>
          <a:p>
            <a:r>
              <a:rPr lang="en-US" dirty="0" smtClean="0"/>
              <a:t>The British and Rebels held large numbers of captured soldiers in make shift prisons</a:t>
            </a:r>
          </a:p>
          <a:p>
            <a:r>
              <a:rPr lang="en-US" dirty="0" smtClean="0"/>
              <a:t>New York city was converted to a prison camp by the British; they held thousands of rebel prisoners</a:t>
            </a:r>
          </a:p>
          <a:p>
            <a:r>
              <a:rPr lang="en-US" dirty="0" smtClean="0"/>
              <a:t>Britain used antiquated ships as prisons. 11,500 died on HMS Jersey alone</a:t>
            </a:r>
          </a:p>
          <a:p>
            <a:r>
              <a:rPr lang="en-US" dirty="0" smtClean="0"/>
              <a:t>The war ended convict transport to America</a:t>
            </a:r>
            <a:endParaRPr lang="en-US" dirty="0"/>
          </a:p>
        </p:txBody>
      </p:sp>
      <p:pic>
        <p:nvPicPr>
          <p:cNvPr id="675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719117"/>
            <a:ext cx="3362325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806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Civil War and Aftermath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600201"/>
            <a:ext cx="8226425" cy="2836912"/>
          </a:xfrm>
        </p:spPr>
        <p:txBody>
          <a:bodyPr/>
          <a:lstStyle/>
          <a:p>
            <a:r>
              <a:rPr lang="en-US" dirty="0" smtClean="0"/>
              <a:t>North held over 220,000 confederate prisoners</a:t>
            </a:r>
          </a:p>
          <a:p>
            <a:r>
              <a:rPr lang="en-US" dirty="0" smtClean="0"/>
              <a:t>South held over 126,000 unionist prisoners</a:t>
            </a:r>
          </a:p>
          <a:p>
            <a:r>
              <a:rPr lang="en-US" dirty="0" smtClean="0"/>
              <a:t>30,212 killed in confederate prisons</a:t>
            </a:r>
          </a:p>
          <a:p>
            <a:r>
              <a:rPr lang="en-US" dirty="0" smtClean="0"/>
              <a:t>26,774 killed in union prisons</a:t>
            </a:r>
          </a:p>
          <a:p>
            <a:r>
              <a:rPr lang="en-US" dirty="0" smtClean="0"/>
              <a:t>After the war 4 million slaves had been freed from bondage</a:t>
            </a:r>
            <a:endParaRPr lang="en-US" dirty="0"/>
          </a:p>
        </p:txBody>
      </p:sp>
      <p:pic>
        <p:nvPicPr>
          <p:cNvPr id="665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4077072"/>
            <a:ext cx="3022079" cy="2132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700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Great depression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1930’s witnessed greater use of prisons</a:t>
            </a:r>
          </a:p>
          <a:p>
            <a:r>
              <a:rPr lang="en-US" dirty="0" smtClean="0"/>
              <a:t>From 1925-39 incarceration = 132/100,000 residents</a:t>
            </a:r>
          </a:p>
          <a:p>
            <a:r>
              <a:rPr lang="en-US" dirty="0" smtClean="0"/>
              <a:t>Black prisoners 3 X that of whites</a:t>
            </a:r>
          </a:p>
          <a:p>
            <a:r>
              <a:rPr lang="en-US" dirty="0" smtClean="0"/>
              <a:t>1930’s heralded 100 years of American penal systems</a:t>
            </a:r>
          </a:p>
          <a:p>
            <a:r>
              <a:rPr lang="en-US" dirty="0" smtClean="0"/>
              <a:t>The 2</a:t>
            </a:r>
            <a:r>
              <a:rPr lang="en-US" baseline="30000" dirty="0" smtClean="0"/>
              <a:t>nd</a:t>
            </a:r>
            <a:r>
              <a:rPr lang="en-US" dirty="0" smtClean="0"/>
              <a:t> world war saw a decline in prisoners</a:t>
            </a:r>
          </a:p>
          <a:p>
            <a:endParaRPr lang="en-US" dirty="0"/>
          </a:p>
        </p:txBody>
      </p:sp>
      <p:pic>
        <p:nvPicPr>
          <p:cNvPr id="645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725144"/>
            <a:ext cx="6389687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74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325" y="1123950"/>
            <a:ext cx="6989763" cy="461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238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1960’s and 1970’s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600200"/>
            <a:ext cx="5340523" cy="4525963"/>
          </a:xfrm>
        </p:spPr>
        <p:txBody>
          <a:bodyPr/>
          <a:lstStyle/>
          <a:p>
            <a:r>
              <a:rPr lang="en-US" dirty="0" smtClean="0"/>
              <a:t>Prisoner incarceration stable till 1974</a:t>
            </a:r>
          </a:p>
          <a:p>
            <a:r>
              <a:rPr lang="en-US" dirty="0" smtClean="0"/>
              <a:t>1972 :  162/100,000 residents</a:t>
            </a:r>
          </a:p>
          <a:p>
            <a:r>
              <a:rPr lang="en-US" dirty="0" smtClean="0"/>
              <a:t>1984 :   318/100,000 residents</a:t>
            </a:r>
          </a:p>
          <a:p>
            <a:r>
              <a:rPr lang="en-US" dirty="0" smtClean="0"/>
              <a:t>1995 :   600/100,000 residents</a:t>
            </a:r>
          </a:p>
          <a:p>
            <a:r>
              <a:rPr lang="en-US" dirty="0" smtClean="0"/>
              <a:t>Most inmates on drug related offences</a:t>
            </a:r>
          </a:p>
          <a:p>
            <a:r>
              <a:rPr lang="en-US" dirty="0" smtClean="0"/>
              <a:t>7 blacks to 1 white ration in prison</a:t>
            </a:r>
            <a:endParaRPr lang="en-US" dirty="0"/>
          </a:p>
        </p:txBody>
      </p:sp>
      <p:pic>
        <p:nvPicPr>
          <p:cNvPr id="686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916832"/>
            <a:ext cx="2616727" cy="2629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311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Prisons: History, early jails and workhouses</a:t>
            </a:r>
          </a:p>
          <a:p>
            <a:pPr marL="0" indent="0">
              <a:buNone/>
            </a:pPr>
            <a:r>
              <a:rPr lang="en-US" dirty="0" smtClean="0"/>
              <a:t>Scott Christenson, 2010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http://law.jrank.org/pages/1786/Prisons-History.html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55989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ind_4686_slide">
  <a:themeElements>
    <a:clrScheme name="Office Theme 2">
      <a:dk1>
        <a:srgbClr val="333333"/>
      </a:dk1>
      <a:lt1>
        <a:srgbClr val="FFFFFF"/>
      </a:lt1>
      <a:dk2>
        <a:srgbClr val="663366"/>
      </a:dk2>
      <a:lt2>
        <a:srgbClr val="FFFFFF"/>
      </a:lt2>
      <a:accent1>
        <a:srgbClr val="A684E0"/>
      </a:accent1>
      <a:accent2>
        <a:srgbClr val="E67E98"/>
      </a:accent2>
      <a:accent3>
        <a:srgbClr val="B8ADB8"/>
      </a:accent3>
      <a:accent4>
        <a:srgbClr val="DADADA"/>
      </a:accent4>
      <a:accent5>
        <a:srgbClr val="D0C2ED"/>
      </a:accent5>
      <a:accent6>
        <a:srgbClr val="D07289"/>
      </a:accent6>
      <a:hlink>
        <a:srgbClr val="F291F2"/>
      </a:hlink>
      <a:folHlink>
        <a:srgbClr val="EDA495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333333"/>
        </a:dk1>
        <a:lt1>
          <a:srgbClr val="FFFFFF"/>
        </a:lt1>
        <a:dk2>
          <a:srgbClr val="663366"/>
        </a:dk2>
        <a:lt2>
          <a:srgbClr val="FFFFFF"/>
        </a:lt2>
        <a:accent1>
          <a:srgbClr val="D96CD9"/>
        </a:accent1>
        <a:accent2>
          <a:srgbClr val="E68AE6"/>
        </a:accent2>
        <a:accent3>
          <a:srgbClr val="B8ADB8"/>
        </a:accent3>
        <a:accent4>
          <a:srgbClr val="DADADA"/>
        </a:accent4>
        <a:accent5>
          <a:srgbClr val="E9BAE9"/>
        </a:accent5>
        <a:accent6>
          <a:srgbClr val="D07DD0"/>
        </a:accent6>
        <a:hlink>
          <a:srgbClr val="F291F2"/>
        </a:hlink>
        <a:folHlink>
          <a:srgbClr val="F2AA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33333"/>
        </a:dk1>
        <a:lt1>
          <a:srgbClr val="FFFFFF"/>
        </a:lt1>
        <a:dk2>
          <a:srgbClr val="663366"/>
        </a:dk2>
        <a:lt2>
          <a:srgbClr val="FFFFFF"/>
        </a:lt2>
        <a:accent1>
          <a:srgbClr val="A684E0"/>
        </a:accent1>
        <a:accent2>
          <a:srgbClr val="E67E98"/>
        </a:accent2>
        <a:accent3>
          <a:srgbClr val="B8ADB8"/>
        </a:accent3>
        <a:accent4>
          <a:srgbClr val="DADADA"/>
        </a:accent4>
        <a:accent5>
          <a:srgbClr val="D0C2ED"/>
        </a:accent5>
        <a:accent6>
          <a:srgbClr val="D07289"/>
        </a:accent6>
        <a:hlink>
          <a:srgbClr val="F291F2"/>
        </a:hlink>
        <a:folHlink>
          <a:srgbClr val="EDA49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333333"/>
        </a:dk1>
        <a:lt1>
          <a:srgbClr val="FFFFFF"/>
        </a:lt1>
        <a:dk2>
          <a:srgbClr val="663366"/>
        </a:dk2>
        <a:lt2>
          <a:srgbClr val="FFFFFF"/>
        </a:lt2>
        <a:accent1>
          <a:srgbClr val="87BF60"/>
        </a:accent1>
        <a:accent2>
          <a:srgbClr val="DE6FDE"/>
        </a:accent2>
        <a:accent3>
          <a:srgbClr val="B8ADB8"/>
        </a:accent3>
        <a:accent4>
          <a:srgbClr val="DADADA"/>
        </a:accent4>
        <a:accent5>
          <a:srgbClr val="C3DCB6"/>
        </a:accent5>
        <a:accent6>
          <a:srgbClr val="C964C9"/>
        </a:accent6>
        <a:hlink>
          <a:srgbClr val="8DD9B0"/>
        </a:hlink>
        <a:folHlink>
          <a:srgbClr val="DED58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333333"/>
        </a:dk1>
        <a:lt1>
          <a:srgbClr val="FFFFFF"/>
        </a:lt1>
        <a:dk2>
          <a:srgbClr val="663366"/>
        </a:dk2>
        <a:lt2>
          <a:srgbClr val="FFFFFF"/>
        </a:lt2>
        <a:accent1>
          <a:srgbClr val="E68673"/>
        </a:accent1>
        <a:accent2>
          <a:srgbClr val="B8BF4D"/>
        </a:accent2>
        <a:accent3>
          <a:srgbClr val="B8ADB8"/>
        </a:accent3>
        <a:accent4>
          <a:srgbClr val="DADADA"/>
        </a:accent4>
        <a:accent5>
          <a:srgbClr val="F0C3BC"/>
        </a:accent5>
        <a:accent6>
          <a:srgbClr val="A6AD45"/>
        </a:accent6>
        <a:hlink>
          <a:srgbClr val="91CBF2"/>
        </a:hlink>
        <a:folHlink>
          <a:srgbClr val="F291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D96CD9"/>
        </a:accent1>
        <a:accent2>
          <a:srgbClr val="E68AE6"/>
        </a:accent2>
        <a:accent3>
          <a:srgbClr val="FFFFFF"/>
        </a:accent3>
        <a:accent4>
          <a:srgbClr val="000000"/>
        </a:accent4>
        <a:accent5>
          <a:srgbClr val="E9BAE9"/>
        </a:accent5>
        <a:accent6>
          <a:srgbClr val="D07DD0"/>
        </a:accent6>
        <a:hlink>
          <a:srgbClr val="F291F2"/>
        </a:hlink>
        <a:folHlink>
          <a:srgbClr val="F2AAF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684E0"/>
        </a:accent1>
        <a:accent2>
          <a:srgbClr val="E67E98"/>
        </a:accent2>
        <a:accent3>
          <a:srgbClr val="FFFFFF"/>
        </a:accent3>
        <a:accent4>
          <a:srgbClr val="000000"/>
        </a:accent4>
        <a:accent5>
          <a:srgbClr val="D0C2ED"/>
        </a:accent5>
        <a:accent6>
          <a:srgbClr val="D07289"/>
        </a:accent6>
        <a:hlink>
          <a:srgbClr val="F291F2"/>
        </a:hlink>
        <a:folHlink>
          <a:srgbClr val="EDA49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7BF60"/>
        </a:accent1>
        <a:accent2>
          <a:srgbClr val="DE6FDE"/>
        </a:accent2>
        <a:accent3>
          <a:srgbClr val="FFFFFF"/>
        </a:accent3>
        <a:accent4>
          <a:srgbClr val="000000"/>
        </a:accent4>
        <a:accent5>
          <a:srgbClr val="C3DCB6"/>
        </a:accent5>
        <a:accent6>
          <a:srgbClr val="C964C9"/>
        </a:accent6>
        <a:hlink>
          <a:srgbClr val="8DD9B0"/>
        </a:hlink>
        <a:folHlink>
          <a:srgbClr val="DED58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E68673"/>
        </a:accent1>
        <a:accent2>
          <a:srgbClr val="B8BF4D"/>
        </a:accent2>
        <a:accent3>
          <a:srgbClr val="FFFFFF"/>
        </a:accent3>
        <a:accent4>
          <a:srgbClr val="000000"/>
        </a:accent4>
        <a:accent5>
          <a:srgbClr val="F0C3BC"/>
        </a:accent5>
        <a:accent6>
          <a:srgbClr val="A6AD45"/>
        </a:accent6>
        <a:hlink>
          <a:srgbClr val="91CBF2"/>
        </a:hlink>
        <a:folHlink>
          <a:srgbClr val="F291F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333333"/>
      </a:dk1>
      <a:lt1>
        <a:srgbClr val="FFFFFF"/>
      </a:lt1>
      <a:dk2>
        <a:srgbClr val="663366"/>
      </a:dk2>
      <a:lt2>
        <a:srgbClr val="FFFFFF"/>
      </a:lt2>
      <a:accent1>
        <a:srgbClr val="A684E0"/>
      </a:accent1>
      <a:accent2>
        <a:srgbClr val="E67E98"/>
      </a:accent2>
      <a:accent3>
        <a:srgbClr val="B8ADB8"/>
      </a:accent3>
      <a:accent4>
        <a:srgbClr val="DADADA"/>
      </a:accent4>
      <a:accent5>
        <a:srgbClr val="D0C2ED"/>
      </a:accent5>
      <a:accent6>
        <a:srgbClr val="D07289"/>
      </a:accent6>
      <a:hlink>
        <a:srgbClr val="F291F2"/>
      </a:hlink>
      <a:folHlink>
        <a:srgbClr val="EDA495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333333"/>
        </a:dk1>
        <a:lt1>
          <a:srgbClr val="FFFFFF"/>
        </a:lt1>
        <a:dk2>
          <a:srgbClr val="663366"/>
        </a:dk2>
        <a:lt2>
          <a:srgbClr val="FFFFFF"/>
        </a:lt2>
        <a:accent1>
          <a:srgbClr val="D96CD9"/>
        </a:accent1>
        <a:accent2>
          <a:srgbClr val="E68AE6"/>
        </a:accent2>
        <a:accent3>
          <a:srgbClr val="B8ADB8"/>
        </a:accent3>
        <a:accent4>
          <a:srgbClr val="DADADA"/>
        </a:accent4>
        <a:accent5>
          <a:srgbClr val="E9BAE9"/>
        </a:accent5>
        <a:accent6>
          <a:srgbClr val="D07DD0"/>
        </a:accent6>
        <a:hlink>
          <a:srgbClr val="F291F2"/>
        </a:hlink>
        <a:folHlink>
          <a:srgbClr val="F2AA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333333"/>
        </a:dk1>
        <a:lt1>
          <a:srgbClr val="FFFFFF"/>
        </a:lt1>
        <a:dk2>
          <a:srgbClr val="663366"/>
        </a:dk2>
        <a:lt2>
          <a:srgbClr val="FFFFFF"/>
        </a:lt2>
        <a:accent1>
          <a:srgbClr val="A684E0"/>
        </a:accent1>
        <a:accent2>
          <a:srgbClr val="E67E98"/>
        </a:accent2>
        <a:accent3>
          <a:srgbClr val="B8ADB8"/>
        </a:accent3>
        <a:accent4>
          <a:srgbClr val="DADADA"/>
        </a:accent4>
        <a:accent5>
          <a:srgbClr val="D0C2ED"/>
        </a:accent5>
        <a:accent6>
          <a:srgbClr val="D07289"/>
        </a:accent6>
        <a:hlink>
          <a:srgbClr val="F291F2"/>
        </a:hlink>
        <a:folHlink>
          <a:srgbClr val="EDA49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333333"/>
        </a:dk1>
        <a:lt1>
          <a:srgbClr val="FFFFFF"/>
        </a:lt1>
        <a:dk2>
          <a:srgbClr val="663366"/>
        </a:dk2>
        <a:lt2>
          <a:srgbClr val="FFFFFF"/>
        </a:lt2>
        <a:accent1>
          <a:srgbClr val="87BF60"/>
        </a:accent1>
        <a:accent2>
          <a:srgbClr val="DE6FDE"/>
        </a:accent2>
        <a:accent3>
          <a:srgbClr val="B8ADB8"/>
        </a:accent3>
        <a:accent4>
          <a:srgbClr val="DADADA"/>
        </a:accent4>
        <a:accent5>
          <a:srgbClr val="C3DCB6"/>
        </a:accent5>
        <a:accent6>
          <a:srgbClr val="C964C9"/>
        </a:accent6>
        <a:hlink>
          <a:srgbClr val="8DD9B0"/>
        </a:hlink>
        <a:folHlink>
          <a:srgbClr val="DED58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333333"/>
        </a:dk1>
        <a:lt1>
          <a:srgbClr val="FFFFFF"/>
        </a:lt1>
        <a:dk2>
          <a:srgbClr val="663366"/>
        </a:dk2>
        <a:lt2>
          <a:srgbClr val="FFFFFF"/>
        </a:lt2>
        <a:accent1>
          <a:srgbClr val="E68673"/>
        </a:accent1>
        <a:accent2>
          <a:srgbClr val="B8BF4D"/>
        </a:accent2>
        <a:accent3>
          <a:srgbClr val="B8ADB8"/>
        </a:accent3>
        <a:accent4>
          <a:srgbClr val="DADADA"/>
        </a:accent4>
        <a:accent5>
          <a:srgbClr val="F0C3BC"/>
        </a:accent5>
        <a:accent6>
          <a:srgbClr val="A6AD45"/>
        </a:accent6>
        <a:hlink>
          <a:srgbClr val="91CBF2"/>
        </a:hlink>
        <a:folHlink>
          <a:srgbClr val="F291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D96CD9"/>
        </a:accent1>
        <a:accent2>
          <a:srgbClr val="E68AE6"/>
        </a:accent2>
        <a:accent3>
          <a:srgbClr val="FFFFFF"/>
        </a:accent3>
        <a:accent4>
          <a:srgbClr val="000000"/>
        </a:accent4>
        <a:accent5>
          <a:srgbClr val="E9BAE9"/>
        </a:accent5>
        <a:accent6>
          <a:srgbClr val="D07DD0"/>
        </a:accent6>
        <a:hlink>
          <a:srgbClr val="F291F2"/>
        </a:hlink>
        <a:folHlink>
          <a:srgbClr val="F2AAF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684E0"/>
        </a:accent1>
        <a:accent2>
          <a:srgbClr val="E67E98"/>
        </a:accent2>
        <a:accent3>
          <a:srgbClr val="FFFFFF"/>
        </a:accent3>
        <a:accent4>
          <a:srgbClr val="000000"/>
        </a:accent4>
        <a:accent5>
          <a:srgbClr val="D0C2ED"/>
        </a:accent5>
        <a:accent6>
          <a:srgbClr val="D07289"/>
        </a:accent6>
        <a:hlink>
          <a:srgbClr val="F291F2"/>
        </a:hlink>
        <a:folHlink>
          <a:srgbClr val="EDA49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7BF60"/>
        </a:accent1>
        <a:accent2>
          <a:srgbClr val="DE6FDE"/>
        </a:accent2>
        <a:accent3>
          <a:srgbClr val="FFFFFF"/>
        </a:accent3>
        <a:accent4>
          <a:srgbClr val="000000"/>
        </a:accent4>
        <a:accent5>
          <a:srgbClr val="C3DCB6"/>
        </a:accent5>
        <a:accent6>
          <a:srgbClr val="C964C9"/>
        </a:accent6>
        <a:hlink>
          <a:srgbClr val="8DD9B0"/>
        </a:hlink>
        <a:folHlink>
          <a:srgbClr val="DED58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E68673"/>
        </a:accent1>
        <a:accent2>
          <a:srgbClr val="B8BF4D"/>
        </a:accent2>
        <a:accent3>
          <a:srgbClr val="FFFFFF"/>
        </a:accent3>
        <a:accent4>
          <a:srgbClr val="000000"/>
        </a:accent4>
        <a:accent5>
          <a:srgbClr val="F0C3BC"/>
        </a:accent5>
        <a:accent6>
          <a:srgbClr val="A6AD45"/>
        </a:accent6>
        <a:hlink>
          <a:srgbClr val="91CBF2"/>
        </a:hlink>
        <a:folHlink>
          <a:srgbClr val="F291F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ind_4686_slide</Template>
  <TotalTime>31</TotalTime>
  <Words>464</Words>
  <Application>Microsoft Office PowerPoint</Application>
  <PresentationFormat>On-screen Show (4:3)</PresentationFormat>
  <Paragraphs>74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ind_4686_slide</vt:lpstr>
      <vt:lpstr>1_Default Design</vt:lpstr>
      <vt:lpstr>Criminal Justice</vt:lpstr>
      <vt:lpstr>COLONIAL AMERICA</vt:lpstr>
      <vt:lpstr>18th Century : Enlightenment </vt:lpstr>
      <vt:lpstr>The American Revolution</vt:lpstr>
      <vt:lpstr>The Civil War and Aftermath</vt:lpstr>
      <vt:lpstr>The Great depression</vt:lpstr>
      <vt:lpstr>PowerPoint Presentation</vt:lpstr>
      <vt:lpstr>1960’s and 1970’s</vt:lpstr>
      <vt:lpstr>REFERENCES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Criminal Justice</dc:title>
  <dc:creator>Owner</dc:creator>
  <cp:lastModifiedBy>Owner</cp:lastModifiedBy>
  <cp:revision>5</cp:revision>
  <dcterms:created xsi:type="dcterms:W3CDTF">2010-11-05T04:02:09Z</dcterms:created>
  <dcterms:modified xsi:type="dcterms:W3CDTF">2010-11-05T04:34:00Z</dcterms:modified>
</cp:coreProperties>
</file>