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81" r:id="rId4"/>
    <p:sldId id="258" r:id="rId5"/>
    <p:sldId id="259" r:id="rId6"/>
    <p:sldId id="260" r:id="rId7"/>
    <p:sldId id="261" r:id="rId8"/>
    <p:sldId id="262" r:id="rId9"/>
    <p:sldId id="263" r:id="rId10"/>
    <p:sldId id="264" r:id="rId11"/>
    <p:sldId id="265" r:id="rId12"/>
    <p:sldId id="266" r:id="rId13"/>
    <p:sldId id="267" r:id="rId14"/>
    <p:sldId id="284" r:id="rId15"/>
    <p:sldId id="268" r:id="rId16"/>
    <p:sldId id="269" r:id="rId17"/>
    <p:sldId id="270" r:id="rId18"/>
    <p:sldId id="282" r:id="rId19"/>
    <p:sldId id="272" r:id="rId20"/>
    <p:sldId id="273" r:id="rId21"/>
    <p:sldId id="274" r:id="rId22"/>
    <p:sldId id="285" r:id="rId23"/>
    <p:sldId id="283" r:id="rId24"/>
    <p:sldId id="275" r:id="rId25"/>
    <p:sldId id="276" r:id="rId26"/>
    <p:sldId id="286" r:id="rId27"/>
    <p:sldId id="287" r:id="rId28"/>
    <p:sldId id="288" r:id="rId29"/>
    <p:sldId id="289" r:id="rId30"/>
    <p:sldId id="277" r:id="rId31"/>
    <p:sldId id="278" r:id="rId32"/>
    <p:sldId id="279" r:id="rId3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A03137-BA3F-44B7-A9F9-3A78336520FB}" type="doc">
      <dgm:prSet loTypeId="urn:microsoft.com/office/officeart/2005/8/layout/vList4" loCatId="list" qsTypeId="urn:microsoft.com/office/officeart/2005/8/quickstyle/simple1#1" qsCatId="simple" csTypeId="urn:microsoft.com/office/officeart/2005/8/colors/accent1_2#1" csCatId="accent1" phldr="1"/>
      <dgm:spPr/>
      <dgm:t>
        <a:bodyPr/>
        <a:lstStyle/>
        <a:p>
          <a:endParaRPr lang="ru-RU"/>
        </a:p>
      </dgm:t>
    </dgm:pt>
    <dgm:pt modelId="{12813DA5-2E7C-4D56-A7E5-BE998484E5A3}">
      <dgm:prSet phldrT="[Текст]"/>
      <dgm:spPr/>
      <dgm:t>
        <a:bodyPr/>
        <a:lstStyle/>
        <a:p>
          <a:r>
            <a:rPr lang="en-US" dirty="0" smtClean="0"/>
            <a:t>Painting </a:t>
          </a:r>
          <a:endParaRPr lang="ru-RU" dirty="0"/>
        </a:p>
      </dgm:t>
    </dgm:pt>
    <dgm:pt modelId="{58513CD6-3400-477B-81D9-3376D0CC5C35}" type="parTrans" cxnId="{8189E8F0-C8E2-4C09-9F3E-D8ED122D9C9C}">
      <dgm:prSet/>
      <dgm:spPr/>
      <dgm:t>
        <a:bodyPr/>
        <a:lstStyle/>
        <a:p>
          <a:endParaRPr lang="ru-RU"/>
        </a:p>
      </dgm:t>
    </dgm:pt>
    <dgm:pt modelId="{A13A0E8F-9B2D-4BFF-A4E8-793AC3F49C01}" type="sibTrans" cxnId="{8189E8F0-C8E2-4C09-9F3E-D8ED122D9C9C}">
      <dgm:prSet/>
      <dgm:spPr/>
      <dgm:t>
        <a:bodyPr/>
        <a:lstStyle/>
        <a:p>
          <a:endParaRPr lang="ru-RU"/>
        </a:p>
      </dgm:t>
    </dgm:pt>
    <dgm:pt modelId="{7E12737F-4AC9-40C3-B79F-3D42FBF53078}">
      <dgm:prSet phldrT="[Текст]"/>
      <dgm:spPr/>
      <dgm:t>
        <a:bodyPr/>
        <a:lstStyle/>
        <a:p>
          <a:r>
            <a:rPr lang="en-US" dirty="0" smtClean="0"/>
            <a:t>Sculpture</a:t>
          </a:r>
          <a:endParaRPr lang="ru-RU" dirty="0"/>
        </a:p>
      </dgm:t>
    </dgm:pt>
    <dgm:pt modelId="{6B4073AA-5B38-4915-8EA2-AC3AE2DB79CE}" type="parTrans" cxnId="{1D95F246-A902-47D2-B5DE-9656FC993C18}">
      <dgm:prSet/>
      <dgm:spPr/>
      <dgm:t>
        <a:bodyPr/>
        <a:lstStyle/>
        <a:p>
          <a:endParaRPr lang="ru-RU"/>
        </a:p>
      </dgm:t>
    </dgm:pt>
    <dgm:pt modelId="{5584F578-B267-4329-8FB8-6653CE7E2CDB}" type="sibTrans" cxnId="{1D95F246-A902-47D2-B5DE-9656FC993C18}">
      <dgm:prSet/>
      <dgm:spPr/>
      <dgm:t>
        <a:bodyPr/>
        <a:lstStyle/>
        <a:p>
          <a:endParaRPr lang="ru-RU"/>
        </a:p>
      </dgm:t>
    </dgm:pt>
    <dgm:pt modelId="{41ACDC5F-3908-483E-98B3-DC299EFD8E8D}">
      <dgm:prSet phldrT="[Текст]"/>
      <dgm:spPr/>
      <dgm:t>
        <a:bodyPr/>
        <a:lstStyle/>
        <a:p>
          <a:r>
            <a:rPr lang="en-US" dirty="0" smtClean="0"/>
            <a:t>Photography</a:t>
          </a:r>
          <a:endParaRPr lang="ru-RU" dirty="0"/>
        </a:p>
      </dgm:t>
    </dgm:pt>
    <dgm:pt modelId="{982C25A4-72AC-4084-8235-B9E98EB24929}" type="parTrans" cxnId="{239806D6-0560-4433-9780-51F0BD487D94}">
      <dgm:prSet/>
      <dgm:spPr/>
      <dgm:t>
        <a:bodyPr/>
        <a:lstStyle/>
        <a:p>
          <a:endParaRPr lang="ru-RU"/>
        </a:p>
      </dgm:t>
    </dgm:pt>
    <dgm:pt modelId="{D474FA8F-5D1F-4B45-B0AF-EAB78DCC3837}" type="sibTrans" cxnId="{239806D6-0560-4433-9780-51F0BD487D94}">
      <dgm:prSet/>
      <dgm:spPr/>
      <dgm:t>
        <a:bodyPr/>
        <a:lstStyle/>
        <a:p>
          <a:endParaRPr lang="ru-RU"/>
        </a:p>
      </dgm:t>
    </dgm:pt>
    <dgm:pt modelId="{5B8B85EC-BED0-4A68-BDE9-36ABECF6FB57}">
      <dgm:prSet phldrT="[Текст]"/>
      <dgm:spPr/>
      <dgm:t>
        <a:bodyPr/>
        <a:lstStyle/>
        <a:p>
          <a:r>
            <a:rPr lang="en-US" dirty="0" smtClean="0"/>
            <a:t>Graphic Art</a:t>
          </a:r>
          <a:endParaRPr lang="ru-RU" dirty="0"/>
        </a:p>
      </dgm:t>
    </dgm:pt>
    <dgm:pt modelId="{118FB41E-F87B-4050-966F-7DBC0B7421A1}" type="parTrans" cxnId="{ED01A099-2919-4C0B-84CD-1968B58735E4}">
      <dgm:prSet/>
      <dgm:spPr/>
      <dgm:t>
        <a:bodyPr/>
        <a:lstStyle/>
        <a:p>
          <a:endParaRPr lang="ru-RU"/>
        </a:p>
      </dgm:t>
    </dgm:pt>
    <dgm:pt modelId="{D1219A74-F594-401E-8B9A-BC10C9CE68C8}" type="sibTrans" cxnId="{ED01A099-2919-4C0B-84CD-1968B58735E4}">
      <dgm:prSet/>
      <dgm:spPr/>
      <dgm:t>
        <a:bodyPr/>
        <a:lstStyle/>
        <a:p>
          <a:endParaRPr lang="ru-RU"/>
        </a:p>
      </dgm:t>
    </dgm:pt>
    <dgm:pt modelId="{83879FE7-5115-4FF0-9618-00058FD4D42A}">
      <dgm:prSet phldrT="[Текст]"/>
      <dgm:spPr/>
      <dgm:t>
        <a:bodyPr/>
        <a:lstStyle/>
        <a:p>
          <a:r>
            <a:rPr lang="en-US" dirty="0" smtClean="0"/>
            <a:t>Literature</a:t>
          </a:r>
          <a:endParaRPr lang="ru-RU" dirty="0"/>
        </a:p>
      </dgm:t>
    </dgm:pt>
    <dgm:pt modelId="{B153B6D5-9A3D-4F73-8EFC-15222093D586}" type="parTrans" cxnId="{F3F7ED30-759D-48F3-872D-55E3AE6824B2}">
      <dgm:prSet/>
      <dgm:spPr/>
      <dgm:t>
        <a:bodyPr/>
        <a:lstStyle/>
        <a:p>
          <a:endParaRPr lang="ru-RU"/>
        </a:p>
      </dgm:t>
    </dgm:pt>
    <dgm:pt modelId="{5607574A-9454-4FBE-829E-3D5F178BBFDA}" type="sibTrans" cxnId="{F3F7ED30-759D-48F3-872D-55E3AE6824B2}">
      <dgm:prSet/>
      <dgm:spPr/>
      <dgm:t>
        <a:bodyPr/>
        <a:lstStyle/>
        <a:p>
          <a:endParaRPr lang="ru-RU"/>
        </a:p>
      </dgm:t>
    </dgm:pt>
    <dgm:pt modelId="{3A20FBD5-924D-4751-933E-7F44C71E5D83}">
      <dgm:prSet phldrT="[Текст]"/>
      <dgm:spPr/>
      <dgm:t>
        <a:bodyPr/>
        <a:lstStyle/>
        <a:p>
          <a:r>
            <a:rPr lang="en-US" dirty="0" smtClean="0"/>
            <a:t>Music</a:t>
          </a:r>
          <a:endParaRPr lang="ru-RU" dirty="0"/>
        </a:p>
      </dgm:t>
    </dgm:pt>
    <dgm:pt modelId="{01190E6B-9B05-47E0-81E5-B22FBEC221F3}" type="parTrans" cxnId="{D5A364C2-F045-4102-9168-BAC424F33491}">
      <dgm:prSet/>
      <dgm:spPr/>
      <dgm:t>
        <a:bodyPr/>
        <a:lstStyle/>
        <a:p>
          <a:endParaRPr lang="ru-RU"/>
        </a:p>
      </dgm:t>
    </dgm:pt>
    <dgm:pt modelId="{33A28CE5-D5C0-46E2-B359-57BE9DEB445F}" type="sibTrans" cxnId="{D5A364C2-F045-4102-9168-BAC424F33491}">
      <dgm:prSet/>
      <dgm:spPr/>
      <dgm:t>
        <a:bodyPr/>
        <a:lstStyle/>
        <a:p>
          <a:endParaRPr lang="ru-RU"/>
        </a:p>
      </dgm:t>
    </dgm:pt>
    <dgm:pt modelId="{5F4B1498-B180-415F-8D30-6E374F19E812}" type="pres">
      <dgm:prSet presAssocID="{B5A03137-BA3F-44B7-A9F9-3A78336520FB}" presName="linear" presStyleCnt="0">
        <dgm:presLayoutVars>
          <dgm:dir/>
          <dgm:resizeHandles val="exact"/>
        </dgm:presLayoutVars>
      </dgm:prSet>
      <dgm:spPr/>
      <dgm:t>
        <a:bodyPr/>
        <a:lstStyle/>
        <a:p>
          <a:endParaRPr lang="ru-RU"/>
        </a:p>
      </dgm:t>
    </dgm:pt>
    <dgm:pt modelId="{8747A494-CCC1-4505-91D2-1758CED89F2D}" type="pres">
      <dgm:prSet presAssocID="{12813DA5-2E7C-4D56-A7E5-BE998484E5A3}" presName="comp" presStyleCnt="0"/>
      <dgm:spPr/>
    </dgm:pt>
    <dgm:pt modelId="{524B11DF-B03D-4DFE-A6A9-869C77ED1912}" type="pres">
      <dgm:prSet presAssocID="{12813DA5-2E7C-4D56-A7E5-BE998484E5A3}" presName="box" presStyleLbl="node1" presStyleIdx="0" presStyleCnt="6"/>
      <dgm:spPr/>
      <dgm:t>
        <a:bodyPr/>
        <a:lstStyle/>
        <a:p>
          <a:endParaRPr lang="ru-RU"/>
        </a:p>
      </dgm:t>
    </dgm:pt>
    <dgm:pt modelId="{9FF87296-4890-4A26-B35F-787AD4DCC635}" type="pres">
      <dgm:prSet presAssocID="{12813DA5-2E7C-4D56-A7E5-BE998484E5A3}" presName="img" presStyleLbl="fgImgPlace1" presStyleIdx="0" presStyleCnt="6"/>
      <dgm:spPr>
        <a:blipFill rotWithShape="0">
          <a:blip xmlns:r="http://schemas.openxmlformats.org/officeDocument/2006/relationships" r:embed="rId1"/>
          <a:stretch>
            <a:fillRect/>
          </a:stretch>
        </a:blipFill>
      </dgm:spPr>
    </dgm:pt>
    <dgm:pt modelId="{7D3E3DEF-B858-4FC2-A376-E0548CC7BAB8}" type="pres">
      <dgm:prSet presAssocID="{12813DA5-2E7C-4D56-A7E5-BE998484E5A3}" presName="text" presStyleLbl="node1" presStyleIdx="0" presStyleCnt="6">
        <dgm:presLayoutVars>
          <dgm:bulletEnabled val="1"/>
        </dgm:presLayoutVars>
      </dgm:prSet>
      <dgm:spPr/>
      <dgm:t>
        <a:bodyPr/>
        <a:lstStyle/>
        <a:p>
          <a:endParaRPr lang="ru-RU"/>
        </a:p>
      </dgm:t>
    </dgm:pt>
    <dgm:pt modelId="{0C241661-AE19-4672-AE77-5F4C7596627F}" type="pres">
      <dgm:prSet presAssocID="{A13A0E8F-9B2D-4BFF-A4E8-793AC3F49C01}" presName="spacer" presStyleCnt="0"/>
      <dgm:spPr/>
    </dgm:pt>
    <dgm:pt modelId="{30B00481-AAA0-481E-9413-39F2A585FB65}" type="pres">
      <dgm:prSet presAssocID="{7E12737F-4AC9-40C3-B79F-3D42FBF53078}" presName="comp" presStyleCnt="0"/>
      <dgm:spPr/>
    </dgm:pt>
    <dgm:pt modelId="{FCF090C9-8C57-4181-A998-121FC1CD2788}" type="pres">
      <dgm:prSet presAssocID="{7E12737F-4AC9-40C3-B79F-3D42FBF53078}" presName="box" presStyleLbl="node1" presStyleIdx="1" presStyleCnt="6"/>
      <dgm:spPr/>
      <dgm:t>
        <a:bodyPr/>
        <a:lstStyle/>
        <a:p>
          <a:endParaRPr lang="ru-RU"/>
        </a:p>
      </dgm:t>
    </dgm:pt>
    <dgm:pt modelId="{7259EFD5-0549-409A-85B8-998C55FCA963}" type="pres">
      <dgm:prSet presAssocID="{7E12737F-4AC9-40C3-B79F-3D42FBF53078}" presName="img" presStyleLbl="fgImgPlace1" presStyleIdx="1" presStyleCnt="6"/>
      <dgm:spPr>
        <a:blipFill rotWithShape="0">
          <a:blip xmlns:r="http://schemas.openxmlformats.org/officeDocument/2006/relationships" r:embed="rId1"/>
          <a:stretch>
            <a:fillRect/>
          </a:stretch>
        </a:blipFill>
      </dgm:spPr>
    </dgm:pt>
    <dgm:pt modelId="{F04BF13A-FE69-43B6-94F2-C50FAA43F970}" type="pres">
      <dgm:prSet presAssocID="{7E12737F-4AC9-40C3-B79F-3D42FBF53078}" presName="text" presStyleLbl="node1" presStyleIdx="1" presStyleCnt="6">
        <dgm:presLayoutVars>
          <dgm:bulletEnabled val="1"/>
        </dgm:presLayoutVars>
      </dgm:prSet>
      <dgm:spPr/>
      <dgm:t>
        <a:bodyPr/>
        <a:lstStyle/>
        <a:p>
          <a:endParaRPr lang="ru-RU"/>
        </a:p>
      </dgm:t>
    </dgm:pt>
    <dgm:pt modelId="{154D2467-F31B-4BFC-AD0E-44BA305F6B2D}" type="pres">
      <dgm:prSet presAssocID="{5584F578-B267-4329-8FB8-6653CE7E2CDB}" presName="spacer" presStyleCnt="0"/>
      <dgm:spPr/>
    </dgm:pt>
    <dgm:pt modelId="{558CE0E4-0569-4B87-91AC-FC7A7F6FE000}" type="pres">
      <dgm:prSet presAssocID="{41ACDC5F-3908-483E-98B3-DC299EFD8E8D}" presName="comp" presStyleCnt="0"/>
      <dgm:spPr/>
    </dgm:pt>
    <dgm:pt modelId="{682CE418-C99D-4A0A-8343-373BBE99722F}" type="pres">
      <dgm:prSet presAssocID="{41ACDC5F-3908-483E-98B3-DC299EFD8E8D}" presName="box" presStyleLbl="node1" presStyleIdx="2" presStyleCnt="6"/>
      <dgm:spPr/>
      <dgm:t>
        <a:bodyPr/>
        <a:lstStyle/>
        <a:p>
          <a:endParaRPr lang="ru-RU"/>
        </a:p>
      </dgm:t>
    </dgm:pt>
    <dgm:pt modelId="{C7CAB8C9-2344-453F-B1C6-CFB8EFBDC00D}" type="pres">
      <dgm:prSet presAssocID="{41ACDC5F-3908-483E-98B3-DC299EFD8E8D}" presName="img" presStyleLbl="fgImgPlace1" presStyleIdx="2" presStyleCnt="6"/>
      <dgm:spPr>
        <a:blipFill rotWithShape="0">
          <a:blip xmlns:r="http://schemas.openxmlformats.org/officeDocument/2006/relationships" r:embed="rId1"/>
          <a:stretch>
            <a:fillRect/>
          </a:stretch>
        </a:blipFill>
      </dgm:spPr>
    </dgm:pt>
    <dgm:pt modelId="{CFAD2DF6-753D-4A6C-BC9B-A9E5F43F1C7F}" type="pres">
      <dgm:prSet presAssocID="{41ACDC5F-3908-483E-98B3-DC299EFD8E8D}" presName="text" presStyleLbl="node1" presStyleIdx="2" presStyleCnt="6">
        <dgm:presLayoutVars>
          <dgm:bulletEnabled val="1"/>
        </dgm:presLayoutVars>
      </dgm:prSet>
      <dgm:spPr/>
      <dgm:t>
        <a:bodyPr/>
        <a:lstStyle/>
        <a:p>
          <a:endParaRPr lang="ru-RU"/>
        </a:p>
      </dgm:t>
    </dgm:pt>
    <dgm:pt modelId="{3787CDD7-1B98-44EC-A0BE-7EE626CD13B4}" type="pres">
      <dgm:prSet presAssocID="{D474FA8F-5D1F-4B45-B0AF-EAB78DCC3837}" presName="spacer" presStyleCnt="0"/>
      <dgm:spPr/>
    </dgm:pt>
    <dgm:pt modelId="{61D720CD-34A5-4F3D-B53B-764902CBC500}" type="pres">
      <dgm:prSet presAssocID="{5B8B85EC-BED0-4A68-BDE9-36ABECF6FB57}" presName="comp" presStyleCnt="0"/>
      <dgm:spPr/>
    </dgm:pt>
    <dgm:pt modelId="{0497340C-E891-489C-8257-791EDB772AD1}" type="pres">
      <dgm:prSet presAssocID="{5B8B85EC-BED0-4A68-BDE9-36ABECF6FB57}" presName="box" presStyleLbl="node1" presStyleIdx="3" presStyleCnt="6"/>
      <dgm:spPr/>
      <dgm:t>
        <a:bodyPr/>
        <a:lstStyle/>
        <a:p>
          <a:endParaRPr lang="ru-RU"/>
        </a:p>
      </dgm:t>
    </dgm:pt>
    <dgm:pt modelId="{152B71E4-5567-497C-9C16-939FC39D301B}" type="pres">
      <dgm:prSet presAssocID="{5B8B85EC-BED0-4A68-BDE9-36ABECF6FB57}" presName="img" presStyleLbl="fgImgPlace1" presStyleIdx="3" presStyleCnt="6"/>
      <dgm:spPr>
        <a:blipFill rotWithShape="0">
          <a:blip xmlns:r="http://schemas.openxmlformats.org/officeDocument/2006/relationships" r:embed="rId1"/>
          <a:stretch>
            <a:fillRect/>
          </a:stretch>
        </a:blipFill>
      </dgm:spPr>
    </dgm:pt>
    <dgm:pt modelId="{11328C1F-94A9-4F15-8328-0B4E25664B95}" type="pres">
      <dgm:prSet presAssocID="{5B8B85EC-BED0-4A68-BDE9-36ABECF6FB57}" presName="text" presStyleLbl="node1" presStyleIdx="3" presStyleCnt="6">
        <dgm:presLayoutVars>
          <dgm:bulletEnabled val="1"/>
        </dgm:presLayoutVars>
      </dgm:prSet>
      <dgm:spPr/>
      <dgm:t>
        <a:bodyPr/>
        <a:lstStyle/>
        <a:p>
          <a:endParaRPr lang="ru-RU"/>
        </a:p>
      </dgm:t>
    </dgm:pt>
    <dgm:pt modelId="{BC279935-CB52-4176-A74A-252D25168467}" type="pres">
      <dgm:prSet presAssocID="{D1219A74-F594-401E-8B9A-BC10C9CE68C8}" presName="spacer" presStyleCnt="0"/>
      <dgm:spPr/>
    </dgm:pt>
    <dgm:pt modelId="{E146994A-7BE4-40EF-8089-210F44737F5A}" type="pres">
      <dgm:prSet presAssocID="{83879FE7-5115-4FF0-9618-00058FD4D42A}" presName="comp" presStyleCnt="0"/>
      <dgm:spPr/>
    </dgm:pt>
    <dgm:pt modelId="{6FD49FD8-E05F-432A-A85F-B0F3F89B776E}" type="pres">
      <dgm:prSet presAssocID="{83879FE7-5115-4FF0-9618-00058FD4D42A}" presName="box" presStyleLbl="node1" presStyleIdx="4" presStyleCnt="6"/>
      <dgm:spPr/>
      <dgm:t>
        <a:bodyPr/>
        <a:lstStyle/>
        <a:p>
          <a:endParaRPr lang="ru-RU"/>
        </a:p>
      </dgm:t>
    </dgm:pt>
    <dgm:pt modelId="{5084941F-C75A-4832-B469-4861E541BA0A}" type="pres">
      <dgm:prSet presAssocID="{83879FE7-5115-4FF0-9618-00058FD4D42A}" presName="img" presStyleLbl="fgImgPlace1" presStyleIdx="4" presStyleCnt="6"/>
      <dgm:spPr>
        <a:blipFill rotWithShape="0">
          <a:blip xmlns:r="http://schemas.openxmlformats.org/officeDocument/2006/relationships" r:embed="rId1"/>
          <a:stretch>
            <a:fillRect/>
          </a:stretch>
        </a:blipFill>
      </dgm:spPr>
    </dgm:pt>
    <dgm:pt modelId="{588E92B0-9DD7-45AC-90BC-9EF37EDDB8EA}" type="pres">
      <dgm:prSet presAssocID="{83879FE7-5115-4FF0-9618-00058FD4D42A}" presName="text" presStyleLbl="node1" presStyleIdx="4" presStyleCnt="6">
        <dgm:presLayoutVars>
          <dgm:bulletEnabled val="1"/>
        </dgm:presLayoutVars>
      </dgm:prSet>
      <dgm:spPr/>
      <dgm:t>
        <a:bodyPr/>
        <a:lstStyle/>
        <a:p>
          <a:endParaRPr lang="ru-RU"/>
        </a:p>
      </dgm:t>
    </dgm:pt>
    <dgm:pt modelId="{F5B02162-DB6B-4774-9268-17B59DB688F2}" type="pres">
      <dgm:prSet presAssocID="{5607574A-9454-4FBE-829E-3D5F178BBFDA}" presName="spacer" presStyleCnt="0"/>
      <dgm:spPr/>
    </dgm:pt>
    <dgm:pt modelId="{A7D38D42-AC45-4980-904D-207E306A13B8}" type="pres">
      <dgm:prSet presAssocID="{3A20FBD5-924D-4751-933E-7F44C71E5D83}" presName="comp" presStyleCnt="0"/>
      <dgm:spPr/>
    </dgm:pt>
    <dgm:pt modelId="{ABD79A5B-D6B6-404B-A83D-7F9EF76EAE60}" type="pres">
      <dgm:prSet presAssocID="{3A20FBD5-924D-4751-933E-7F44C71E5D83}" presName="box" presStyleLbl="node1" presStyleIdx="5" presStyleCnt="6"/>
      <dgm:spPr/>
      <dgm:t>
        <a:bodyPr/>
        <a:lstStyle/>
        <a:p>
          <a:endParaRPr lang="ru-RU"/>
        </a:p>
      </dgm:t>
    </dgm:pt>
    <dgm:pt modelId="{E62953C7-433C-4FD8-B8F6-212F95FAADF6}" type="pres">
      <dgm:prSet presAssocID="{3A20FBD5-924D-4751-933E-7F44C71E5D83}" presName="img" presStyleLbl="fgImgPlace1" presStyleIdx="5" presStyleCnt="6"/>
      <dgm:spPr>
        <a:blipFill rotWithShape="0">
          <a:blip xmlns:r="http://schemas.openxmlformats.org/officeDocument/2006/relationships" r:embed="rId1"/>
          <a:stretch>
            <a:fillRect/>
          </a:stretch>
        </a:blipFill>
      </dgm:spPr>
    </dgm:pt>
    <dgm:pt modelId="{74BCA044-3CC7-4A97-AAD1-84C8D56D5F3F}" type="pres">
      <dgm:prSet presAssocID="{3A20FBD5-924D-4751-933E-7F44C71E5D83}" presName="text" presStyleLbl="node1" presStyleIdx="5" presStyleCnt="6">
        <dgm:presLayoutVars>
          <dgm:bulletEnabled val="1"/>
        </dgm:presLayoutVars>
      </dgm:prSet>
      <dgm:spPr/>
      <dgm:t>
        <a:bodyPr/>
        <a:lstStyle/>
        <a:p>
          <a:endParaRPr lang="ru-RU"/>
        </a:p>
      </dgm:t>
    </dgm:pt>
  </dgm:ptLst>
  <dgm:cxnLst>
    <dgm:cxn modelId="{8189E8F0-C8E2-4C09-9F3E-D8ED122D9C9C}" srcId="{B5A03137-BA3F-44B7-A9F9-3A78336520FB}" destId="{12813DA5-2E7C-4D56-A7E5-BE998484E5A3}" srcOrd="0" destOrd="0" parTransId="{58513CD6-3400-477B-81D9-3376D0CC5C35}" sibTransId="{A13A0E8F-9B2D-4BFF-A4E8-793AC3F49C01}"/>
    <dgm:cxn modelId="{BE725614-1F5D-43DB-8F65-C15AD15C44CD}" type="presOf" srcId="{7E12737F-4AC9-40C3-B79F-3D42FBF53078}" destId="{F04BF13A-FE69-43B6-94F2-C50FAA43F970}" srcOrd="1" destOrd="0" presId="urn:microsoft.com/office/officeart/2005/8/layout/vList4"/>
    <dgm:cxn modelId="{6C3F6AF0-2C88-4253-A655-948D2810FC26}" type="presOf" srcId="{5B8B85EC-BED0-4A68-BDE9-36ABECF6FB57}" destId="{0497340C-E891-489C-8257-791EDB772AD1}" srcOrd="0" destOrd="0" presId="urn:microsoft.com/office/officeart/2005/8/layout/vList4"/>
    <dgm:cxn modelId="{7A4F7734-BA3F-44B2-8C15-BA6B4FA1C317}" type="presOf" srcId="{3A20FBD5-924D-4751-933E-7F44C71E5D83}" destId="{74BCA044-3CC7-4A97-AAD1-84C8D56D5F3F}" srcOrd="1" destOrd="0" presId="urn:microsoft.com/office/officeart/2005/8/layout/vList4"/>
    <dgm:cxn modelId="{ED01A099-2919-4C0B-84CD-1968B58735E4}" srcId="{B5A03137-BA3F-44B7-A9F9-3A78336520FB}" destId="{5B8B85EC-BED0-4A68-BDE9-36ABECF6FB57}" srcOrd="3" destOrd="0" parTransId="{118FB41E-F87B-4050-966F-7DBC0B7421A1}" sibTransId="{D1219A74-F594-401E-8B9A-BC10C9CE68C8}"/>
    <dgm:cxn modelId="{0B86CB52-21E1-4055-A6DF-A2C0F9AA8DA5}" type="presOf" srcId="{41ACDC5F-3908-483E-98B3-DC299EFD8E8D}" destId="{CFAD2DF6-753D-4A6C-BC9B-A9E5F43F1C7F}" srcOrd="1" destOrd="0" presId="urn:microsoft.com/office/officeart/2005/8/layout/vList4"/>
    <dgm:cxn modelId="{CBA08788-6435-4575-BF4E-065260825B51}" type="presOf" srcId="{12813DA5-2E7C-4D56-A7E5-BE998484E5A3}" destId="{7D3E3DEF-B858-4FC2-A376-E0548CC7BAB8}" srcOrd="1" destOrd="0" presId="urn:microsoft.com/office/officeart/2005/8/layout/vList4"/>
    <dgm:cxn modelId="{A46C7798-91B7-4A92-96A2-D77F31288A95}" type="presOf" srcId="{83879FE7-5115-4FF0-9618-00058FD4D42A}" destId="{6FD49FD8-E05F-432A-A85F-B0F3F89B776E}" srcOrd="0" destOrd="0" presId="urn:microsoft.com/office/officeart/2005/8/layout/vList4"/>
    <dgm:cxn modelId="{CF0EB6ED-A111-4B3B-87DB-490B2FF5BAC5}" type="presOf" srcId="{12813DA5-2E7C-4D56-A7E5-BE998484E5A3}" destId="{524B11DF-B03D-4DFE-A6A9-869C77ED1912}" srcOrd="0" destOrd="0" presId="urn:microsoft.com/office/officeart/2005/8/layout/vList4"/>
    <dgm:cxn modelId="{ADDC3164-F05D-4988-B1F5-64350B0AEA24}" type="presOf" srcId="{83879FE7-5115-4FF0-9618-00058FD4D42A}" destId="{588E92B0-9DD7-45AC-90BC-9EF37EDDB8EA}" srcOrd="1" destOrd="0" presId="urn:microsoft.com/office/officeart/2005/8/layout/vList4"/>
    <dgm:cxn modelId="{CCAAE19D-AB31-4A5C-8572-0A54EEDF0A60}" type="presOf" srcId="{7E12737F-4AC9-40C3-B79F-3D42FBF53078}" destId="{FCF090C9-8C57-4181-A998-121FC1CD2788}" srcOrd="0" destOrd="0" presId="urn:microsoft.com/office/officeart/2005/8/layout/vList4"/>
    <dgm:cxn modelId="{71C62DE4-771A-47EA-8713-BCC1128BC60E}" type="presOf" srcId="{3A20FBD5-924D-4751-933E-7F44C71E5D83}" destId="{ABD79A5B-D6B6-404B-A83D-7F9EF76EAE60}" srcOrd="0" destOrd="0" presId="urn:microsoft.com/office/officeart/2005/8/layout/vList4"/>
    <dgm:cxn modelId="{1D95F246-A902-47D2-B5DE-9656FC993C18}" srcId="{B5A03137-BA3F-44B7-A9F9-3A78336520FB}" destId="{7E12737F-4AC9-40C3-B79F-3D42FBF53078}" srcOrd="1" destOrd="0" parTransId="{6B4073AA-5B38-4915-8EA2-AC3AE2DB79CE}" sibTransId="{5584F578-B267-4329-8FB8-6653CE7E2CDB}"/>
    <dgm:cxn modelId="{D5A364C2-F045-4102-9168-BAC424F33491}" srcId="{B5A03137-BA3F-44B7-A9F9-3A78336520FB}" destId="{3A20FBD5-924D-4751-933E-7F44C71E5D83}" srcOrd="5" destOrd="0" parTransId="{01190E6B-9B05-47E0-81E5-B22FBEC221F3}" sibTransId="{33A28CE5-D5C0-46E2-B359-57BE9DEB445F}"/>
    <dgm:cxn modelId="{57E90989-D1B2-4070-BE2F-6C57D0823F4A}" type="presOf" srcId="{41ACDC5F-3908-483E-98B3-DC299EFD8E8D}" destId="{682CE418-C99D-4A0A-8343-373BBE99722F}" srcOrd="0" destOrd="0" presId="urn:microsoft.com/office/officeart/2005/8/layout/vList4"/>
    <dgm:cxn modelId="{967984DE-65F0-482C-8D38-261DA6EC7F16}" type="presOf" srcId="{B5A03137-BA3F-44B7-A9F9-3A78336520FB}" destId="{5F4B1498-B180-415F-8D30-6E374F19E812}" srcOrd="0" destOrd="0" presId="urn:microsoft.com/office/officeart/2005/8/layout/vList4"/>
    <dgm:cxn modelId="{F3F7ED30-759D-48F3-872D-55E3AE6824B2}" srcId="{B5A03137-BA3F-44B7-A9F9-3A78336520FB}" destId="{83879FE7-5115-4FF0-9618-00058FD4D42A}" srcOrd="4" destOrd="0" parTransId="{B153B6D5-9A3D-4F73-8EFC-15222093D586}" sibTransId="{5607574A-9454-4FBE-829E-3D5F178BBFDA}"/>
    <dgm:cxn modelId="{239806D6-0560-4433-9780-51F0BD487D94}" srcId="{B5A03137-BA3F-44B7-A9F9-3A78336520FB}" destId="{41ACDC5F-3908-483E-98B3-DC299EFD8E8D}" srcOrd="2" destOrd="0" parTransId="{982C25A4-72AC-4084-8235-B9E98EB24929}" sibTransId="{D474FA8F-5D1F-4B45-B0AF-EAB78DCC3837}"/>
    <dgm:cxn modelId="{662DB5EC-D33C-4CA1-B3A2-966E3FCB35FB}" type="presOf" srcId="{5B8B85EC-BED0-4A68-BDE9-36ABECF6FB57}" destId="{11328C1F-94A9-4F15-8328-0B4E25664B95}" srcOrd="1" destOrd="0" presId="urn:microsoft.com/office/officeart/2005/8/layout/vList4"/>
    <dgm:cxn modelId="{0577F24E-26A9-4CE9-A6A8-AD2EA9AFED33}" type="presParOf" srcId="{5F4B1498-B180-415F-8D30-6E374F19E812}" destId="{8747A494-CCC1-4505-91D2-1758CED89F2D}" srcOrd="0" destOrd="0" presId="urn:microsoft.com/office/officeart/2005/8/layout/vList4"/>
    <dgm:cxn modelId="{AD357F3C-C46F-4E8D-8293-D34275115F7E}" type="presParOf" srcId="{8747A494-CCC1-4505-91D2-1758CED89F2D}" destId="{524B11DF-B03D-4DFE-A6A9-869C77ED1912}" srcOrd="0" destOrd="0" presId="urn:microsoft.com/office/officeart/2005/8/layout/vList4"/>
    <dgm:cxn modelId="{280FF866-DF17-4A21-A27F-684461CF04E5}" type="presParOf" srcId="{8747A494-CCC1-4505-91D2-1758CED89F2D}" destId="{9FF87296-4890-4A26-B35F-787AD4DCC635}" srcOrd="1" destOrd="0" presId="urn:microsoft.com/office/officeart/2005/8/layout/vList4"/>
    <dgm:cxn modelId="{B55F727D-BFDD-40F4-8B61-17EC623DB03E}" type="presParOf" srcId="{8747A494-CCC1-4505-91D2-1758CED89F2D}" destId="{7D3E3DEF-B858-4FC2-A376-E0548CC7BAB8}" srcOrd="2" destOrd="0" presId="urn:microsoft.com/office/officeart/2005/8/layout/vList4"/>
    <dgm:cxn modelId="{69EAD6E0-5EAD-4B36-89AB-DB4455B639CB}" type="presParOf" srcId="{5F4B1498-B180-415F-8D30-6E374F19E812}" destId="{0C241661-AE19-4672-AE77-5F4C7596627F}" srcOrd="1" destOrd="0" presId="urn:microsoft.com/office/officeart/2005/8/layout/vList4"/>
    <dgm:cxn modelId="{874FEA5D-E12C-4C23-AC2D-C20FBAE6DAEB}" type="presParOf" srcId="{5F4B1498-B180-415F-8D30-6E374F19E812}" destId="{30B00481-AAA0-481E-9413-39F2A585FB65}" srcOrd="2" destOrd="0" presId="urn:microsoft.com/office/officeart/2005/8/layout/vList4"/>
    <dgm:cxn modelId="{F43A766C-31DE-48C6-A372-3B887CCE44C5}" type="presParOf" srcId="{30B00481-AAA0-481E-9413-39F2A585FB65}" destId="{FCF090C9-8C57-4181-A998-121FC1CD2788}" srcOrd="0" destOrd="0" presId="urn:microsoft.com/office/officeart/2005/8/layout/vList4"/>
    <dgm:cxn modelId="{699D2F1E-0971-45E4-83DA-6561A60BFBDA}" type="presParOf" srcId="{30B00481-AAA0-481E-9413-39F2A585FB65}" destId="{7259EFD5-0549-409A-85B8-998C55FCA963}" srcOrd="1" destOrd="0" presId="urn:microsoft.com/office/officeart/2005/8/layout/vList4"/>
    <dgm:cxn modelId="{A7396D2B-9A7F-458B-9E51-91F40ECA106E}" type="presParOf" srcId="{30B00481-AAA0-481E-9413-39F2A585FB65}" destId="{F04BF13A-FE69-43B6-94F2-C50FAA43F970}" srcOrd="2" destOrd="0" presId="urn:microsoft.com/office/officeart/2005/8/layout/vList4"/>
    <dgm:cxn modelId="{BD83A83C-BFFE-4B86-B882-9B7F37138F49}" type="presParOf" srcId="{5F4B1498-B180-415F-8D30-6E374F19E812}" destId="{154D2467-F31B-4BFC-AD0E-44BA305F6B2D}" srcOrd="3" destOrd="0" presId="urn:microsoft.com/office/officeart/2005/8/layout/vList4"/>
    <dgm:cxn modelId="{4FD4E164-E48A-4687-BD86-0158680D9924}" type="presParOf" srcId="{5F4B1498-B180-415F-8D30-6E374F19E812}" destId="{558CE0E4-0569-4B87-91AC-FC7A7F6FE000}" srcOrd="4" destOrd="0" presId="urn:microsoft.com/office/officeart/2005/8/layout/vList4"/>
    <dgm:cxn modelId="{64D7E0D0-8409-4B29-85CA-34B8D1616ED0}" type="presParOf" srcId="{558CE0E4-0569-4B87-91AC-FC7A7F6FE000}" destId="{682CE418-C99D-4A0A-8343-373BBE99722F}" srcOrd="0" destOrd="0" presId="urn:microsoft.com/office/officeart/2005/8/layout/vList4"/>
    <dgm:cxn modelId="{F6BF1E34-658B-4223-82E5-C74A8A8FEC50}" type="presParOf" srcId="{558CE0E4-0569-4B87-91AC-FC7A7F6FE000}" destId="{C7CAB8C9-2344-453F-B1C6-CFB8EFBDC00D}" srcOrd="1" destOrd="0" presId="urn:microsoft.com/office/officeart/2005/8/layout/vList4"/>
    <dgm:cxn modelId="{906101AF-0E3C-4841-B125-55D5922CEEFE}" type="presParOf" srcId="{558CE0E4-0569-4B87-91AC-FC7A7F6FE000}" destId="{CFAD2DF6-753D-4A6C-BC9B-A9E5F43F1C7F}" srcOrd="2" destOrd="0" presId="urn:microsoft.com/office/officeart/2005/8/layout/vList4"/>
    <dgm:cxn modelId="{5A3745A5-2FC0-45F0-A78B-595D4C4B9F3A}" type="presParOf" srcId="{5F4B1498-B180-415F-8D30-6E374F19E812}" destId="{3787CDD7-1B98-44EC-A0BE-7EE626CD13B4}" srcOrd="5" destOrd="0" presId="urn:microsoft.com/office/officeart/2005/8/layout/vList4"/>
    <dgm:cxn modelId="{51D26C23-FE14-4A15-A0F7-FC802793D47F}" type="presParOf" srcId="{5F4B1498-B180-415F-8D30-6E374F19E812}" destId="{61D720CD-34A5-4F3D-B53B-764902CBC500}" srcOrd="6" destOrd="0" presId="urn:microsoft.com/office/officeart/2005/8/layout/vList4"/>
    <dgm:cxn modelId="{98D8AB19-1A90-4CDC-B153-BF94521736F3}" type="presParOf" srcId="{61D720CD-34A5-4F3D-B53B-764902CBC500}" destId="{0497340C-E891-489C-8257-791EDB772AD1}" srcOrd="0" destOrd="0" presId="urn:microsoft.com/office/officeart/2005/8/layout/vList4"/>
    <dgm:cxn modelId="{E08CE6B2-02CB-408D-8B46-BA767ADC231D}" type="presParOf" srcId="{61D720CD-34A5-4F3D-B53B-764902CBC500}" destId="{152B71E4-5567-497C-9C16-939FC39D301B}" srcOrd="1" destOrd="0" presId="urn:microsoft.com/office/officeart/2005/8/layout/vList4"/>
    <dgm:cxn modelId="{F608F51D-F7D1-4D06-81DB-EC0AE4318806}" type="presParOf" srcId="{61D720CD-34A5-4F3D-B53B-764902CBC500}" destId="{11328C1F-94A9-4F15-8328-0B4E25664B95}" srcOrd="2" destOrd="0" presId="urn:microsoft.com/office/officeart/2005/8/layout/vList4"/>
    <dgm:cxn modelId="{60B266A8-16EB-4FC3-9A03-EF9AE9869DE1}" type="presParOf" srcId="{5F4B1498-B180-415F-8D30-6E374F19E812}" destId="{BC279935-CB52-4176-A74A-252D25168467}" srcOrd="7" destOrd="0" presId="urn:microsoft.com/office/officeart/2005/8/layout/vList4"/>
    <dgm:cxn modelId="{4DE63CE4-842C-414E-9B00-ECBC2C876FC0}" type="presParOf" srcId="{5F4B1498-B180-415F-8D30-6E374F19E812}" destId="{E146994A-7BE4-40EF-8089-210F44737F5A}" srcOrd="8" destOrd="0" presId="urn:microsoft.com/office/officeart/2005/8/layout/vList4"/>
    <dgm:cxn modelId="{85AAFF6C-BCA5-4DA2-881E-FBABBFE399FA}" type="presParOf" srcId="{E146994A-7BE4-40EF-8089-210F44737F5A}" destId="{6FD49FD8-E05F-432A-A85F-B0F3F89B776E}" srcOrd="0" destOrd="0" presId="urn:microsoft.com/office/officeart/2005/8/layout/vList4"/>
    <dgm:cxn modelId="{D2178F61-AA8C-46C8-81C1-CFADF3052D4B}" type="presParOf" srcId="{E146994A-7BE4-40EF-8089-210F44737F5A}" destId="{5084941F-C75A-4832-B469-4861E541BA0A}" srcOrd="1" destOrd="0" presId="urn:microsoft.com/office/officeart/2005/8/layout/vList4"/>
    <dgm:cxn modelId="{919AD5A1-860E-45EA-B3CF-2F4C25F26CE8}" type="presParOf" srcId="{E146994A-7BE4-40EF-8089-210F44737F5A}" destId="{588E92B0-9DD7-45AC-90BC-9EF37EDDB8EA}" srcOrd="2" destOrd="0" presId="urn:microsoft.com/office/officeart/2005/8/layout/vList4"/>
    <dgm:cxn modelId="{28E9AEC2-7CA4-4F5E-AB84-9597E371B95E}" type="presParOf" srcId="{5F4B1498-B180-415F-8D30-6E374F19E812}" destId="{F5B02162-DB6B-4774-9268-17B59DB688F2}" srcOrd="9" destOrd="0" presId="urn:microsoft.com/office/officeart/2005/8/layout/vList4"/>
    <dgm:cxn modelId="{9F154A61-F166-4301-A2B9-0756BD78CFA2}" type="presParOf" srcId="{5F4B1498-B180-415F-8D30-6E374F19E812}" destId="{A7D38D42-AC45-4980-904D-207E306A13B8}" srcOrd="10" destOrd="0" presId="urn:microsoft.com/office/officeart/2005/8/layout/vList4"/>
    <dgm:cxn modelId="{3599AE2F-5163-469B-8452-1D562EAB8953}" type="presParOf" srcId="{A7D38D42-AC45-4980-904D-207E306A13B8}" destId="{ABD79A5B-D6B6-404B-A83D-7F9EF76EAE60}" srcOrd="0" destOrd="0" presId="urn:microsoft.com/office/officeart/2005/8/layout/vList4"/>
    <dgm:cxn modelId="{95104AB1-9959-4106-B95E-39717C98883D}" type="presParOf" srcId="{A7D38D42-AC45-4980-904D-207E306A13B8}" destId="{E62953C7-433C-4FD8-B8F6-212F95FAADF6}" srcOrd="1" destOrd="0" presId="urn:microsoft.com/office/officeart/2005/8/layout/vList4"/>
    <dgm:cxn modelId="{4BB76B38-D28E-4788-A6C2-C296076FAE4A}" type="presParOf" srcId="{A7D38D42-AC45-4980-904D-207E306A13B8}" destId="{74BCA044-3CC7-4A97-AAD1-84C8D56D5F3F}" srcOrd="2" destOrd="0" presId="urn:microsoft.com/office/officeart/2005/8/layout/vList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24B11DF-B03D-4DFE-A6A9-869C77ED1912}">
      <dsp:nvSpPr>
        <dsp:cNvPr id="0" name=""/>
        <dsp:cNvSpPr/>
      </dsp:nvSpPr>
      <dsp:spPr>
        <a:xfrm>
          <a:off x="0" y="0"/>
          <a:ext cx="8229600" cy="6961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smtClean="0"/>
            <a:t>Painting </a:t>
          </a:r>
          <a:endParaRPr lang="ru-RU" sz="3200" kern="1200" dirty="0"/>
        </a:p>
      </dsp:txBody>
      <dsp:txXfrm>
        <a:off x="1715533" y="0"/>
        <a:ext cx="6514066" cy="696132"/>
      </dsp:txXfrm>
    </dsp:sp>
    <dsp:sp modelId="{9FF87296-4890-4A26-B35F-787AD4DCC635}">
      <dsp:nvSpPr>
        <dsp:cNvPr id="0" name=""/>
        <dsp:cNvSpPr/>
      </dsp:nvSpPr>
      <dsp:spPr>
        <a:xfrm>
          <a:off x="69613" y="69613"/>
          <a:ext cx="1645920" cy="556905"/>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F090C9-8C57-4181-A998-121FC1CD2788}">
      <dsp:nvSpPr>
        <dsp:cNvPr id="0" name=""/>
        <dsp:cNvSpPr/>
      </dsp:nvSpPr>
      <dsp:spPr>
        <a:xfrm>
          <a:off x="0" y="765745"/>
          <a:ext cx="8229600" cy="6961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smtClean="0"/>
            <a:t>Sculpture</a:t>
          </a:r>
          <a:endParaRPr lang="ru-RU" sz="3200" kern="1200" dirty="0"/>
        </a:p>
      </dsp:txBody>
      <dsp:txXfrm>
        <a:off x="1715533" y="765745"/>
        <a:ext cx="6514066" cy="696132"/>
      </dsp:txXfrm>
    </dsp:sp>
    <dsp:sp modelId="{7259EFD5-0549-409A-85B8-998C55FCA963}">
      <dsp:nvSpPr>
        <dsp:cNvPr id="0" name=""/>
        <dsp:cNvSpPr/>
      </dsp:nvSpPr>
      <dsp:spPr>
        <a:xfrm>
          <a:off x="69613" y="835358"/>
          <a:ext cx="1645920" cy="556905"/>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2CE418-C99D-4A0A-8343-373BBE99722F}">
      <dsp:nvSpPr>
        <dsp:cNvPr id="0" name=""/>
        <dsp:cNvSpPr/>
      </dsp:nvSpPr>
      <dsp:spPr>
        <a:xfrm>
          <a:off x="0" y="1531490"/>
          <a:ext cx="8229600" cy="6961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smtClean="0"/>
            <a:t>Photography</a:t>
          </a:r>
          <a:endParaRPr lang="ru-RU" sz="3200" kern="1200" dirty="0"/>
        </a:p>
      </dsp:txBody>
      <dsp:txXfrm>
        <a:off x="1715533" y="1531490"/>
        <a:ext cx="6514066" cy="696132"/>
      </dsp:txXfrm>
    </dsp:sp>
    <dsp:sp modelId="{C7CAB8C9-2344-453F-B1C6-CFB8EFBDC00D}">
      <dsp:nvSpPr>
        <dsp:cNvPr id="0" name=""/>
        <dsp:cNvSpPr/>
      </dsp:nvSpPr>
      <dsp:spPr>
        <a:xfrm>
          <a:off x="69613" y="1601103"/>
          <a:ext cx="1645920" cy="556905"/>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497340C-E891-489C-8257-791EDB772AD1}">
      <dsp:nvSpPr>
        <dsp:cNvPr id="0" name=""/>
        <dsp:cNvSpPr/>
      </dsp:nvSpPr>
      <dsp:spPr>
        <a:xfrm>
          <a:off x="0" y="2297235"/>
          <a:ext cx="8229600" cy="6961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smtClean="0"/>
            <a:t>Graphic Art</a:t>
          </a:r>
          <a:endParaRPr lang="ru-RU" sz="3200" kern="1200" dirty="0"/>
        </a:p>
      </dsp:txBody>
      <dsp:txXfrm>
        <a:off x="1715533" y="2297235"/>
        <a:ext cx="6514066" cy="696132"/>
      </dsp:txXfrm>
    </dsp:sp>
    <dsp:sp modelId="{152B71E4-5567-497C-9C16-939FC39D301B}">
      <dsp:nvSpPr>
        <dsp:cNvPr id="0" name=""/>
        <dsp:cNvSpPr/>
      </dsp:nvSpPr>
      <dsp:spPr>
        <a:xfrm>
          <a:off x="69613" y="2366848"/>
          <a:ext cx="1645920" cy="556905"/>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FD49FD8-E05F-432A-A85F-B0F3F89B776E}">
      <dsp:nvSpPr>
        <dsp:cNvPr id="0" name=""/>
        <dsp:cNvSpPr/>
      </dsp:nvSpPr>
      <dsp:spPr>
        <a:xfrm>
          <a:off x="0" y="3062980"/>
          <a:ext cx="8229600" cy="6961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smtClean="0"/>
            <a:t>Literature</a:t>
          </a:r>
          <a:endParaRPr lang="ru-RU" sz="3200" kern="1200" dirty="0"/>
        </a:p>
      </dsp:txBody>
      <dsp:txXfrm>
        <a:off x="1715533" y="3062980"/>
        <a:ext cx="6514066" cy="696132"/>
      </dsp:txXfrm>
    </dsp:sp>
    <dsp:sp modelId="{5084941F-C75A-4832-B469-4861E541BA0A}">
      <dsp:nvSpPr>
        <dsp:cNvPr id="0" name=""/>
        <dsp:cNvSpPr/>
      </dsp:nvSpPr>
      <dsp:spPr>
        <a:xfrm>
          <a:off x="69613" y="3132594"/>
          <a:ext cx="1645920" cy="556905"/>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BD79A5B-D6B6-404B-A83D-7F9EF76EAE60}">
      <dsp:nvSpPr>
        <dsp:cNvPr id="0" name=""/>
        <dsp:cNvSpPr/>
      </dsp:nvSpPr>
      <dsp:spPr>
        <a:xfrm>
          <a:off x="0" y="3828726"/>
          <a:ext cx="8229600" cy="6961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smtClean="0"/>
            <a:t>Music</a:t>
          </a:r>
          <a:endParaRPr lang="ru-RU" sz="3200" kern="1200" dirty="0"/>
        </a:p>
      </dsp:txBody>
      <dsp:txXfrm>
        <a:off x="1715533" y="3828726"/>
        <a:ext cx="6514066" cy="696132"/>
      </dsp:txXfrm>
    </dsp:sp>
    <dsp:sp modelId="{E62953C7-433C-4FD8-B8F6-212F95FAADF6}">
      <dsp:nvSpPr>
        <dsp:cNvPr id="0" name=""/>
        <dsp:cNvSpPr/>
      </dsp:nvSpPr>
      <dsp:spPr>
        <a:xfrm>
          <a:off x="69613" y="3898339"/>
          <a:ext cx="1645920" cy="556905"/>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2F5AEE-C7F0-4745-AE85-1D6F50BF4B96}" type="datetimeFigureOut">
              <a:rPr lang="ru-RU" smtClean="0"/>
              <a:pPr/>
              <a:t>09.04.2010</a:t>
            </a:fld>
            <a:endParaRPr lang="ru-R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4E29E9-87E5-4993-868B-71B4EEBC4C67}"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u-RU" dirty="0"/>
          </a:p>
        </p:txBody>
      </p:sp>
      <p:sp>
        <p:nvSpPr>
          <p:cNvPr id="4" name="Slide Number Placeholder 3"/>
          <p:cNvSpPr>
            <a:spLocks noGrp="1"/>
          </p:cNvSpPr>
          <p:nvPr>
            <p:ph type="sldNum" sz="quarter" idx="10"/>
          </p:nvPr>
        </p:nvSpPr>
        <p:spPr/>
        <p:txBody>
          <a:bodyPr/>
          <a:lstStyle/>
          <a:p>
            <a:fld id="{AF4E29E9-87E5-4993-868B-71B4EEBC4C67}" type="slidenum">
              <a:rPr lang="ru-RU" smtClean="0"/>
              <a:pPr/>
              <a:t>21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0A707A83-4515-4A70-B957-F1A88D39F669}" type="datetimeFigureOut">
              <a:rPr lang="ru-RU"/>
              <a:pPr>
                <a:defRPr/>
              </a:pPr>
              <a:t>09.04.2010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CA5E292-6503-48B4-B4A4-7BC0AE28A900}"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AB9D0572-00B8-474E-8765-A365879279F1}" type="datetimeFigureOut">
              <a:rPr lang="ru-RU"/>
              <a:pPr>
                <a:defRPr/>
              </a:pPr>
              <a:t>09.04.2010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2FF5428-A5FC-428D-AB84-A0AC4AEF1E53}"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C3A8213-4D9E-4E3A-B44B-BF1E88EFF5BD}" type="datetimeFigureOut">
              <a:rPr lang="ru-RU"/>
              <a:pPr>
                <a:defRPr/>
              </a:pPr>
              <a:t>09.04.2010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2EA859C-F515-49D8-A8AD-DD2484648447}"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2755AE0-89D8-44FA-955D-9AD8A266BD6D}" type="datetimeFigureOut">
              <a:rPr lang="ru-RU"/>
              <a:pPr>
                <a:defRPr/>
              </a:pPr>
              <a:t>09.04.2010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BA500C3-159B-4A39-B636-8B6BFA0023AF}"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F826B3C6-89D3-484C-9140-06E5699F88BE}" type="datetimeFigureOut">
              <a:rPr lang="ru-RU"/>
              <a:pPr>
                <a:defRPr/>
              </a:pPr>
              <a:t>09.04.2010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60B25CC-7952-43CE-B7BD-1B0BD4695625}"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DE09216C-E70B-4C1C-B5BA-EA1733E393C6}" type="datetimeFigureOut">
              <a:rPr lang="ru-RU"/>
              <a:pPr>
                <a:defRPr/>
              </a:pPr>
              <a:t>09.04.2010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800C85B3-C790-439E-8F66-F5A6D57B3946}"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8B739A0B-2260-4E8A-9949-2AD5D0EC941D}" type="datetimeFigureOut">
              <a:rPr lang="ru-RU"/>
              <a:pPr>
                <a:defRPr/>
              </a:pPr>
              <a:t>09.04.2010</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EBD823B0-4236-4F8B-8167-07372DF0F317}"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6AC7EF19-4A88-49FB-83DF-AFFD2D215BF6}" type="datetimeFigureOut">
              <a:rPr lang="ru-RU"/>
              <a:pPr>
                <a:defRPr/>
              </a:pPr>
              <a:t>09.04.2010</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7ADBDD0B-5752-41CE-ADFC-5B7E4FAB7F6C}"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415AA5E2-C6B3-4B49-981A-EB486B89F954}" type="datetimeFigureOut">
              <a:rPr lang="ru-RU"/>
              <a:pPr>
                <a:defRPr/>
              </a:pPr>
              <a:t>09.04.2010</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068C1A91-00A2-46A1-9C53-EE79D1760B22}"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B5F8D617-F1D0-41C6-ADBA-42A926E87D9E}" type="datetimeFigureOut">
              <a:rPr lang="ru-RU"/>
              <a:pPr>
                <a:defRPr/>
              </a:pPr>
              <a:t>09.04.2010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7492E198-9286-44C9-B665-838804C08697}"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2F95677E-A9E8-411F-9739-E289CEE0EAE9}" type="datetimeFigureOut">
              <a:rPr lang="ru-RU"/>
              <a:pPr>
                <a:defRPr/>
              </a:pPr>
              <a:t>09.04.2010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29F198A-7C05-41E6-AD2A-79E5111A5F44}"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05153DC3-11DB-44F2-A646-69AF4487B781}" type="datetimeFigureOut">
              <a:rPr lang="ru-RU"/>
              <a:pPr>
                <a:defRPr/>
              </a:pPr>
              <a:t>09.04.2010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62D0FD64-B876-4B78-89BD-E81F1946938E}"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Заголовок 1"/>
          <p:cNvSpPr>
            <a:spLocks noGrp="1"/>
          </p:cNvSpPr>
          <p:nvPr>
            <p:ph type="ctrTitle"/>
          </p:nvPr>
        </p:nvSpPr>
        <p:spPr>
          <a:xfrm>
            <a:off x="571500" y="928688"/>
            <a:ext cx="7772400" cy="1470025"/>
          </a:xfrm>
        </p:spPr>
        <p:txBody>
          <a:bodyPr/>
          <a:lstStyle/>
          <a:p>
            <a:r>
              <a:rPr lang="en-US" smtClean="0"/>
              <a:t>Your Name</a:t>
            </a:r>
            <a:br>
              <a:rPr lang="en-US" smtClean="0"/>
            </a:br>
            <a:r>
              <a:rPr lang="en-US" smtClean="0"/>
              <a:t>Instructor’s Name</a:t>
            </a:r>
            <a:endParaRPr lang="ru-RU" smtClean="0"/>
          </a:p>
        </p:txBody>
      </p:sp>
      <p:sp>
        <p:nvSpPr>
          <p:cNvPr id="3" name="Подзаголовок 2"/>
          <p:cNvSpPr>
            <a:spLocks noGrp="1"/>
          </p:cNvSpPr>
          <p:nvPr>
            <p:ph type="subTitle" idx="1"/>
          </p:nvPr>
        </p:nvSpPr>
        <p:spPr/>
        <p:txBody>
          <a:bodyPr rtlCol="0">
            <a:normAutofit/>
          </a:bodyPr>
          <a:lstStyle/>
          <a:p>
            <a:pPr fontAlgn="auto">
              <a:spcAft>
                <a:spcPts val="0"/>
              </a:spcAft>
              <a:buFont typeface="Arial" pitchFamily="34" charset="0"/>
              <a:buNone/>
              <a:defRPr/>
            </a:pPr>
            <a:r>
              <a:rPr lang="en-US" dirty="0" smtClean="0"/>
              <a:t>DISCIPLINES AND CULTURAL CONTEXT OF HUMANITIES</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p:txBody>
          <a:bodyPr/>
          <a:lstStyle/>
          <a:p>
            <a:r>
              <a:rPr lang="en-US" smtClean="0"/>
              <a:t>Symbols in the Story</a:t>
            </a:r>
            <a:endParaRPr lang="ru-RU" smtClean="0"/>
          </a:p>
        </p:txBody>
      </p:sp>
      <p:sp>
        <p:nvSpPr>
          <p:cNvPr id="23554" name="Содержимое 2"/>
          <p:cNvSpPr>
            <a:spLocks noGrp="1"/>
          </p:cNvSpPr>
          <p:nvPr>
            <p:ph idx="1"/>
          </p:nvPr>
        </p:nvSpPr>
        <p:spPr/>
        <p:txBody>
          <a:bodyPr/>
          <a:lstStyle/>
          <a:p>
            <a:endParaRPr lang="en-US" smtClean="0"/>
          </a:p>
          <a:p>
            <a:endParaRPr lang="en-US" smtClean="0"/>
          </a:p>
          <a:p>
            <a:r>
              <a:rPr lang="en-US" smtClean="0"/>
              <a:t>The novel expresses several main ideas that became very popular in the modern art some time ago. </a:t>
            </a:r>
            <a:endParaRPr lang="ru-RU"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Заголовок 1"/>
          <p:cNvSpPr>
            <a:spLocks noGrp="1"/>
          </p:cNvSpPr>
          <p:nvPr>
            <p:ph type="title"/>
          </p:nvPr>
        </p:nvSpPr>
        <p:spPr/>
        <p:txBody>
          <a:bodyPr/>
          <a:lstStyle/>
          <a:p>
            <a:r>
              <a:rPr lang="en-US" smtClean="0"/>
              <a:t>Feminism in the Yellow Wallpaper</a:t>
            </a:r>
            <a:endParaRPr lang="ru-RU" smtClean="0"/>
          </a:p>
        </p:txBody>
      </p:sp>
      <p:sp>
        <p:nvSpPr>
          <p:cNvPr id="24578" name="Содержимое 2"/>
          <p:cNvSpPr>
            <a:spLocks noGrp="1"/>
          </p:cNvSpPr>
          <p:nvPr>
            <p:ph idx="1"/>
          </p:nvPr>
        </p:nvSpPr>
        <p:spPr/>
        <p:txBody>
          <a:bodyPr/>
          <a:lstStyle/>
          <a:p>
            <a:pPr>
              <a:buFont typeface="Arial" charset="0"/>
              <a:buNone/>
            </a:pPr>
            <a:endParaRPr lang="en-US" smtClean="0"/>
          </a:p>
          <a:p>
            <a:pPr>
              <a:buFont typeface="Arial" charset="0"/>
              <a:buNone/>
            </a:pPr>
            <a:endParaRPr lang="en-US" smtClean="0"/>
          </a:p>
          <a:p>
            <a:pPr>
              <a:buFont typeface="Arial" charset="0"/>
              <a:buNone/>
            </a:pPr>
            <a:r>
              <a:rPr lang="en-US" smtClean="0"/>
              <a:t>	First of all, it is the symbol of feminism that is seen in the fight of the woman to achieve freedom of her body and spirit.</a:t>
            </a:r>
            <a:endParaRPr lang="ru-RU"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Заголовок 1"/>
          <p:cNvSpPr>
            <a:spLocks noGrp="1"/>
          </p:cNvSpPr>
          <p:nvPr>
            <p:ph type="title"/>
          </p:nvPr>
        </p:nvSpPr>
        <p:spPr/>
        <p:txBody>
          <a:bodyPr/>
          <a:lstStyle/>
          <a:p>
            <a:r>
              <a:rPr lang="en-US" smtClean="0"/>
              <a:t>Arabesque Motives</a:t>
            </a:r>
            <a:endParaRPr lang="ru-RU" smtClean="0"/>
          </a:p>
        </p:txBody>
      </p:sp>
      <p:sp>
        <p:nvSpPr>
          <p:cNvPr id="25602" name="Содержимое 2"/>
          <p:cNvSpPr>
            <a:spLocks noGrp="1"/>
          </p:cNvSpPr>
          <p:nvPr>
            <p:ph idx="1"/>
          </p:nvPr>
        </p:nvSpPr>
        <p:spPr/>
        <p:txBody>
          <a:bodyPr/>
          <a:lstStyle/>
          <a:p>
            <a:r>
              <a:rPr lang="en-US" smtClean="0"/>
              <a:t>As it has been skillfully noted by Roth (2001), the novel represents “a wallpaper hallucination of a woman imprisoned behind a two-dimensional arabesque plane, struggling to break free”</a:t>
            </a:r>
          </a:p>
          <a:p>
            <a:pPr>
              <a:buFont typeface="Arial" charset="0"/>
              <a:buNone/>
            </a:pPr>
            <a:endParaRPr lang="ru-RU"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Заголовок 1"/>
          <p:cNvSpPr>
            <a:spLocks noGrp="1"/>
          </p:cNvSpPr>
          <p:nvPr>
            <p:ph type="title"/>
          </p:nvPr>
        </p:nvSpPr>
        <p:spPr/>
        <p:txBody>
          <a:bodyPr/>
          <a:lstStyle/>
          <a:p>
            <a:r>
              <a:rPr lang="en-US" smtClean="0"/>
              <a:t>Arabesque Hallucinations</a:t>
            </a:r>
            <a:endParaRPr lang="ru-RU" smtClean="0"/>
          </a:p>
        </p:txBody>
      </p:sp>
      <p:sp>
        <p:nvSpPr>
          <p:cNvPr id="3" name="Содержимое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a:t>Driven insane by the awful Arabesque motives that also represent a large part of the novel’s sense beyond the lines, the woman is captivated by her hallucinations and cannot find another way to get away from them but to fight the dominance of her husband who makes her live in that room with the disgusting, hallucinatory wallpaper without even realizing how destructive his will is for </a:t>
            </a:r>
            <a:r>
              <a:rPr lang="en-US" dirty="0" smtClean="0"/>
              <a:t>her</a:t>
            </a:r>
            <a:endParaRPr lang="ru-RU" dirty="0"/>
          </a:p>
          <a:p>
            <a:pPr fontAlgn="auto">
              <a:spcAft>
                <a:spcPts val="0"/>
              </a:spcAft>
              <a:buFont typeface="Arial" pitchFamily="34" charset="0"/>
              <a:buChar char="•"/>
              <a:defRPr/>
            </a:pP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 and Moods of The Story</a:t>
            </a:r>
            <a:endParaRPr lang="ru-RU" dirty="0"/>
          </a:p>
        </p:txBody>
      </p:sp>
      <p:sp>
        <p:nvSpPr>
          <p:cNvPr id="3" name="Content Placeholder 2"/>
          <p:cNvSpPr>
            <a:spLocks noGrp="1"/>
          </p:cNvSpPr>
          <p:nvPr>
            <p:ph idx="1"/>
          </p:nvPr>
        </p:nvSpPr>
        <p:spPr/>
        <p:txBody>
          <a:bodyPr/>
          <a:lstStyle/>
          <a:p>
            <a:r>
              <a:rPr lang="en-US" sz="2400" dirty="0" smtClean="0"/>
              <a:t>The work “Yellow Wallpaper” has been widely recognized as a feminist story; more than that, it shows a story of the woman’s victory over the male domination over her life – she is captivated not only physically (in a room with disgusting wallpaper) but psychologically as well (being unable to decide what is better for her);</a:t>
            </a:r>
          </a:p>
          <a:p>
            <a:r>
              <a:rPr lang="en-US" sz="2400" dirty="0" smtClean="0"/>
              <a:t>The described woman in the story is driven mad by the madness of environment; nonetheless, even in her madness she pursues only one goal – being free from the clear domination of her husband. </a:t>
            </a:r>
            <a:endParaRPr lang="ru-RU"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Заголовок 1"/>
          <p:cNvSpPr>
            <a:spLocks noGrp="1"/>
          </p:cNvSpPr>
          <p:nvPr>
            <p:ph type="title"/>
          </p:nvPr>
        </p:nvSpPr>
        <p:spPr/>
        <p:txBody>
          <a:bodyPr/>
          <a:lstStyle/>
          <a:p>
            <a:r>
              <a:rPr lang="en-US" smtClean="0"/>
              <a:t>Feminism in Art</a:t>
            </a:r>
            <a:endParaRPr lang="ru-RU" smtClean="0"/>
          </a:p>
        </p:txBody>
      </p:sp>
      <p:sp>
        <p:nvSpPr>
          <p:cNvPr id="27650" name="Содержимое 2"/>
          <p:cNvSpPr>
            <a:spLocks noGrp="1"/>
          </p:cNvSpPr>
          <p:nvPr>
            <p:ph idx="1"/>
          </p:nvPr>
        </p:nvSpPr>
        <p:spPr/>
        <p:txBody>
          <a:bodyPr/>
          <a:lstStyle/>
          <a:p>
            <a:pPr>
              <a:buFont typeface="Arial" charset="0"/>
              <a:buNone/>
            </a:pPr>
            <a:r>
              <a:rPr lang="en-US" smtClean="0"/>
              <a:t>	</a:t>
            </a:r>
          </a:p>
          <a:p>
            <a:pPr>
              <a:buFont typeface="Arial" charset="0"/>
              <a:buNone/>
            </a:pPr>
            <a:r>
              <a:rPr lang="en-US" smtClean="0"/>
              <a:t>	Ideas of feminism have been widely expressed in the works of art and found their recognition in the minds and hearts of many women around the world starting from the beginning of the 20th century.</a:t>
            </a:r>
            <a:endParaRPr lang="ru-RU"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Заголовок 1"/>
          <p:cNvSpPr>
            <a:spLocks noGrp="1"/>
          </p:cNvSpPr>
          <p:nvPr>
            <p:ph type="title"/>
          </p:nvPr>
        </p:nvSpPr>
        <p:spPr/>
        <p:txBody>
          <a:bodyPr/>
          <a:lstStyle/>
          <a:p>
            <a:r>
              <a:rPr lang="en-US" smtClean="0"/>
              <a:t>The Rise of Feminism</a:t>
            </a:r>
            <a:endParaRPr lang="ru-RU" smtClean="0"/>
          </a:p>
        </p:txBody>
      </p:sp>
      <p:sp>
        <p:nvSpPr>
          <p:cNvPr id="28674" name="Содержимое 2"/>
          <p:cNvSpPr>
            <a:spLocks noGrp="1"/>
          </p:cNvSpPr>
          <p:nvPr>
            <p:ph idx="1"/>
          </p:nvPr>
        </p:nvSpPr>
        <p:spPr/>
        <p:txBody>
          <a:bodyPr/>
          <a:lstStyle/>
          <a:p>
            <a:pPr>
              <a:buFont typeface="Arial" charset="0"/>
              <a:buNone/>
            </a:pPr>
            <a:r>
              <a:rPr lang="en-US" smtClean="0"/>
              <a:t>	It is highly possible to say that starting only from the second half of the 20</a:t>
            </a:r>
            <a:r>
              <a:rPr lang="en-US" baseline="30000" smtClean="0"/>
              <a:t>th</a:t>
            </a:r>
            <a:r>
              <a:rPr lang="en-US" smtClean="0"/>
              <a:t> century it was evident that feminism ideas have gained force and have become appealing for overwhelming masses of activists who started to think about the woman’s destiny in a family, her incarceration in the domestic duties and inequality women experience at home being dominated by men</a:t>
            </a:r>
            <a:endParaRPr lang="ru-RU" smtClean="0"/>
          </a:p>
          <a:p>
            <a:pPr>
              <a:buFont typeface="Arial" charset="0"/>
              <a:buNone/>
            </a:pPr>
            <a:endParaRPr lang="ru-RU"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Заголовок 1"/>
          <p:cNvSpPr>
            <a:spLocks noGrp="1"/>
          </p:cNvSpPr>
          <p:nvPr>
            <p:ph type="title"/>
          </p:nvPr>
        </p:nvSpPr>
        <p:spPr/>
        <p:txBody>
          <a:bodyPr/>
          <a:lstStyle/>
          <a:p>
            <a:r>
              <a:rPr lang="en-US" smtClean="0"/>
              <a:t>Feminism in Art</a:t>
            </a:r>
            <a:endParaRPr lang="ru-RU" smtClean="0"/>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Заголовок 1"/>
          <p:cNvSpPr>
            <a:spLocks noGrp="1"/>
          </p:cNvSpPr>
          <p:nvPr>
            <p:ph type="title"/>
          </p:nvPr>
        </p:nvSpPr>
        <p:spPr/>
        <p:txBody>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3600" dirty="0" smtClean="0"/>
              <a:t> Feminism in </a:t>
            </a:r>
            <a:r>
              <a:rPr lang="en-US" sz="3600" dirty="0" smtClean="0"/>
              <a:t>Films: The Betrayal (1995)</a:t>
            </a:r>
            <a:r>
              <a:rPr lang="en-US" dirty="0" smtClean="0"/>
              <a:t> </a:t>
            </a:r>
            <a:r>
              <a:rPr lang="en-US" dirty="0" smtClean="0"/>
              <a:t/>
            </a:r>
            <a:br>
              <a:rPr lang="en-US" dirty="0" smtClean="0"/>
            </a:br>
            <a:r>
              <a:rPr lang="en-US" dirty="0" smtClean="0"/>
              <a:t/>
            </a:r>
            <a:br>
              <a:rPr lang="en-US" dirty="0" smtClean="0"/>
            </a:br>
            <a:r>
              <a:rPr lang="en-US" dirty="0" smtClean="0"/>
              <a:t/>
            </a:r>
            <a:br>
              <a:rPr lang="en-US" dirty="0" smtClean="0"/>
            </a:br>
            <a:endParaRPr lang="ru-RU" dirty="0" smtClean="0"/>
          </a:p>
        </p:txBody>
      </p:sp>
      <p:sp>
        <p:nvSpPr>
          <p:cNvPr id="3" name="Content Placeholder 2"/>
          <p:cNvSpPr>
            <a:spLocks noGrp="1"/>
          </p:cNvSpPr>
          <p:nvPr>
            <p:ph idx="1"/>
          </p:nvPr>
        </p:nvSpPr>
        <p:spPr/>
        <p:txBody>
          <a:bodyPr/>
          <a:lstStyle/>
          <a:p>
            <a:endParaRPr lang="en-US" dirty="0" smtClean="0"/>
          </a:p>
          <a:p>
            <a:r>
              <a:rPr lang="en-US" dirty="0" smtClean="0"/>
              <a:t>An </a:t>
            </a:r>
            <a:r>
              <a:rPr lang="en-US" dirty="0" smtClean="0"/>
              <a:t>example of oppressed women who are used as tools for pleasure can be found in the history of the US </a:t>
            </a:r>
            <a:r>
              <a:rPr lang="en-US" dirty="0" err="1" smtClean="0"/>
              <a:t>filmography</a:t>
            </a:r>
            <a:r>
              <a:rPr lang="en-US" dirty="0" smtClean="0"/>
              <a:t>. The film </a:t>
            </a:r>
            <a:r>
              <a:rPr lang="en-US" i="1" dirty="0" smtClean="0"/>
              <a:t>Betrayal</a:t>
            </a:r>
            <a:r>
              <a:rPr lang="en-US" dirty="0" smtClean="0"/>
              <a:t> produced in 1996 depicts the woman who comes for help to a psychiatrist becomes the victim of his lust and exercise of power that he got over her in the process of treatment. </a:t>
            </a:r>
            <a:endParaRPr lang="ru-RU" dirty="0" smtClean="0"/>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Заголовок 1"/>
          <p:cNvSpPr>
            <a:spLocks noGrp="1"/>
          </p:cNvSpPr>
          <p:nvPr>
            <p:ph type="title"/>
          </p:nvPr>
        </p:nvSpPr>
        <p:spPr/>
        <p:txBody>
          <a:bodyPr/>
          <a:lstStyle/>
          <a:p>
            <a:r>
              <a:rPr lang="en-US" dirty="0" smtClean="0"/>
              <a:t>Symbolism</a:t>
            </a:r>
            <a:endParaRPr lang="ru-RU" dirty="0" smtClean="0"/>
          </a:p>
        </p:txBody>
      </p:sp>
      <p:sp>
        <p:nvSpPr>
          <p:cNvPr id="32770" name="Содержимое 2"/>
          <p:cNvSpPr>
            <a:spLocks noGrp="1"/>
          </p:cNvSpPr>
          <p:nvPr>
            <p:ph idx="1"/>
          </p:nvPr>
        </p:nvSpPr>
        <p:spPr/>
        <p:txBody>
          <a:bodyPr/>
          <a:lstStyle/>
          <a:p>
            <a:endParaRPr lang="ru-RU" dirty="0" smtClean="0"/>
          </a:p>
        </p:txBody>
      </p:sp>
      <p:sp>
        <p:nvSpPr>
          <p:cNvPr id="4" name="Блок-схема: перфолента 3"/>
          <p:cNvSpPr/>
          <p:nvPr/>
        </p:nvSpPr>
        <p:spPr>
          <a:xfrm>
            <a:off x="1500188" y="1928813"/>
            <a:ext cx="6072187" cy="4071937"/>
          </a:xfrm>
          <a:prstGeom prst="flowChartPunchedTape">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dirty="0" smtClean="0"/>
              <a:t>The psychiatrist uses the woman’s hope for the cure to persuade that only he can help her with it, and forces her to have sexual relationships with him (Wendkos, 1996). The woman is destroyed from the point of view of dignity, mental health and stability of her world perception. </a:t>
            </a:r>
            <a:endParaRPr lang="ru-RU"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Заголовок 4"/>
          <p:cNvSpPr>
            <a:spLocks noGrp="1"/>
          </p:cNvSpPr>
          <p:nvPr>
            <p:ph type="title"/>
          </p:nvPr>
        </p:nvSpPr>
        <p:spPr/>
        <p:txBody>
          <a:bodyPr/>
          <a:lstStyle/>
          <a:p>
            <a:r>
              <a:rPr lang="en-US" smtClean="0"/>
              <a:t>Introduction</a:t>
            </a:r>
            <a:endParaRPr lang="ru-RU" smtClean="0"/>
          </a:p>
        </p:txBody>
      </p:sp>
      <p:sp>
        <p:nvSpPr>
          <p:cNvPr id="14338" name="Содержимое 5"/>
          <p:cNvSpPr>
            <a:spLocks noGrp="1"/>
          </p:cNvSpPr>
          <p:nvPr>
            <p:ph idx="1"/>
          </p:nvPr>
        </p:nvSpPr>
        <p:spPr/>
        <p:txBody>
          <a:bodyPr/>
          <a:lstStyle/>
          <a:p>
            <a:pPr>
              <a:buFont typeface="Arial" charset="0"/>
              <a:buNone/>
            </a:pPr>
            <a:r>
              <a:rPr lang="en-US" sz="2400" dirty="0" smtClean="0"/>
              <a:t>Each literary work has much to tell us beyond the lines of a simple narrative – it is always necessary to remember that literature is one of the forms of art that is filled with deep meaning finding its revelation in various dimensions. The fact is also true for the work “The Yellow Wallpaper” written by Charlotte Gilman in </a:t>
            </a:r>
            <a:r>
              <a:rPr lang="en-US" sz="2400" dirty="0" smtClean="0"/>
              <a:t>1899</a:t>
            </a:r>
          </a:p>
          <a:p>
            <a:pPr>
              <a:buFont typeface="Arial" charset="0"/>
              <a:buNone/>
            </a:pPr>
            <a:endParaRPr lang="en-US" sz="2400" dirty="0" smtClean="0"/>
          </a:p>
          <a:p>
            <a:pPr>
              <a:buNone/>
            </a:pPr>
            <a:r>
              <a:rPr lang="en-US" sz="2400" dirty="0" smtClean="0"/>
              <a:t>The seemingly short and simple literary work includes much food for thought, so motives present in the lines of the novel can be found in many other kinds of art.</a:t>
            </a:r>
            <a:endParaRPr lang="ru-RU" sz="2400" dirty="0" smtClean="0"/>
          </a:p>
          <a:p>
            <a:pPr>
              <a:buFont typeface="Arial" charset="0"/>
              <a:buNone/>
            </a:pPr>
            <a:endParaRPr lang="ru-RU" dirty="0" smtClean="0"/>
          </a:p>
          <a:p>
            <a:pPr>
              <a:buFont typeface="Arial" charset="0"/>
              <a:buNone/>
            </a:pPr>
            <a:endParaRPr lang="ru-RU"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Заголовок 1"/>
          <p:cNvSpPr>
            <a:spLocks noGrp="1"/>
          </p:cNvSpPr>
          <p:nvPr>
            <p:ph type="title"/>
          </p:nvPr>
        </p:nvSpPr>
        <p:spPr/>
        <p:txBody>
          <a:bodyPr/>
          <a:lstStyle/>
          <a:p>
            <a:r>
              <a:rPr lang="en-US" dirty="0" smtClean="0"/>
              <a:t>The Turning Point</a:t>
            </a:r>
            <a:endParaRPr lang="ru-RU" dirty="0" smtClean="0"/>
          </a:p>
        </p:txBody>
      </p:sp>
      <p:sp>
        <p:nvSpPr>
          <p:cNvPr id="33794" name="Содержимое 2"/>
          <p:cNvSpPr>
            <a:spLocks noGrp="1"/>
          </p:cNvSpPr>
          <p:nvPr>
            <p:ph idx="1"/>
          </p:nvPr>
        </p:nvSpPr>
        <p:spPr/>
        <p:txBody>
          <a:bodyPr/>
          <a:lstStyle/>
          <a:p>
            <a:pPr>
              <a:buFont typeface="Arial" charset="0"/>
              <a:buNone/>
            </a:pPr>
            <a:endParaRPr lang="en-US" dirty="0" smtClean="0"/>
          </a:p>
          <a:p>
            <a:pPr>
              <a:buFont typeface="Arial" charset="0"/>
              <a:buNone/>
            </a:pPr>
            <a:endParaRPr lang="en-US" dirty="0" smtClean="0"/>
          </a:p>
          <a:p>
            <a:pPr>
              <a:buNone/>
            </a:pPr>
            <a:r>
              <a:rPr lang="en-US" dirty="0" smtClean="0"/>
              <a:t>	Luckily, the woman manages to find lawyers who help her find the firm ground under her feet, though the doctor finally still escapes the punishment for the awful crime he committed. </a:t>
            </a:r>
            <a:endParaRPr lang="ru-RU"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Заголовок 1"/>
          <p:cNvSpPr>
            <a:spLocks noGrp="1"/>
          </p:cNvSpPr>
          <p:nvPr>
            <p:ph type="title"/>
          </p:nvPr>
        </p:nvSpPr>
        <p:spPr/>
        <p:txBody>
          <a:bodyPr/>
          <a:lstStyle/>
          <a:p>
            <a:r>
              <a:rPr lang="en-US" dirty="0" smtClean="0"/>
              <a:t>Cast and Play</a:t>
            </a:r>
            <a:endParaRPr lang="ru-RU" dirty="0" smtClean="0"/>
          </a:p>
        </p:txBody>
      </p:sp>
      <p:sp>
        <p:nvSpPr>
          <p:cNvPr id="34818" name="Содержимое 2"/>
          <p:cNvSpPr>
            <a:spLocks noGrp="1"/>
          </p:cNvSpPr>
          <p:nvPr>
            <p:ph idx="1"/>
          </p:nvPr>
        </p:nvSpPr>
        <p:spPr/>
        <p:txBody>
          <a:bodyPr/>
          <a:lstStyle/>
          <a:p>
            <a:pPr>
              <a:buFont typeface="Arial" charset="0"/>
              <a:buNone/>
            </a:pPr>
            <a:r>
              <a:rPr lang="en-US" dirty="0" smtClean="0"/>
              <a:t>	</a:t>
            </a:r>
          </a:p>
          <a:p>
            <a:pPr>
              <a:buNone/>
            </a:pPr>
            <a:r>
              <a:rPr lang="en-US" dirty="0" smtClean="0"/>
              <a:t>	The actors starring in the film are Rip Torn, Lesley Ann Warren, Richard Masur – they created a wonderful picture of injustice and feminine exploitation as well as the fight for the woman’s dignity (Wendkos, 1996). </a:t>
            </a:r>
            <a:endParaRPr lang="ru-RU" dirty="0" smtClean="0"/>
          </a:p>
          <a:p>
            <a:pPr>
              <a:buFont typeface="Arial" charset="0"/>
              <a:buNone/>
            </a:pPr>
            <a:endParaRPr lang="ru-RU"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Заголовок 1"/>
          <p:cNvSpPr>
            <a:spLocks noGrp="1"/>
          </p:cNvSpPr>
          <p:nvPr>
            <p:ph type="title"/>
          </p:nvPr>
        </p:nvSpPr>
        <p:spPr/>
        <p:txBody>
          <a:bodyPr/>
          <a:lstStyle/>
          <a:p>
            <a:r>
              <a:rPr lang="en-US" dirty="0" smtClean="0"/>
              <a:t>Themes and Moods of the Film</a:t>
            </a:r>
            <a:endParaRPr lang="ru-RU" dirty="0" smtClean="0"/>
          </a:p>
        </p:txBody>
      </p:sp>
      <p:sp>
        <p:nvSpPr>
          <p:cNvPr id="31746" name="Содержимое 2"/>
          <p:cNvSpPr>
            <a:spLocks noGrp="1"/>
          </p:cNvSpPr>
          <p:nvPr>
            <p:ph idx="1"/>
          </p:nvPr>
        </p:nvSpPr>
        <p:spPr/>
        <p:txBody>
          <a:bodyPr/>
          <a:lstStyle/>
          <a:p>
            <a:r>
              <a:rPr lang="en-US" sz="2400" dirty="0" smtClean="0"/>
              <a:t>The woma</a:t>
            </a:r>
            <a:r>
              <a:rPr lang="en-US" sz="2400" dirty="0" smtClean="0"/>
              <a:t>n who is the main character surely suffers from maltreatment of the psychiatrist; the doctor is shown from a fairly negative side, thinking of himself as entitled to use women as tools for pleasure, seducing and controlling them for his own aims</a:t>
            </a:r>
          </a:p>
          <a:p>
            <a:r>
              <a:rPr lang="en-US" sz="2400" dirty="0" smtClean="0"/>
              <a:t>The film pursues a feminist viewpoint throughout the development of events in it – at first a woman is a rightless creature that suffers from inequality in perception; nonetheless, at the end of the film sh</a:t>
            </a:r>
            <a:r>
              <a:rPr lang="en-US" sz="2400" dirty="0" smtClean="0"/>
              <a:t>e finds strength to oppose the man who controls her and to win the battle for autonomy and respect. </a:t>
            </a:r>
            <a:endParaRPr lang="ru-RU" sz="24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Заголовок 1"/>
          <p:cNvSpPr>
            <a:spLocks noGrp="1"/>
          </p:cNvSpPr>
          <p:nvPr>
            <p:ph type="title"/>
          </p:nvPr>
        </p:nvSpPr>
        <p:spPr/>
        <p:txBody>
          <a:bodyPr/>
          <a:lstStyle/>
          <a:p>
            <a:r>
              <a:rPr lang="en-US" smtClean="0"/>
              <a:t>Kruger’s Photographic Art</a:t>
            </a:r>
            <a:endParaRPr lang="ru-RU" smtClean="0"/>
          </a:p>
        </p:txBody>
      </p:sp>
      <p:pic>
        <p:nvPicPr>
          <p:cNvPr id="4" name="Content Placeholder 3" descr="barbara_kruger.jpg"/>
          <p:cNvPicPr>
            <a:picLocks noGrp="1" noChangeAspect="1"/>
          </p:cNvPicPr>
          <p:nvPr>
            <p:ph idx="1"/>
          </p:nvPr>
        </p:nvPicPr>
        <p:blipFill>
          <a:blip r:embed="rId2" cstate="print"/>
          <a:stretch>
            <a:fillRect/>
          </a:stretch>
        </p:blipFill>
        <p:spPr>
          <a:xfrm>
            <a:off x="3049202" y="1928802"/>
            <a:ext cx="3451624" cy="4197361"/>
          </a:xfr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Заголовок 1"/>
          <p:cNvSpPr>
            <a:spLocks noGrp="1"/>
          </p:cNvSpPr>
          <p:nvPr>
            <p:ph type="title"/>
          </p:nvPr>
        </p:nvSpPr>
        <p:spPr/>
        <p:txBody>
          <a:bodyPr/>
          <a:lstStyle/>
          <a:p>
            <a:r>
              <a:rPr lang="en-US" smtClean="0"/>
              <a:t>Barbara Kruger Feminism</a:t>
            </a:r>
            <a:endParaRPr lang="ru-RU" smtClean="0"/>
          </a:p>
        </p:txBody>
      </p:sp>
      <p:sp>
        <p:nvSpPr>
          <p:cNvPr id="36866" name="Содержимое 2"/>
          <p:cNvSpPr>
            <a:spLocks noGrp="1"/>
          </p:cNvSpPr>
          <p:nvPr>
            <p:ph idx="1"/>
          </p:nvPr>
        </p:nvSpPr>
        <p:spPr/>
        <p:txBody>
          <a:bodyPr/>
          <a:lstStyle/>
          <a:p>
            <a:pPr>
              <a:buFont typeface="Arial" charset="0"/>
              <a:buNone/>
            </a:pPr>
            <a:endParaRPr lang="en-US" smtClean="0"/>
          </a:p>
          <a:p>
            <a:pPr>
              <a:buFont typeface="Arial" charset="0"/>
              <a:buNone/>
            </a:pPr>
            <a:r>
              <a:rPr lang="en-US" smtClean="0"/>
              <a:t>	Another work that impresses from the point of view of re-considering the women’s role in a family and in a society is a photograph of Barbara Kruger produced in 1984 titled </a:t>
            </a:r>
            <a:r>
              <a:rPr lang="en-US" i="1" smtClean="0"/>
              <a:t>You Are Not Yourself</a:t>
            </a:r>
            <a:r>
              <a:rPr lang="en-US" smtClean="0"/>
              <a:t>.</a:t>
            </a:r>
            <a:endParaRPr lang="ru-RU"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Заголовок 1"/>
          <p:cNvSpPr>
            <a:spLocks noGrp="1"/>
          </p:cNvSpPr>
          <p:nvPr>
            <p:ph type="title"/>
          </p:nvPr>
        </p:nvSpPr>
        <p:spPr/>
        <p:txBody>
          <a:bodyPr/>
          <a:lstStyle/>
          <a:p>
            <a:r>
              <a:rPr lang="en-US" smtClean="0"/>
              <a:t>Symbolism of Kruger</a:t>
            </a:r>
            <a:endParaRPr lang="ru-RU" smtClean="0"/>
          </a:p>
        </p:txBody>
      </p:sp>
      <p:sp>
        <p:nvSpPr>
          <p:cNvPr id="37890" name="Содержимое 2"/>
          <p:cNvSpPr>
            <a:spLocks noGrp="1"/>
          </p:cNvSpPr>
          <p:nvPr>
            <p:ph idx="1"/>
          </p:nvPr>
        </p:nvSpPr>
        <p:spPr/>
        <p:txBody>
          <a:bodyPr/>
          <a:lstStyle/>
          <a:p>
            <a:pPr>
              <a:buFont typeface="Arial" charset="0"/>
              <a:buNone/>
            </a:pPr>
            <a:r>
              <a:rPr lang="en-US" smtClean="0"/>
              <a:t>	</a:t>
            </a:r>
          </a:p>
          <a:p>
            <a:pPr>
              <a:buFont typeface="Arial" charset="0"/>
              <a:buNone/>
            </a:pPr>
            <a:r>
              <a:rPr lang="en-US" smtClean="0"/>
              <a:t>	The photograph represents a broken mirror in which one can see a woman in pain – this is a highly symbolic representation of a woman who cannot see her own reflection in a mirror due to the social, family, cultural and other roles she has to play in a society due to its male domination (Moffat, 2005)</a:t>
            </a:r>
            <a:endParaRPr lang="ru-RU"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Заголовок 1"/>
          <p:cNvSpPr>
            <a:spLocks noGrp="1"/>
          </p:cNvSpPr>
          <p:nvPr>
            <p:ph type="title"/>
          </p:nvPr>
        </p:nvSpPr>
        <p:spPr/>
        <p:txBody>
          <a:bodyPr/>
          <a:lstStyle/>
          <a:p>
            <a:r>
              <a:rPr lang="en-US" dirty="0" smtClean="0"/>
              <a:t>Themes and Moods of the Photographic Work</a:t>
            </a:r>
            <a:endParaRPr lang="ru-RU" dirty="0" smtClean="0"/>
          </a:p>
        </p:txBody>
      </p:sp>
      <p:sp>
        <p:nvSpPr>
          <p:cNvPr id="31746" name="Содержимое 2"/>
          <p:cNvSpPr>
            <a:spLocks noGrp="1"/>
          </p:cNvSpPr>
          <p:nvPr>
            <p:ph idx="1"/>
          </p:nvPr>
        </p:nvSpPr>
        <p:spPr/>
        <p:txBody>
          <a:bodyPr/>
          <a:lstStyle/>
          <a:p>
            <a:endParaRPr lang="en-US" sz="2400" dirty="0" smtClean="0"/>
          </a:p>
          <a:p>
            <a:r>
              <a:rPr lang="en-US" sz="2400" dirty="0" smtClean="0"/>
              <a:t>The work is full of sincere pain and suffering – the theme of violence and need to comply with cruel and strict social rules that are often far from being just is felt in the author’s intentions;</a:t>
            </a:r>
          </a:p>
          <a:p>
            <a:r>
              <a:rPr lang="en-US" sz="2400" dirty="0" smtClean="0"/>
              <a:t>Mirror reflections have often been used in art to show the true state of affairs and reveal pretence or incongruence; here one can see a possibly normal, usual woman living according to all social rules and not showing any signs of abnormality or sufferings but having much pain deeply in her soul and being unable to express it openly. </a:t>
            </a:r>
            <a:endParaRPr lang="ru-RU" sz="24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Themes and Moods in Discussed Works Reflecting the Human Condition</a:t>
            </a:r>
            <a:endParaRPr lang="ru-RU" sz="3600" dirty="0"/>
          </a:p>
        </p:txBody>
      </p:sp>
      <p:sp>
        <p:nvSpPr>
          <p:cNvPr id="3" name="Content Placeholder 2"/>
          <p:cNvSpPr>
            <a:spLocks noGrp="1"/>
          </p:cNvSpPr>
          <p:nvPr>
            <p:ph idx="1"/>
          </p:nvPr>
        </p:nvSpPr>
        <p:spPr/>
        <p:txBody>
          <a:bodyPr/>
          <a:lstStyle/>
          <a:p>
            <a:r>
              <a:rPr lang="en-US" sz="2400" dirty="0" smtClean="0"/>
              <a:t>Feminism has become a natural response to the history of inequality and negligence to women that existed in all societies earlier; women have become tired of maltreatment and have started to express their dissatisfaction, pain and sufferings in art</a:t>
            </a:r>
          </a:p>
          <a:p>
            <a:r>
              <a:rPr lang="en-US" sz="2400" dirty="0" smtClean="0"/>
              <a:t>All people want freedom and equality, realization of their dreams and treatment according to their deeds and achievements; despite the fact that women are preservers of the family hearth, educators for children and advisors for men, they have been underestimated for a long time, which has come to an end with the rise of feminism. </a:t>
            </a:r>
            <a:endParaRPr lang="ru-RU"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 of Feminism Ideas to Corporate Finance</a:t>
            </a:r>
            <a:endParaRPr lang="ru-RU" dirty="0"/>
          </a:p>
        </p:txBody>
      </p:sp>
      <p:sp>
        <p:nvSpPr>
          <p:cNvPr id="3" name="Content Placeholder 2"/>
          <p:cNvSpPr>
            <a:spLocks noGrp="1"/>
          </p:cNvSpPr>
          <p:nvPr>
            <p:ph idx="1"/>
          </p:nvPr>
        </p:nvSpPr>
        <p:spPr/>
        <p:txBody>
          <a:bodyPr/>
          <a:lstStyle/>
          <a:p>
            <a:r>
              <a:rPr lang="en-US" sz="2800" dirty="0" smtClean="0"/>
              <a:t>Corporate finance used to be a traditionally male sphere of activity; women have entered corporate finance only recently</a:t>
            </a:r>
          </a:p>
          <a:p>
            <a:pPr>
              <a:buNone/>
            </a:pPr>
            <a:endParaRPr lang="en-US" sz="2800" dirty="0" smtClean="0"/>
          </a:p>
          <a:p>
            <a:r>
              <a:rPr lang="en-US" sz="2800" dirty="0" smtClean="0"/>
              <a:t>Corporate finance has always been a sphere in which women were underestimated, talked out of dedicating their life to this sphere because of potential hardships, long hours of work etc. </a:t>
            </a:r>
          </a:p>
          <a:p>
            <a:endParaRPr lang="en-US" sz="2400" dirty="0" smtClean="0"/>
          </a:p>
          <a:p>
            <a:pPr>
              <a:buNone/>
            </a:pP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Feminism in Art and Corporate Finance</a:t>
            </a:r>
            <a:endParaRPr lang="ru-RU" sz="4000" dirty="0"/>
          </a:p>
        </p:txBody>
      </p:sp>
      <p:sp>
        <p:nvSpPr>
          <p:cNvPr id="3" name="Content Placeholder 2"/>
          <p:cNvSpPr>
            <a:spLocks noGrp="1"/>
          </p:cNvSpPr>
          <p:nvPr>
            <p:ph idx="1"/>
          </p:nvPr>
        </p:nvSpPr>
        <p:spPr/>
        <p:txBody>
          <a:bodyPr/>
          <a:lstStyle/>
          <a:p>
            <a:r>
              <a:rPr lang="en-US" dirty="0" smtClean="0"/>
              <a:t>Corporate finance is a really complicated sphere of employment – women who became pregnant and wanted to take a maternity leave used to be treated harshly; discovering the new shades of meaning of women’s role in the society, at work and at home may open up new limits of understanding of their position and may soften the position taken towards them by employers. </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title"/>
          </p:nvPr>
        </p:nvSpPr>
        <p:spPr/>
        <p:txBody>
          <a:bodyPr/>
          <a:lstStyle/>
          <a:p>
            <a:r>
              <a:rPr lang="en-US" smtClean="0"/>
              <a:t>Introduction – Cont.</a:t>
            </a:r>
            <a:endParaRPr lang="ru-RU" smtClean="0"/>
          </a:p>
        </p:txBody>
      </p:sp>
      <p:sp>
        <p:nvSpPr>
          <p:cNvPr id="16386" name="Содержимое 2"/>
          <p:cNvSpPr>
            <a:spLocks noGrp="1"/>
          </p:cNvSpPr>
          <p:nvPr>
            <p:ph idx="1"/>
          </p:nvPr>
        </p:nvSpPr>
        <p:spPr/>
        <p:txBody>
          <a:bodyPr/>
          <a:lstStyle/>
          <a:p>
            <a:r>
              <a:rPr lang="en-US" dirty="0" smtClean="0"/>
              <a:t>However, in order to understand them distinctly one has to take a deeper look into the plot of the story and to find some more generalizing thoughts than the plot itself suggests</a:t>
            </a:r>
            <a:endParaRPr lang="ru-RU"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Заголовок 1"/>
          <p:cNvSpPr>
            <a:spLocks noGrp="1"/>
          </p:cNvSpPr>
          <p:nvPr>
            <p:ph type="title"/>
          </p:nvPr>
        </p:nvSpPr>
        <p:spPr/>
        <p:txBody>
          <a:bodyPr/>
          <a:lstStyle/>
          <a:p>
            <a:r>
              <a:rPr lang="en-US" smtClean="0"/>
              <a:t>Conclusion</a:t>
            </a:r>
            <a:endParaRPr lang="ru-RU" smtClean="0"/>
          </a:p>
        </p:txBody>
      </p:sp>
      <p:sp>
        <p:nvSpPr>
          <p:cNvPr id="38914" name="Содержимое 2"/>
          <p:cNvSpPr>
            <a:spLocks noGrp="1"/>
          </p:cNvSpPr>
          <p:nvPr>
            <p:ph idx="1"/>
          </p:nvPr>
        </p:nvSpPr>
        <p:spPr/>
        <p:txBody>
          <a:bodyPr/>
          <a:lstStyle/>
          <a:p>
            <a:pPr>
              <a:buFont typeface="Arial" charset="0"/>
              <a:buNone/>
            </a:pPr>
            <a:r>
              <a:rPr lang="en-US" dirty="0" smtClean="0"/>
              <a:t>	</a:t>
            </a:r>
          </a:p>
          <a:p>
            <a:pPr>
              <a:buFont typeface="Arial" charset="0"/>
              <a:buNone/>
            </a:pPr>
            <a:r>
              <a:rPr lang="en-US" dirty="0" smtClean="0"/>
              <a:t>	Surely, there is much more evidence of feminism ideas expressed in art of different kinds, including painting, sculpture, music and photography, so those interested will always find something to their taste.</a:t>
            </a:r>
            <a:endParaRPr lang="ru-RU"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Заголовок 1"/>
          <p:cNvSpPr>
            <a:spLocks noGrp="1"/>
          </p:cNvSpPr>
          <p:nvPr>
            <p:ph type="title"/>
          </p:nvPr>
        </p:nvSpPr>
        <p:spPr/>
        <p:txBody>
          <a:bodyPr/>
          <a:lstStyle/>
          <a:p>
            <a:r>
              <a:rPr lang="en-US" smtClean="0"/>
              <a:t>Conclusion – Cont.</a:t>
            </a:r>
            <a:endParaRPr lang="ru-RU" smtClean="0"/>
          </a:p>
        </p:txBody>
      </p:sp>
      <p:sp>
        <p:nvSpPr>
          <p:cNvPr id="39938" name="Содержимое 2"/>
          <p:cNvSpPr>
            <a:spLocks noGrp="1"/>
          </p:cNvSpPr>
          <p:nvPr>
            <p:ph idx="1"/>
          </p:nvPr>
        </p:nvSpPr>
        <p:spPr/>
        <p:txBody>
          <a:bodyPr/>
          <a:lstStyle/>
          <a:p>
            <a:pPr>
              <a:buFont typeface="Arial" charset="0"/>
              <a:buNone/>
            </a:pPr>
            <a:r>
              <a:rPr lang="en-US" smtClean="0"/>
              <a:t>	Judging from the analysis made in the present paper, women’s role has been seriously underestimated in a society for many centuries, and the inequality, sufferings of incarcerated women deprived of the opportunity for self-realization have been reflected in many works of art for a considerable moment of time</a:t>
            </a:r>
            <a:endParaRPr lang="ru-RU"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Заголовок 1"/>
          <p:cNvSpPr>
            <a:spLocks noGrp="1"/>
          </p:cNvSpPr>
          <p:nvPr>
            <p:ph type="title"/>
          </p:nvPr>
        </p:nvSpPr>
        <p:spPr/>
        <p:txBody>
          <a:bodyPr/>
          <a:lstStyle/>
          <a:p>
            <a:r>
              <a:rPr lang="en-US" smtClean="0"/>
              <a:t>References</a:t>
            </a:r>
            <a:endParaRPr lang="ru-RU" smtClean="0"/>
          </a:p>
        </p:txBody>
      </p:sp>
      <p:sp>
        <p:nvSpPr>
          <p:cNvPr id="3" name="Содержимое 2"/>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en-US" dirty="0"/>
              <a:t>Gilman, C.P. (1899). </a:t>
            </a:r>
            <a:r>
              <a:rPr lang="en-US" i="1" dirty="0"/>
              <a:t>The Yellow Wallpaper</a:t>
            </a:r>
            <a:r>
              <a:rPr lang="en-US" dirty="0"/>
              <a:t>. Forgotten Books</a:t>
            </a:r>
            <a:r>
              <a:rPr lang="en-US" dirty="0" smtClean="0"/>
              <a:t>.</a:t>
            </a:r>
          </a:p>
          <a:p>
            <a:pPr fontAlgn="auto">
              <a:spcAft>
                <a:spcPts val="0"/>
              </a:spcAft>
              <a:buFont typeface="Arial" pitchFamily="34" charset="0"/>
              <a:buNone/>
              <a:defRPr/>
            </a:pPr>
            <a:r>
              <a:rPr lang="en-US" dirty="0" smtClean="0"/>
              <a:t> </a:t>
            </a:r>
            <a:endParaRPr lang="ru-RU" dirty="0"/>
          </a:p>
          <a:p>
            <a:pPr fontAlgn="auto">
              <a:spcAft>
                <a:spcPts val="0"/>
              </a:spcAft>
              <a:buFont typeface="Arial" pitchFamily="34" charset="0"/>
              <a:buChar char="•"/>
              <a:defRPr/>
            </a:pPr>
            <a:r>
              <a:rPr lang="en-US" dirty="0"/>
              <a:t>Moffat, C.A. (2005). </a:t>
            </a:r>
            <a:r>
              <a:rPr lang="en-US" i="1" dirty="0"/>
              <a:t>An Overview of Feminist Artists of the 20th Century</a:t>
            </a:r>
            <a:r>
              <a:rPr lang="en-US" dirty="0"/>
              <a:t>. Retrieved February 14, 2010, from http://www.arthistoryarchive.com/arthistory/feminist/ </a:t>
            </a:r>
            <a:r>
              <a:rPr lang="en-US" dirty="0" smtClean="0"/>
              <a:t>20</a:t>
            </a:r>
            <a:r>
              <a:rPr lang="en-US" baseline="30000" dirty="0" smtClean="0"/>
              <a:t>th</a:t>
            </a:r>
            <a:r>
              <a:rPr lang="en-US" dirty="0" smtClean="0"/>
              <a:t>century_feministartists.html</a:t>
            </a:r>
          </a:p>
          <a:p>
            <a:pPr fontAlgn="auto">
              <a:spcAft>
                <a:spcPts val="0"/>
              </a:spcAft>
              <a:buFont typeface="Arial" pitchFamily="34" charset="0"/>
              <a:buNone/>
              <a:defRPr/>
            </a:pPr>
            <a:endParaRPr lang="ru-RU" dirty="0"/>
          </a:p>
          <a:p>
            <a:pPr fontAlgn="auto">
              <a:spcAft>
                <a:spcPts val="0"/>
              </a:spcAft>
              <a:buFont typeface="Arial" pitchFamily="34" charset="0"/>
              <a:buChar char="•"/>
              <a:defRPr/>
            </a:pPr>
            <a:r>
              <a:rPr lang="en-US" dirty="0"/>
              <a:t>Roth, M. (2001). Gilman's Arabesque Wallpaper. </a:t>
            </a:r>
            <a:r>
              <a:rPr lang="en-US" i="1" dirty="0"/>
              <a:t>Literature Resource Center</a:t>
            </a:r>
            <a:r>
              <a:rPr lang="en-US" dirty="0"/>
              <a:t>. Mosaic (Winnipeg), 34.4, p145</a:t>
            </a:r>
            <a:r>
              <a:rPr lang="en-US" dirty="0" smtClean="0"/>
              <a:t>.</a:t>
            </a:r>
          </a:p>
          <a:p>
            <a:pPr fontAlgn="auto">
              <a:spcAft>
                <a:spcPts val="0"/>
              </a:spcAft>
              <a:buFont typeface="Arial" pitchFamily="34" charset="0"/>
              <a:buNone/>
              <a:defRPr/>
            </a:pPr>
            <a:endParaRPr lang="ru-RU" dirty="0"/>
          </a:p>
          <a:p>
            <a:pPr fontAlgn="auto">
              <a:spcAft>
                <a:spcPts val="0"/>
              </a:spcAft>
              <a:buFont typeface="Arial" pitchFamily="34" charset="0"/>
              <a:buChar char="•"/>
              <a:defRPr/>
            </a:pPr>
            <a:r>
              <a:rPr lang="en-US" i="1" dirty="0"/>
              <a:t>The Women’s Art Movement</a:t>
            </a:r>
            <a:r>
              <a:rPr lang="en-US" dirty="0"/>
              <a:t> (</a:t>
            </a:r>
            <a:r>
              <a:rPr lang="en-US" dirty="0" err="1"/>
              <a:t>n.d</a:t>
            </a:r>
            <a:r>
              <a:rPr lang="en-US" dirty="0"/>
              <a:t>.). Retrieved February 14, 2010, from http://www.slideshare.net/rachaelwhare/shgc-the-womens-art-movement-realism-part-2-presentation</a:t>
            </a:r>
            <a:endParaRPr lang="ru-RU" dirty="0"/>
          </a:p>
          <a:p>
            <a:pPr fontAlgn="auto">
              <a:spcAft>
                <a:spcPts val="0"/>
              </a:spcAft>
              <a:buFont typeface="Arial" pitchFamily="34" charset="0"/>
              <a:buNone/>
              <a:defRPr/>
            </a:pP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Заголовок 1"/>
          <p:cNvSpPr>
            <a:spLocks noGrp="1"/>
          </p:cNvSpPr>
          <p:nvPr>
            <p:ph type="title"/>
          </p:nvPr>
        </p:nvSpPr>
        <p:spPr/>
        <p:txBody>
          <a:bodyPr/>
          <a:lstStyle/>
          <a:p>
            <a:r>
              <a:rPr lang="en-US" smtClean="0"/>
              <a:t>The Yellow Wallpaper</a:t>
            </a:r>
            <a:endParaRPr lang="ru-RU" smtClean="0"/>
          </a:p>
        </p:txBody>
      </p:sp>
      <p:sp>
        <p:nvSpPr>
          <p:cNvPr id="17410" name="Содержимое 2"/>
          <p:cNvSpPr>
            <a:spLocks noGrp="1"/>
          </p:cNvSpPr>
          <p:nvPr>
            <p:ph idx="1"/>
          </p:nvPr>
        </p:nvSpPr>
        <p:spPr/>
        <p:txBody>
          <a:bodyPr/>
          <a:lstStyle/>
          <a:p>
            <a:r>
              <a:rPr lang="en-US" smtClean="0"/>
              <a:t>The novel “Yellow Wallpaper” is dedicated to the story of a woman who gave birth to a child and now suffers from a post-natal depression</a:t>
            </a:r>
          </a:p>
          <a:p>
            <a:endParaRPr lang="en-US" smtClean="0"/>
          </a:p>
          <a:p>
            <a:r>
              <a:rPr lang="en-US" smtClean="0"/>
              <a:t>This woman’s state of health is gradually aggravated, she starts to hate her child and cannot get satisfied by anything</a:t>
            </a:r>
            <a:endParaRPr lang="ru-RU" smtClean="0"/>
          </a:p>
          <a:p>
            <a:pPr>
              <a:buFont typeface="Arial" charset="0"/>
              <a:buNone/>
            </a:pPr>
            <a:endParaRPr lang="ru-RU"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1"/>
          <p:cNvSpPr>
            <a:spLocks noGrp="1"/>
          </p:cNvSpPr>
          <p:nvPr>
            <p:ph type="title"/>
          </p:nvPr>
        </p:nvSpPr>
        <p:spPr/>
        <p:txBody>
          <a:bodyPr/>
          <a:lstStyle/>
          <a:p>
            <a:r>
              <a:rPr lang="en-US" smtClean="0"/>
              <a:t>The Yellow Wallpaper – Cont.</a:t>
            </a:r>
            <a:endParaRPr lang="ru-RU" smtClean="0"/>
          </a:p>
        </p:txBody>
      </p:sp>
      <p:sp>
        <p:nvSpPr>
          <p:cNvPr id="3" name="Содержимое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To somehow fix the situation, her husband John takes the woman to a distant village where they have a summer cottage and locks her in a room, forbidding to go anywhere, to talk to anyone and to do anything (Gilman, 1899)</a:t>
            </a:r>
          </a:p>
          <a:p>
            <a:pPr fontAlgn="auto">
              <a:spcAft>
                <a:spcPts val="0"/>
              </a:spcAft>
              <a:buFont typeface="Arial" pitchFamily="34" charset="0"/>
              <a:buChar char="•"/>
              <a:defRPr/>
            </a:pPr>
            <a:r>
              <a:rPr lang="en-US" dirty="0" smtClean="0"/>
              <a:t>This situation becomes the cause of the woman’s aggravated psychic state and marks the continuation of the story</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Заголовок 1"/>
          <p:cNvSpPr>
            <a:spLocks noGrp="1"/>
          </p:cNvSpPr>
          <p:nvPr>
            <p:ph type="title"/>
          </p:nvPr>
        </p:nvSpPr>
        <p:spPr/>
        <p:txBody>
          <a:bodyPr/>
          <a:lstStyle/>
          <a:p>
            <a:r>
              <a:rPr lang="en-US" smtClean="0"/>
              <a:t>The Woman’s Troubles</a:t>
            </a:r>
            <a:endParaRPr lang="ru-RU" smtClean="0"/>
          </a:p>
        </p:txBody>
      </p:sp>
      <p:sp>
        <p:nvSpPr>
          <p:cNvPr id="3" name="Содержимое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US" dirty="0"/>
              <a:t>As a result of such actions of her husband, the woman remains face-to-face with her fears and troubles, gradually going </a:t>
            </a:r>
            <a:r>
              <a:rPr lang="en-US" dirty="0" smtClean="0"/>
              <a:t>insane</a:t>
            </a:r>
          </a:p>
          <a:p>
            <a:pPr fontAlgn="auto">
              <a:spcAft>
                <a:spcPts val="0"/>
              </a:spcAft>
              <a:buFont typeface="Arial" pitchFamily="34" charset="0"/>
              <a:buChar char="•"/>
              <a:defRPr/>
            </a:pPr>
            <a:r>
              <a:rPr lang="en-US" dirty="0"/>
              <a:t>Though John assures her that everything is done for her own sake, she feels lonely, lost and misunderstood and tries to find some activities that she can undertake for the time in the room to pass on </a:t>
            </a:r>
            <a:r>
              <a:rPr lang="en-US" dirty="0" smtClean="0"/>
              <a:t>quicker. </a:t>
            </a:r>
            <a:r>
              <a:rPr lang="en-US" dirty="0"/>
              <a:t>Here the yellow wallpaper on the walls of the room attracts her attention (Gilman, </a:t>
            </a:r>
            <a:r>
              <a:rPr lang="en-US" dirty="0" smtClean="0"/>
              <a:t>1899)</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title"/>
          </p:nvPr>
        </p:nvSpPr>
        <p:spPr/>
        <p:txBody>
          <a:bodyPr/>
          <a:lstStyle/>
          <a:p>
            <a:r>
              <a:rPr lang="en-US" smtClean="0"/>
              <a:t>The Symbolic Role of Wallpaper</a:t>
            </a:r>
            <a:endParaRPr lang="ru-RU" smtClean="0"/>
          </a:p>
        </p:txBody>
      </p:sp>
      <p:sp>
        <p:nvSpPr>
          <p:cNvPr id="3" name="Содержимое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US" dirty="0"/>
              <a:t>At first the sight of disgusting wallpaper irritates her, but soon she becomes obsessed by examining it and finds some order in the chaotic ornate. From the very beginning she does not see anything in the irregular Arabesque ornate, but further on she starts to distinguish a woman in ties </a:t>
            </a:r>
            <a:r>
              <a:rPr lang="en-US" dirty="0" smtClean="0"/>
              <a:t>there</a:t>
            </a:r>
          </a:p>
          <a:p>
            <a:pPr fontAlgn="auto">
              <a:spcAft>
                <a:spcPts val="0"/>
              </a:spcAft>
              <a:buFont typeface="Arial" pitchFamily="34" charset="0"/>
              <a:buChar char="•"/>
              <a:defRPr/>
            </a:pPr>
            <a:r>
              <a:rPr lang="en-US" dirty="0"/>
              <a:t>She sees that a woman is captivated and cannot get out of the wallpaper, so she starts to associate that woman on the walls with herself (Gilman, 1899). </a:t>
            </a:r>
            <a:endParaRPr lang="ru-RU" dirty="0"/>
          </a:p>
          <a:p>
            <a:pPr fontAlgn="auto">
              <a:spcAft>
                <a:spcPts val="0"/>
              </a:spcAft>
              <a:buFont typeface="Arial" pitchFamily="34" charset="0"/>
              <a:buChar char="•"/>
              <a:defRPr/>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Заголовок 1"/>
          <p:cNvSpPr>
            <a:spLocks noGrp="1"/>
          </p:cNvSpPr>
          <p:nvPr>
            <p:ph type="title"/>
          </p:nvPr>
        </p:nvSpPr>
        <p:spPr/>
        <p:txBody>
          <a:bodyPr/>
          <a:lstStyle/>
          <a:p>
            <a:r>
              <a:rPr lang="en-US" smtClean="0"/>
              <a:t>Culmination of the Plot</a:t>
            </a:r>
            <a:endParaRPr lang="ru-RU" smtClean="0"/>
          </a:p>
        </p:txBody>
      </p:sp>
      <p:sp>
        <p:nvSpPr>
          <p:cNvPr id="21506" name="Содержимое 2"/>
          <p:cNvSpPr>
            <a:spLocks noGrp="1"/>
          </p:cNvSpPr>
          <p:nvPr>
            <p:ph idx="1"/>
          </p:nvPr>
        </p:nvSpPr>
        <p:spPr/>
        <p:txBody>
          <a:bodyPr/>
          <a:lstStyle/>
          <a:p>
            <a:r>
              <a:rPr lang="en-US" sz="2800" dirty="0" smtClean="0"/>
              <a:t>At the end of the novel the woman going insane tears all the wallpaper off the walls in an attempt to free the woman she saw </a:t>
            </a:r>
            <a:r>
              <a:rPr lang="en-US" sz="2800" dirty="0" smtClean="0"/>
              <a:t>there</a:t>
            </a:r>
            <a:endParaRPr lang="en-US" sz="2800" dirty="0" smtClean="0"/>
          </a:p>
          <a:p>
            <a:r>
              <a:rPr lang="en-US" sz="2800" dirty="0" smtClean="0"/>
              <a:t>Driven by her hysteria and hallucinations, she throws the key out of the window and starts to crawl over the room in her pursuit of </a:t>
            </a:r>
            <a:r>
              <a:rPr lang="en-US" sz="2800" dirty="0" smtClean="0"/>
              <a:t>freedom</a:t>
            </a:r>
          </a:p>
          <a:p>
            <a:r>
              <a:rPr lang="en-US" sz="2800" dirty="0" smtClean="0"/>
              <a:t>The seemingly short and simple literary work includes much food for thought, so motives present in the lines of the novel can be found in many other kinds of art</a:t>
            </a:r>
            <a:r>
              <a:rPr lang="en-US" sz="2800" dirty="0" smtClean="0"/>
              <a:t>.</a:t>
            </a:r>
            <a:endParaRPr lang="en-US" dirty="0" smtClean="0"/>
          </a:p>
          <a:p>
            <a:endParaRPr lang="en-US" dirty="0" smtClean="0"/>
          </a:p>
          <a:p>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Заголовок 1"/>
          <p:cNvSpPr>
            <a:spLocks noGrp="1"/>
          </p:cNvSpPr>
          <p:nvPr>
            <p:ph type="title"/>
          </p:nvPr>
        </p:nvSpPr>
        <p:spPr/>
        <p:txBody>
          <a:bodyPr/>
          <a:lstStyle/>
          <a:p>
            <a:r>
              <a:rPr lang="en-US" smtClean="0"/>
              <a:t>Culmination of the Plot – Cont.</a:t>
            </a:r>
            <a:endParaRPr lang="ru-RU" smtClean="0"/>
          </a:p>
        </p:txBody>
      </p:sp>
      <p:sp>
        <p:nvSpPr>
          <p:cNvPr id="22530" name="Содержимое 2"/>
          <p:cNvSpPr>
            <a:spLocks noGrp="1"/>
          </p:cNvSpPr>
          <p:nvPr>
            <p:ph idx="1"/>
          </p:nvPr>
        </p:nvSpPr>
        <p:spPr/>
        <p:txBody>
          <a:bodyPr/>
          <a:lstStyle/>
          <a:p>
            <a:endParaRPr lang="en-US" dirty="0" smtClean="0"/>
          </a:p>
          <a:p>
            <a:r>
              <a:rPr lang="en-US" dirty="0" smtClean="0"/>
              <a:t>As soon as her husband gets to the room he faints because of the horrifying picture he sees there, and the woman crawls out of the room over his body, signaling the freedom from male reign over women (Gilman, 1899). </a:t>
            </a:r>
            <a:endParaRPr lang="ru-RU" dirty="0" smtClean="0"/>
          </a:p>
          <a:p>
            <a:pPr>
              <a:buFont typeface="Arial" charset="0"/>
              <a:buNone/>
            </a:pPr>
            <a:endParaRPr lang="ru-RU" dirty="0" smtClean="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1519</Words>
  <Application>Microsoft Office PowerPoint</Application>
  <PresentationFormat>On-screen Show (4:3)</PresentationFormat>
  <Paragraphs>104</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Тема Office</vt:lpstr>
      <vt:lpstr>Your Name Instructor’s Name</vt:lpstr>
      <vt:lpstr>Introduction</vt:lpstr>
      <vt:lpstr>Introduction – Cont.</vt:lpstr>
      <vt:lpstr>The Yellow Wallpaper</vt:lpstr>
      <vt:lpstr>The Yellow Wallpaper – Cont.</vt:lpstr>
      <vt:lpstr>The Woman’s Troubles</vt:lpstr>
      <vt:lpstr>The Symbolic Role of Wallpaper</vt:lpstr>
      <vt:lpstr>Culmination of the Plot</vt:lpstr>
      <vt:lpstr>Culmination of the Plot – Cont.</vt:lpstr>
      <vt:lpstr>Symbols in the Story</vt:lpstr>
      <vt:lpstr>Feminism in the Yellow Wallpaper</vt:lpstr>
      <vt:lpstr>Arabesque Motives</vt:lpstr>
      <vt:lpstr>Arabesque Hallucinations</vt:lpstr>
      <vt:lpstr>Themes and Moods of The Story</vt:lpstr>
      <vt:lpstr>Feminism in Art</vt:lpstr>
      <vt:lpstr>The Rise of Feminism</vt:lpstr>
      <vt:lpstr>Feminism in Art</vt:lpstr>
      <vt:lpstr>     Feminism in Films: The Betrayal (1995)    </vt:lpstr>
      <vt:lpstr>Symbolism</vt:lpstr>
      <vt:lpstr>The Turning Point</vt:lpstr>
      <vt:lpstr>Cast and Play</vt:lpstr>
      <vt:lpstr>Themes and Moods of the Film</vt:lpstr>
      <vt:lpstr>Kruger’s Photographic Art</vt:lpstr>
      <vt:lpstr>Barbara Kruger Feminism</vt:lpstr>
      <vt:lpstr>Symbolism of Kruger</vt:lpstr>
      <vt:lpstr>Themes and Moods of the Photographic Work</vt:lpstr>
      <vt:lpstr>Themes and Moods in Discussed Works Reflecting the Human Condition</vt:lpstr>
      <vt:lpstr>Relation of Feminism Ideas to Corporate Finance</vt:lpstr>
      <vt:lpstr>Feminism in Art and Corporate Finance</vt:lpstr>
      <vt:lpstr>Conclusion</vt:lpstr>
      <vt:lpstr>Conclusion – Cont.</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Your User Name</dc:creator>
  <cp:lastModifiedBy>FuckYouBill</cp:lastModifiedBy>
  <cp:revision>16</cp:revision>
  <dcterms:created xsi:type="dcterms:W3CDTF">2010-02-16T13:12:44Z</dcterms:created>
  <dcterms:modified xsi:type="dcterms:W3CDTF">2010-04-09T16:42:28Z</dcterms:modified>
</cp:coreProperties>
</file>